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59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viewProps" Target="viewProp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theme" Target="theme/theme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2763" y="101593"/>
            <a:ext cx="7022465" cy="886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6" y="-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6857999"/>
                </a:moveTo>
                <a:lnTo>
                  <a:pt x="9143999" y="0"/>
                </a:ln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close/>
              </a:path>
            </a:pathLst>
          </a:custGeom>
          <a:solidFill>
            <a:srgbClr val="4126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6" y="-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6857999"/>
                </a:moveTo>
                <a:lnTo>
                  <a:pt x="9143999" y="0"/>
                </a:ln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close/>
              </a:path>
            </a:pathLst>
          </a:custGeom>
          <a:solidFill>
            <a:srgbClr val="4126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2305" y="1114044"/>
            <a:ext cx="7129271" cy="526846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6" y="-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6857999"/>
                </a:moveTo>
                <a:lnTo>
                  <a:pt x="9143999" y="0"/>
                </a:ln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close/>
              </a:path>
            </a:pathLst>
          </a:custGeom>
          <a:solidFill>
            <a:srgbClr val="4126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2763" y="101593"/>
            <a:ext cx="7022465" cy="886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4643" y="1160779"/>
            <a:ext cx="7259955" cy="4527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g"/><Relationship Id="rId4" Type="http://schemas.openxmlformats.org/officeDocument/2006/relationships/image" Target="../media/image8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jpg"/><Relationship Id="rId4" Type="http://schemas.openxmlformats.org/officeDocument/2006/relationships/image" Target="../media/image88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jp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g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g"/><Relationship Id="rId3" Type="http://schemas.openxmlformats.org/officeDocument/2006/relationships/image" Target="../media/image30.jpg"/><Relationship Id="rId7" Type="http://schemas.openxmlformats.org/officeDocument/2006/relationships/image" Target="../media/image12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jpg"/><Relationship Id="rId9" Type="http://schemas.openxmlformats.org/officeDocument/2006/relationships/image" Target="../media/image122.jp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125.png"/><Relationship Id="rId7" Type="http://schemas.openxmlformats.org/officeDocument/2006/relationships/image" Target="../media/image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18" Type="http://schemas.openxmlformats.org/officeDocument/2006/relationships/image" Target="../media/image145.png"/><Relationship Id="rId3" Type="http://schemas.openxmlformats.org/officeDocument/2006/relationships/image" Target="../media/image130.png"/><Relationship Id="rId21" Type="http://schemas.openxmlformats.org/officeDocument/2006/relationships/image" Target="../media/image29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17" Type="http://schemas.openxmlformats.org/officeDocument/2006/relationships/image" Target="../media/image144.png"/><Relationship Id="rId2" Type="http://schemas.openxmlformats.org/officeDocument/2006/relationships/image" Target="../media/image129.png"/><Relationship Id="rId16" Type="http://schemas.openxmlformats.org/officeDocument/2006/relationships/image" Target="../media/image143.png"/><Relationship Id="rId20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5" Type="http://schemas.openxmlformats.org/officeDocument/2006/relationships/image" Target="../media/image142.png"/><Relationship Id="rId10" Type="http://schemas.openxmlformats.org/officeDocument/2006/relationships/image" Target="../media/image137.png"/><Relationship Id="rId19" Type="http://schemas.openxmlformats.org/officeDocument/2006/relationships/image" Target="../media/image146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Relationship Id="rId14" Type="http://schemas.openxmlformats.org/officeDocument/2006/relationships/image" Target="../media/image141.png"/><Relationship Id="rId22" Type="http://schemas.openxmlformats.org/officeDocument/2006/relationships/image" Target="../media/image30.jp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150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jp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2.jpg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30.jpg"/><Relationship Id="rId5" Type="http://schemas.openxmlformats.org/officeDocument/2006/relationships/image" Target="../media/image156.png"/><Relationship Id="rId10" Type="http://schemas.openxmlformats.org/officeDocument/2006/relationships/image" Target="../media/image29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18" Type="http://schemas.openxmlformats.org/officeDocument/2006/relationships/image" Target="../media/image181.png"/><Relationship Id="rId3" Type="http://schemas.openxmlformats.org/officeDocument/2006/relationships/image" Target="../media/image166.png"/><Relationship Id="rId21" Type="http://schemas.openxmlformats.org/officeDocument/2006/relationships/image" Target="../media/image30.jp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17" Type="http://schemas.openxmlformats.org/officeDocument/2006/relationships/image" Target="../media/image180.png"/><Relationship Id="rId2" Type="http://schemas.openxmlformats.org/officeDocument/2006/relationships/image" Target="../media/image165.png"/><Relationship Id="rId16" Type="http://schemas.openxmlformats.org/officeDocument/2006/relationships/image" Target="../media/image179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78.png"/><Relationship Id="rId10" Type="http://schemas.openxmlformats.org/officeDocument/2006/relationships/image" Target="../media/image173.png"/><Relationship Id="rId19" Type="http://schemas.openxmlformats.org/officeDocument/2006/relationships/image" Target="../media/image182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185.png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187.jpg"/><Relationship Id="rId7" Type="http://schemas.openxmlformats.org/officeDocument/2006/relationships/image" Target="../media/image29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jpg"/><Relationship Id="rId5" Type="http://schemas.openxmlformats.org/officeDocument/2006/relationships/image" Target="../media/image189.jpg"/><Relationship Id="rId4" Type="http://schemas.openxmlformats.org/officeDocument/2006/relationships/image" Target="../media/image188.jpg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jpg"/><Relationship Id="rId3" Type="http://schemas.openxmlformats.org/officeDocument/2006/relationships/image" Target="../media/image192.png"/><Relationship Id="rId7" Type="http://schemas.openxmlformats.org/officeDocument/2006/relationships/image" Target="../media/image196.jpg"/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jpg"/><Relationship Id="rId5" Type="http://schemas.openxmlformats.org/officeDocument/2006/relationships/image" Target="../media/image194.jpg"/><Relationship Id="rId10" Type="http://schemas.openxmlformats.org/officeDocument/2006/relationships/image" Target="../media/image30.jpg"/><Relationship Id="rId4" Type="http://schemas.openxmlformats.org/officeDocument/2006/relationships/image" Target="../media/image193.jpg"/><Relationship Id="rId9" Type="http://schemas.openxmlformats.org/officeDocument/2006/relationships/image" Target="../media/image29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9.jp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jp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3.jp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jp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5.jp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6.jp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09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jp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1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5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6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1.png"/><Relationship Id="rId4" Type="http://schemas.openxmlformats.org/officeDocument/2006/relationships/image" Target="../media/image220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2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3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g"/><Relationship Id="rId7" Type="http://schemas.openxmlformats.org/officeDocument/2006/relationships/image" Target="../media/image30.jp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27.jpg"/><Relationship Id="rId4" Type="http://schemas.openxmlformats.org/officeDocument/2006/relationships/image" Target="../media/image226.jp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g"/><Relationship Id="rId7" Type="http://schemas.openxmlformats.org/officeDocument/2006/relationships/image" Target="../media/image30.jpg"/><Relationship Id="rId2" Type="http://schemas.openxmlformats.org/officeDocument/2006/relationships/image" Target="../media/image2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31.jpg"/><Relationship Id="rId4" Type="http://schemas.openxmlformats.org/officeDocument/2006/relationships/image" Target="../media/image230.jp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8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3.jpg"/><Relationship Id="rId5" Type="http://schemas.openxmlformats.org/officeDocument/2006/relationships/image" Target="../media/image242.png"/><Relationship Id="rId4" Type="http://schemas.openxmlformats.org/officeDocument/2006/relationships/image" Target="../media/image241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4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5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6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8.png"/><Relationship Id="rId4" Type="http://schemas.openxmlformats.org/officeDocument/2006/relationships/image" Target="../media/image247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2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1.png"/><Relationship Id="rId5" Type="http://schemas.openxmlformats.org/officeDocument/2006/relationships/image" Target="../media/image250.png"/><Relationship Id="rId4" Type="http://schemas.openxmlformats.org/officeDocument/2006/relationships/image" Target="../media/image249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5.png"/><Relationship Id="rId5" Type="http://schemas.openxmlformats.org/officeDocument/2006/relationships/image" Target="../media/image254.png"/><Relationship Id="rId4" Type="http://schemas.openxmlformats.org/officeDocument/2006/relationships/image" Target="../media/image253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6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7.png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18858" y="2928303"/>
            <a:ext cx="7106284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2705" marR="5080" indent="-131064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FUNDAMENTOS</a:t>
            </a:r>
            <a:r>
              <a:rPr sz="3200" b="1" spc="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3200" b="1" spc="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CÁLCULO</a:t>
            </a:r>
            <a:r>
              <a:rPr sz="3200" b="1" spc="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3200" b="1" spc="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FLUJO</a:t>
            </a:r>
            <a:r>
              <a:rPr sz="3200" b="1" spc="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CARGA</a:t>
            </a:r>
            <a:r>
              <a:rPr sz="3200" b="1" spc="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9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3200" b="1" spc="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CORTO</a:t>
            </a:r>
            <a:r>
              <a:rPr sz="3200" b="1" spc="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chemeClr val="tx1"/>
                </a:solidFill>
                <a:latin typeface="Calibri"/>
                <a:cs typeface="Calibri"/>
              </a:rPr>
              <a:t>CIRCUITO</a:t>
            </a:r>
            <a:endParaRPr sz="32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4267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3345" y="1855723"/>
            <a:ext cx="7901940" cy="2926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0" marR="5080" indent="-178435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1: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Conceptos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fundamentales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modelamiento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elementos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2: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flujo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carga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(estado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estable)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3: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Análisis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cortocircuito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32179" y="1285747"/>
            <a:ext cx="7161530" cy="436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71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Curso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Protecciones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Ingeniería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Especializada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Blandon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– </a:t>
            </a:r>
            <a:r>
              <a:rPr sz="2000" spc="-20" dirty="0">
                <a:latin typeface="Calibri"/>
                <a:cs typeface="Calibri"/>
              </a:rPr>
              <a:t>2011</a:t>
            </a:r>
            <a:endParaRPr sz="2000">
              <a:latin typeface="Calibri"/>
              <a:cs typeface="Calibri"/>
            </a:endParaRPr>
          </a:p>
          <a:p>
            <a:pPr marL="299085" marR="5715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Análisis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Sistemas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Eléctricos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Potencia.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William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D.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Stevenson. </a:t>
            </a:r>
            <a:r>
              <a:rPr sz="2000" dirty="0">
                <a:latin typeface="Calibri"/>
                <a:cs typeface="Calibri"/>
              </a:rPr>
              <a:t>1986.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Mc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Graw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Hill</a:t>
            </a:r>
            <a:endParaRPr sz="2000">
              <a:latin typeface="Calibri"/>
              <a:cs typeface="Calibri"/>
            </a:endParaRPr>
          </a:p>
          <a:p>
            <a:pPr marL="299085" marR="5715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  <a:tab pos="3842385" algn="l"/>
                <a:tab pos="6602730" algn="l"/>
              </a:tabLst>
            </a:pPr>
            <a:r>
              <a:rPr sz="2000" dirty="0">
                <a:latin typeface="Calibri"/>
                <a:cs typeface="Calibri"/>
              </a:rPr>
              <a:t>Sistemas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Eléctricos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Potencia.</a:t>
            </a:r>
            <a:r>
              <a:rPr sz="2000" dirty="0">
                <a:latin typeface="Calibri"/>
                <a:cs typeface="Calibri"/>
              </a:rPr>
              <a:t>	Gilberto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Carrillo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Caicedo.</a:t>
            </a:r>
            <a:r>
              <a:rPr sz="2000" dirty="0">
                <a:latin typeface="Calibri"/>
                <a:cs typeface="Calibri"/>
              </a:rPr>
              <a:t>	UIS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– </a:t>
            </a:r>
            <a:r>
              <a:rPr sz="2000" spc="-20" dirty="0">
                <a:latin typeface="Calibri"/>
                <a:cs typeface="Calibri"/>
              </a:rPr>
              <a:t>2006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Sistemas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GISEL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Notas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clase.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Hermann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Raúl </a:t>
            </a:r>
            <a:r>
              <a:rPr sz="2000" spc="-30" dirty="0">
                <a:latin typeface="Calibri"/>
                <a:cs typeface="Calibri"/>
              </a:rPr>
              <a:t>Vargas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Torres.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UIS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2004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Curso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Protecciones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Eléctricas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48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Notas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clase.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Jorge</a:t>
            </a:r>
            <a:r>
              <a:rPr sz="2000" spc="4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Antonio </a:t>
            </a:r>
            <a:r>
              <a:rPr sz="2000" dirty="0">
                <a:latin typeface="Calibri"/>
                <a:cs typeface="Calibri"/>
              </a:rPr>
              <a:t>Jaimes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Báez.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UIS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2012.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  <a:tab pos="1256665" algn="l"/>
                <a:tab pos="1673860" algn="l"/>
                <a:tab pos="2411730" algn="l"/>
                <a:tab pos="2829560" algn="l"/>
                <a:tab pos="3909060" algn="l"/>
                <a:tab pos="5064125" algn="l"/>
                <a:tab pos="5481320" algn="l"/>
                <a:tab pos="6605270" algn="l"/>
              </a:tabLst>
            </a:pPr>
            <a:r>
              <a:rPr sz="2000" spc="-10" dirty="0">
                <a:latin typeface="Calibri"/>
                <a:cs typeface="Calibri"/>
              </a:rPr>
              <a:t>Análisis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Fallas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Sistemas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Eléctricos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Potencia.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Jorge </a:t>
            </a:r>
            <a:r>
              <a:rPr sz="2000" dirty="0">
                <a:latin typeface="Calibri"/>
                <a:cs typeface="Calibri"/>
              </a:rPr>
              <a:t>Guillermo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Calderón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Guizar.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Lima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2008.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18232" y="2684462"/>
            <a:ext cx="69780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TEMA</a:t>
            </a:r>
            <a:r>
              <a:rPr sz="3200" b="1" spc="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1:</a:t>
            </a:r>
            <a:r>
              <a:rPr sz="3200" b="1" spc="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CONCEPTOS</a:t>
            </a:r>
            <a:r>
              <a:rPr sz="3200" b="1" spc="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FUNDAMENTALES</a:t>
            </a:r>
            <a:r>
              <a:rPr sz="3200" b="1" spc="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40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MODELAMIENTO</a:t>
            </a:r>
            <a:r>
              <a:rPr sz="3200" b="1" spc="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3200" b="1" spc="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ELEMENTOS</a:t>
            </a:r>
            <a:r>
              <a:rPr sz="3200" b="1" spc="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3200" b="1" spc="9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chemeClr val="tx1"/>
                </a:solidFill>
                <a:latin typeface="Calibri"/>
                <a:cs typeface="Calibri"/>
              </a:rPr>
              <a:t>LOS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SISTEMAS</a:t>
            </a:r>
            <a:r>
              <a:rPr sz="3200" b="1" spc="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3200" b="1" spc="1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chemeClr val="tx1"/>
                </a:solidFill>
                <a:latin typeface="Calibri"/>
                <a:cs typeface="Calibri"/>
              </a:rPr>
              <a:t>POTENCIA</a:t>
            </a:r>
            <a:endParaRPr sz="32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12433" y="510857"/>
            <a:ext cx="8319134" cy="583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6360" marR="672465" indent="-71501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1.</a:t>
            </a:r>
            <a:r>
              <a:rPr sz="2800" b="1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Conceptos</a:t>
            </a:r>
            <a:r>
              <a:rPr sz="2800" b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Calibri"/>
                <a:cs typeface="Calibri"/>
              </a:rPr>
              <a:t>fundamentales</a:t>
            </a:r>
            <a:r>
              <a:rPr sz="2800" b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b="1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Calibri"/>
                <a:cs typeface="Calibri"/>
              </a:rPr>
              <a:t>modelamiento</a:t>
            </a:r>
            <a:r>
              <a:rPr sz="2800" b="1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elementos</a:t>
            </a:r>
            <a:r>
              <a:rPr sz="2800" b="1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b="1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800" b="1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Sistemas</a:t>
            </a:r>
            <a:r>
              <a:rPr sz="2800" b="1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b="1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Calibri"/>
                <a:cs typeface="Calibri"/>
              </a:rPr>
              <a:t>Potencia</a:t>
            </a:r>
            <a:endParaRPr sz="2800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2800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1: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Conceptos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básicos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circuitos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C.A.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2: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Potencia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Energía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3: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Definición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4: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Estructura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endParaRPr sz="2800" dirty="0">
              <a:latin typeface="Calibri"/>
              <a:cs typeface="Calibri"/>
            </a:endParaRPr>
          </a:p>
          <a:p>
            <a:pPr marL="190500" marR="41275" indent="-178435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5: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Representación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elementos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componen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6: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Representación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p.u.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endParaRPr sz="2800" dirty="0">
              <a:latin typeface="Calibri"/>
              <a:cs typeface="Calibri"/>
            </a:endParaRPr>
          </a:p>
          <a:p>
            <a:pPr marL="190500" marR="5080" indent="-178435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7: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Representación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matricial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sistema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 </a:t>
            </a:r>
            <a:r>
              <a:rPr sz="2800" dirty="0">
                <a:latin typeface="Calibri"/>
                <a:cs typeface="Calibri"/>
              </a:rPr>
              <a:t>(Ybus,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Zbus)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53387" y="1905000"/>
            <a:ext cx="7616825" cy="349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970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sz="2400" u="heavy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Concepto</a:t>
            </a:r>
            <a:r>
              <a:rPr sz="2400" u="heavy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Fasor.</a:t>
            </a:r>
            <a:endParaRPr sz="2400">
              <a:latin typeface="Calibri"/>
              <a:cs typeface="Calibri"/>
            </a:endParaRPr>
          </a:p>
          <a:p>
            <a:pPr marL="926465" marR="5080" lvl="1" indent="234950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1161415" algn="l"/>
              </a:tabLst>
            </a:pPr>
            <a:r>
              <a:rPr sz="2400" dirty="0">
                <a:latin typeface="Calibri"/>
                <a:cs typeface="Calibri"/>
              </a:rPr>
              <a:t>Es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número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complejo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amplitud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2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2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función</a:t>
            </a:r>
            <a:r>
              <a:rPr sz="2400" spc="1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sinusoidal.</a:t>
            </a:r>
            <a:r>
              <a:rPr sz="2400" spc="1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Utilizado</a:t>
            </a:r>
            <a:r>
              <a:rPr sz="2400" spc="185" dirty="0">
                <a:latin typeface="Calibri"/>
                <a:cs typeface="Calibri"/>
              </a:rPr>
              <a:t>  </a:t>
            </a:r>
            <a:r>
              <a:rPr sz="2400" spc="-20" dirty="0">
                <a:latin typeface="Calibri"/>
                <a:cs typeface="Calibri"/>
              </a:rPr>
              <a:t>para </a:t>
            </a:r>
            <a:r>
              <a:rPr sz="2400" spc="-10" dirty="0">
                <a:latin typeface="Calibri"/>
                <a:cs typeface="Calibri"/>
              </a:rPr>
              <a:t>representar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eléctricas,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inicialmente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</a:t>
            </a:r>
            <a:r>
              <a:rPr sz="2400" dirty="0">
                <a:latin typeface="Calibri"/>
                <a:cs typeface="Calibri"/>
              </a:rPr>
              <a:t>denominaron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vectores.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Posteriormente cambiaron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su </a:t>
            </a:r>
            <a:r>
              <a:rPr sz="2400" dirty="0">
                <a:latin typeface="Calibri"/>
                <a:cs typeface="Calibri"/>
              </a:rPr>
              <a:t>nombre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evitar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confusión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concepto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vectores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espacio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711193"/>
            <a:ext cx="7022465" cy="886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b="1" dirty="0">
                <a:solidFill>
                  <a:schemeClr val="tx1"/>
                </a:solidFill>
              </a:rPr>
              <a:t>1.</a:t>
            </a:r>
            <a:r>
              <a:rPr b="1" spc="-60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Conceptos</a:t>
            </a:r>
            <a:r>
              <a:rPr b="1" spc="-50" dirty="0">
                <a:solidFill>
                  <a:schemeClr val="tx1"/>
                </a:solidFill>
              </a:rPr>
              <a:t> </a:t>
            </a:r>
            <a:r>
              <a:rPr b="1" spc="-10" dirty="0">
                <a:solidFill>
                  <a:schemeClr val="tx1"/>
                </a:solidFill>
              </a:rPr>
              <a:t>fundamentales</a:t>
            </a:r>
            <a:r>
              <a:rPr b="1" spc="-40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y</a:t>
            </a:r>
            <a:r>
              <a:rPr b="1" spc="-65" dirty="0">
                <a:solidFill>
                  <a:schemeClr val="tx1"/>
                </a:solidFill>
              </a:rPr>
              <a:t> </a:t>
            </a:r>
            <a:r>
              <a:rPr b="1" spc="-10" dirty="0">
                <a:solidFill>
                  <a:schemeClr val="tx1"/>
                </a:solidFill>
              </a:rPr>
              <a:t>modelamiento</a:t>
            </a:r>
            <a:r>
              <a:rPr b="1" spc="-55" dirty="0">
                <a:solidFill>
                  <a:schemeClr val="tx1"/>
                </a:solidFill>
              </a:rPr>
              <a:t> </a:t>
            </a:r>
            <a:r>
              <a:rPr b="1" spc="-25" dirty="0">
                <a:solidFill>
                  <a:schemeClr val="tx1"/>
                </a:solidFill>
              </a:rPr>
              <a:t>de </a:t>
            </a:r>
            <a:r>
              <a:rPr b="1" dirty="0">
                <a:solidFill>
                  <a:schemeClr val="tx1"/>
                </a:solidFill>
              </a:rPr>
              <a:t>elementos</a:t>
            </a:r>
            <a:r>
              <a:rPr b="1" spc="-70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de</a:t>
            </a:r>
            <a:r>
              <a:rPr b="1" spc="-75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los</a:t>
            </a:r>
            <a:r>
              <a:rPr b="1" spc="-65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Sistemas</a:t>
            </a:r>
            <a:r>
              <a:rPr b="1" spc="-60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de</a:t>
            </a:r>
            <a:r>
              <a:rPr b="1" spc="-75" dirty="0">
                <a:solidFill>
                  <a:schemeClr val="tx1"/>
                </a:solidFill>
              </a:rPr>
              <a:t> </a:t>
            </a:r>
            <a:r>
              <a:rPr b="1" spc="-10" dirty="0">
                <a:solidFill>
                  <a:schemeClr val="tx1"/>
                </a:solidFill>
              </a:rPr>
              <a:t>Potencia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01115" y="1233931"/>
            <a:ext cx="7618095" cy="416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970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26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Un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gira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conforme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pasa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tiempo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una 	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senoidal.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Mientras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vector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permanece 	estacionario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espacio.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fasor,</a:t>
            </a:r>
            <a:r>
              <a:rPr sz="2400" spc="1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1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absoluto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(modulo)</a:t>
            </a:r>
            <a:r>
              <a:rPr sz="2400" spc="1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número 	</a:t>
            </a:r>
            <a:r>
              <a:rPr sz="2400" dirty="0">
                <a:latin typeface="Calibri"/>
                <a:cs typeface="Calibri"/>
              </a:rPr>
              <a:t>complejo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amplitud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máxima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(valor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pico)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el 	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medio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cuadrático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(rms)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cantidad.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Mientras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que 	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4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(argumento)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ángulo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el 	</a:t>
            </a:r>
            <a:r>
              <a:rPr sz="2400" dirty="0">
                <a:latin typeface="Calibri"/>
                <a:cs typeface="Calibri"/>
              </a:rPr>
              <a:t>tiempo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t=0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73449" y="1119631"/>
            <a:ext cx="8195309" cy="479361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777364">
              <a:lnSpc>
                <a:spcPct val="100000"/>
              </a:lnSpc>
              <a:spcBef>
                <a:spcPts val="10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Representación</a:t>
            </a:r>
            <a:r>
              <a:rPr sz="2400" u="heavy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Analítica</a:t>
            </a:r>
            <a:r>
              <a:rPr sz="2400" u="heavy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400" u="heavy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representación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analítica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fasorial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eléctrica</a:t>
            </a:r>
            <a:endParaRPr sz="24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(F)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usualmente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adopta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cualquiera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siguientes: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24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Forma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rectangular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25" dirty="0">
                <a:latin typeface="Calibri"/>
                <a:cs typeface="Calibri"/>
              </a:rPr>
              <a:t> jI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915"/>
              </a:spcBef>
              <a:buFont typeface="Arial MT"/>
              <a:buChar char="–"/>
            </a:pPr>
            <a:endParaRPr sz="20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Forma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polar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Font typeface="Arial MT"/>
              <a:buChar char="–"/>
            </a:pPr>
            <a:endParaRPr sz="20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Forma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exponencial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Font typeface="Arial MT"/>
              <a:buChar char="–"/>
            </a:pPr>
            <a:endParaRPr sz="20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dominio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F(t)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473449" y="1119631"/>
            <a:ext cx="8180705" cy="215646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777364">
              <a:lnSpc>
                <a:spcPct val="100000"/>
              </a:lnSpc>
              <a:spcBef>
                <a:spcPts val="10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Representación</a:t>
            </a:r>
            <a:r>
              <a:rPr sz="2400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Gráfica</a:t>
            </a:r>
            <a:r>
              <a:rPr sz="24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representación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gráfica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eléctrica</a:t>
            </a:r>
            <a:endParaRPr sz="2400">
              <a:latin typeface="Calibri"/>
              <a:cs typeface="Calibri"/>
            </a:endParaRPr>
          </a:p>
          <a:p>
            <a:pPr marL="756285" marR="889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(F)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similar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vector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rotatorio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muestra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en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siguiente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3A4585FD-61C9-48E5-A090-6C56AACCE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4973" y="1820671"/>
            <a:ext cx="3110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337945" algn="l"/>
                <a:tab pos="2948940" algn="l"/>
              </a:tabLst>
            </a:pPr>
            <a:r>
              <a:rPr sz="2400" spc="-25" dirty="0">
                <a:latin typeface="Calibri"/>
                <a:cs typeface="Calibri"/>
              </a:rPr>
              <a:t>Una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7872" y="1820671"/>
            <a:ext cx="418147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3235325">
              <a:lnSpc>
                <a:spcPts val="2590"/>
              </a:lnSpc>
              <a:spcBef>
                <a:spcPts val="425"/>
              </a:spcBef>
              <a:tabLst>
                <a:tab pos="1483360" algn="l"/>
                <a:tab pos="2167890" algn="l"/>
                <a:tab pos="2871470" algn="l"/>
              </a:tabLst>
            </a:pPr>
            <a:r>
              <a:rPr sz="2400" spc="-10" dirty="0">
                <a:latin typeface="Calibri"/>
                <a:cs typeface="Calibri"/>
              </a:rPr>
              <a:t>tensión sinusoidal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con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una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frecuencia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973" y="2479038"/>
            <a:ext cx="4524375" cy="31711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4965" marR="5080" algn="just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Calibri"/>
                <a:cs typeface="Calibri"/>
              </a:rPr>
              <a:t>dada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caracterizada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dos </a:t>
            </a:r>
            <a:r>
              <a:rPr sz="2400" dirty="0">
                <a:latin typeface="Calibri"/>
                <a:cs typeface="Calibri"/>
              </a:rPr>
              <a:t>parámetros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“amplitud”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 </a:t>
            </a:r>
            <a:r>
              <a:rPr sz="2400" spc="-10" dirty="0">
                <a:latin typeface="Calibri"/>
                <a:cs typeface="Calibri"/>
              </a:rPr>
              <a:t>“ángulo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fase”.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ts val="259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Una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sinusoidal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puede 	</a:t>
            </a:r>
            <a:r>
              <a:rPr sz="2400" dirty="0">
                <a:latin typeface="Calibri"/>
                <a:cs typeface="Calibri"/>
              </a:rPr>
              <a:t>representar</a:t>
            </a:r>
            <a:r>
              <a:rPr sz="2400" spc="2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2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vector 	</a:t>
            </a:r>
            <a:r>
              <a:rPr sz="2400" dirty="0">
                <a:latin typeface="Calibri"/>
                <a:cs typeface="Calibri"/>
              </a:rPr>
              <a:t>rotatorio</a:t>
            </a:r>
            <a:r>
              <a:rPr sz="2400" spc="4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sentido</a:t>
            </a:r>
            <a:r>
              <a:rPr sz="2400" spc="4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contrario</a:t>
            </a:r>
            <a:r>
              <a:rPr sz="2400" spc="41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	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manecillas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reloj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el 	</a:t>
            </a:r>
            <a:r>
              <a:rPr sz="2400" dirty="0">
                <a:latin typeface="Calibri"/>
                <a:cs typeface="Calibri"/>
              </a:rPr>
              <a:t>plano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complejo.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1223" y="1475232"/>
            <a:ext cx="3637788" cy="489813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38246" y="1162303"/>
            <a:ext cx="4742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34643" y="1162303"/>
            <a:ext cx="7405370" cy="4599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605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2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Diagramas</a:t>
            </a:r>
            <a:r>
              <a:rPr sz="2400" u="heavy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Fasoriales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cantidades</a:t>
            </a:r>
            <a:r>
              <a:rPr sz="2400" u="heavy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sinusoidales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00">
              <a:latin typeface="Calibri"/>
              <a:cs typeface="Calibri"/>
            </a:endParaRPr>
          </a:p>
          <a:p>
            <a:pPr marL="352425" marR="635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pesar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rotatoria,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por 	</a:t>
            </a:r>
            <a:r>
              <a:rPr sz="2400" dirty="0">
                <a:latin typeface="Calibri"/>
                <a:cs typeface="Calibri"/>
              </a:rPr>
              <a:t>conveniencia,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diagrama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fasorial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estos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siempre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	</a:t>
            </a:r>
            <a:r>
              <a:rPr sz="2400" dirty="0">
                <a:latin typeface="Calibri"/>
                <a:cs typeface="Calibri"/>
              </a:rPr>
              <a:t>muestran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vectores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“fijos”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condición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spc="-10" dirty="0">
                <a:latin typeface="Calibri"/>
                <a:cs typeface="Calibri"/>
              </a:rPr>
              <a:t>operación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determinada.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3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práctica,</a:t>
            </a:r>
            <a:r>
              <a:rPr sz="2400" spc="3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fasor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usualmente 	</a:t>
            </a:r>
            <a:r>
              <a:rPr sz="2400" dirty="0">
                <a:latin typeface="Calibri"/>
                <a:cs typeface="Calibri"/>
              </a:rPr>
              <a:t>representa</a:t>
            </a:r>
            <a:r>
              <a:rPr sz="2400" spc="2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máximo</a:t>
            </a:r>
            <a:r>
              <a:rPr sz="2400" spc="2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2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“rms”</a:t>
            </a:r>
            <a:r>
              <a:rPr sz="2400" spc="2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2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medio</a:t>
            </a:r>
            <a:r>
              <a:rPr sz="2400" spc="21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ciclo 	</a:t>
            </a:r>
            <a:r>
              <a:rPr sz="2400" dirty="0">
                <a:latin typeface="Calibri"/>
                <a:cs typeface="Calibri"/>
              </a:rPr>
              <a:t>positivo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sinusoide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cuestión.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A5EBE22F-074C-405E-A3F8-9C3A37F89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689856" y="1162303"/>
            <a:ext cx="7735570" cy="511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0830">
              <a:lnSpc>
                <a:spcPts val="276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ts val="2760"/>
              </a:lnSpc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Diagramas</a:t>
            </a:r>
            <a:r>
              <a:rPr sz="2400" u="heavy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Fasoriales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cantidades</a:t>
            </a:r>
            <a:r>
              <a:rPr sz="2400" u="heavy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sinusoidales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Un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diagrama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fasorial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muestra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voltajes,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corrientes,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etc., 	presentes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eléctrico.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Muestra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únicamente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relativa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spc="-10" dirty="0">
                <a:latin typeface="Calibri"/>
                <a:cs typeface="Calibri"/>
              </a:rPr>
              <a:t>cantidades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representadas.</a:t>
            </a:r>
            <a:endParaRPr sz="2400">
              <a:latin typeface="Calibri"/>
              <a:cs typeface="Calibri"/>
            </a:endParaRPr>
          </a:p>
          <a:p>
            <a:pPr marL="352425" marR="5715" indent="-340360" algn="just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Requiere</a:t>
            </a:r>
            <a:r>
              <a:rPr sz="2400" spc="1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1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escala</a:t>
            </a:r>
            <a:r>
              <a:rPr sz="2400" spc="1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1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“nota</a:t>
            </a:r>
            <a:r>
              <a:rPr sz="2400" spc="1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detallada”</a:t>
            </a:r>
            <a:r>
              <a:rPr sz="2400" spc="1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sobre</a:t>
            </a:r>
            <a:r>
              <a:rPr sz="2400" spc="19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dirty="0">
                <a:latin typeface="Calibri"/>
                <a:cs typeface="Calibri"/>
              </a:rPr>
              <a:t>magnitudes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físicas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magnitudes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cantidades 	mostradas.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Los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ángulos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mostrados,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diferencias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involucradas,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ángulo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referencia 	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seleccionarse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conveniencia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897" y="2325623"/>
            <a:ext cx="7644383" cy="340766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89856" y="1048003"/>
            <a:ext cx="6290310" cy="98551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560830">
              <a:lnSpc>
                <a:spcPct val="100000"/>
              </a:lnSpc>
              <a:spcBef>
                <a:spcPts val="10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Diagramas</a:t>
            </a:r>
            <a:r>
              <a:rPr sz="2400" u="heavy" spc="1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Fasoriales</a:t>
            </a:r>
            <a:r>
              <a:rPr sz="2400" u="heavy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simples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5" y="2350007"/>
            <a:ext cx="7708392" cy="349300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89856" y="1048003"/>
            <a:ext cx="6290310" cy="98551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560830">
              <a:lnSpc>
                <a:spcPct val="100000"/>
              </a:lnSpc>
              <a:spcBef>
                <a:spcPts val="10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Diagramas</a:t>
            </a:r>
            <a:r>
              <a:rPr sz="2400" u="heavy" spc="1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Fasoriales</a:t>
            </a:r>
            <a:r>
              <a:rPr sz="2400" u="heavy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simples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641" y="2247900"/>
            <a:ext cx="7847076" cy="377342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89856" y="1048003"/>
            <a:ext cx="6290310" cy="98551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560830">
              <a:lnSpc>
                <a:spcPct val="100000"/>
              </a:lnSpc>
              <a:spcBef>
                <a:spcPts val="10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Diagramas</a:t>
            </a:r>
            <a:r>
              <a:rPr sz="2400" u="heavy" spc="1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Fasoriales</a:t>
            </a:r>
            <a:r>
              <a:rPr sz="2400" u="heavy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simples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293" y="2926079"/>
            <a:ext cx="7656576" cy="302361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89856" y="1048003"/>
            <a:ext cx="7733030" cy="17907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560830">
              <a:lnSpc>
                <a:spcPct val="100000"/>
              </a:lnSpc>
              <a:spcBef>
                <a:spcPts val="10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Básicos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circuitos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C.A.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Operaciones</a:t>
            </a:r>
            <a:r>
              <a:rPr sz="24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Fasores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operaciones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siguen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mismas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leyes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que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operaciones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números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complejos.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763008" y="877315"/>
            <a:ext cx="7475855" cy="4399280"/>
          </a:xfrm>
          <a:prstGeom prst="rect">
            <a:avLst/>
          </a:prstGeom>
        </p:spPr>
        <p:txBody>
          <a:bodyPr vert="horz" wrap="square" lIns="0" tIns="224154" rIns="0" bIns="0" rtlCol="0">
            <a:spAutoFit/>
          </a:bodyPr>
          <a:lstStyle/>
          <a:p>
            <a:pPr marL="2463165">
              <a:lnSpc>
                <a:spcPct val="100000"/>
              </a:lnSpc>
              <a:spcBef>
                <a:spcPts val="1764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7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400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circuitos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monofásicos</a:t>
            </a:r>
            <a:r>
              <a:rPr sz="24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C.A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“instantánea”</a:t>
            </a:r>
            <a:r>
              <a:rPr sz="2400" spc="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watts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absorbe</a:t>
            </a:r>
            <a:r>
              <a:rPr sz="2400" spc="4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una 	</a:t>
            </a:r>
            <a:r>
              <a:rPr sz="2400" dirty="0">
                <a:latin typeface="Calibri"/>
                <a:cs typeface="Calibri"/>
              </a:rPr>
              <a:t>carga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definida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producto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caída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tensión 	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través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carga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volts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amperes 	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fluye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hacía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instante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determinado.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889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Con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propósito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ilustrar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concepto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considerará 	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muestra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continuación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3606" y="1089151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31004" y="4390133"/>
            <a:ext cx="7541259" cy="17811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spc="-10" dirty="0">
                <a:latin typeface="Calibri"/>
                <a:cs typeface="Calibri"/>
              </a:rPr>
              <a:t>Donde:</a:t>
            </a:r>
            <a:endParaRPr sz="2400">
              <a:latin typeface="Calibri"/>
              <a:cs typeface="Calibri"/>
            </a:endParaRPr>
          </a:p>
          <a:p>
            <a:pPr marL="267462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ángulo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factor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potencia.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Aplicando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definición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instantánea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que: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2265" y="1600200"/>
            <a:ext cx="8025765" cy="3732529"/>
            <a:chOff x="652265" y="1600200"/>
            <a:chExt cx="8025765" cy="3732529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265" y="1600200"/>
              <a:ext cx="8025383" cy="27660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1449" y="4942332"/>
              <a:ext cx="2295144" cy="39014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3606" y="1089151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641" y="1773935"/>
            <a:ext cx="7920228" cy="21336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31004" y="4306313"/>
            <a:ext cx="7840345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Otra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expresar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instantánea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considerar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separada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componentes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con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fuente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(iR)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desfasada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90°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(iXL).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partir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el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75"/>
              </a:spcBef>
            </a:pPr>
            <a:r>
              <a:rPr sz="2400" spc="-10" dirty="0">
                <a:latin typeface="Calibri"/>
                <a:cs typeface="Calibri"/>
              </a:rPr>
              <a:t>diagrama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fasorial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deduce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que: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3606" y="1089151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69" y="1773936"/>
            <a:ext cx="7775447" cy="430834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17C5773F-A887-42A9-AD0C-7C6F06A6C8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3606" y="1089151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754" y="1731978"/>
            <a:ext cx="7882128" cy="208940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31004" y="4234686"/>
            <a:ext cx="76504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Las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expresiones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PR(t)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PXL(t)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representan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potencias </a:t>
            </a:r>
            <a:r>
              <a:rPr sz="2400" dirty="0">
                <a:latin typeface="Calibri"/>
                <a:cs typeface="Calibri"/>
              </a:rPr>
              <a:t>instantáneas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correspondientes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resistencia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inductancia.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comportamiento</a:t>
            </a:r>
            <a:r>
              <a:rPr sz="2400" spc="5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éstas</a:t>
            </a:r>
            <a:r>
              <a:rPr sz="2400" spc="5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dominio</a:t>
            </a:r>
            <a:r>
              <a:rPr sz="2400" spc="5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tiempo</a:t>
            </a:r>
            <a:r>
              <a:rPr sz="2400" spc="509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</a:t>
            </a:r>
            <a:r>
              <a:rPr sz="2400" spc="-10" dirty="0">
                <a:latin typeface="Calibri"/>
                <a:cs typeface="Calibri"/>
              </a:rPr>
              <a:t>muestra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siguientes.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13606" y="1089151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 err="1"/>
              <a:t>elemetos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397" y="1615440"/>
            <a:ext cx="7298435" cy="462229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3606" y="1089151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025" y="1539240"/>
            <a:ext cx="6938771" cy="478383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3606" y="1089151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0347" y="1485900"/>
            <a:ext cx="6632447" cy="474573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906271" y="1089151"/>
            <a:ext cx="7315834" cy="437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965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75"/>
              </a:spcBef>
            </a:pPr>
            <a:endParaRPr sz="2400" dirty="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promedio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cos2wt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sen2wt,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cero.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 	</a:t>
            </a:r>
            <a:r>
              <a:rPr sz="2400" dirty="0">
                <a:latin typeface="Calibri"/>
                <a:cs typeface="Calibri"/>
              </a:rPr>
              <a:t>tanto,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estos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términos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contribuyen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promedio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absorbe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ZL.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  <a:buFont typeface="Arial MT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Esto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es,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promedio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consumida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 	</a:t>
            </a:r>
            <a:r>
              <a:rPr sz="2400" dirty="0">
                <a:latin typeface="Calibri"/>
                <a:cs typeface="Calibri"/>
              </a:rPr>
              <a:t>ZL,</a:t>
            </a:r>
            <a:r>
              <a:rPr sz="2400" spc="2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cuando</a:t>
            </a:r>
            <a:r>
              <a:rPr sz="2400" spc="2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2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alimentada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6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corriente 	</a:t>
            </a:r>
            <a:r>
              <a:rPr sz="2400" dirty="0">
                <a:latin typeface="Calibri"/>
                <a:cs typeface="Calibri"/>
              </a:rPr>
              <a:t>sinusoidales,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producto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eficaces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(rms) 	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factor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spc="-10" dirty="0">
                <a:latin typeface="Calibri"/>
                <a:cs typeface="Calibri"/>
              </a:rPr>
              <a:t>carga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(cos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Φ)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B00849B3-8EA3-4E74-9811-23C0571D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719" y="4168140"/>
            <a:ext cx="6696456" cy="18592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06271" y="1089151"/>
            <a:ext cx="7315200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965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4965" marR="6985" indent="-342900">
              <a:lnSpc>
                <a:spcPct val="100000"/>
              </a:lnSpc>
              <a:spcBef>
                <a:spcPts val="204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Luego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entonces,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promedio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que </a:t>
            </a:r>
            <a:r>
              <a:rPr sz="2400" dirty="0">
                <a:latin typeface="Calibri"/>
                <a:cs typeface="Calibri"/>
              </a:rPr>
              <a:t>absorbe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inductancia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cero,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3.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Por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tanto,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promedio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absorbe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 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expresada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como: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77899" y="1089151"/>
            <a:ext cx="7115809" cy="423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parte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“instantánea”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p(t)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debida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componente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inductiva</a:t>
            </a:r>
            <a:r>
              <a:rPr sz="2400" spc="2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carga,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denomina 	</a:t>
            </a:r>
            <a:r>
              <a:rPr sz="2400" dirty="0">
                <a:latin typeface="Calibri"/>
                <a:cs typeface="Calibri"/>
              </a:rPr>
              <a:t>“potencia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reactiva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instantánea”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expresa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flujo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energía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almacena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entrega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manera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alternada 	</a:t>
            </a:r>
            <a:r>
              <a:rPr sz="2400" dirty="0">
                <a:latin typeface="Calibri"/>
                <a:cs typeface="Calibri"/>
              </a:rPr>
              <a:t>esta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componente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Al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máximo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“pulsante”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le 	</a:t>
            </a:r>
            <a:r>
              <a:rPr sz="2400" dirty="0">
                <a:latin typeface="Calibri"/>
                <a:cs typeface="Calibri"/>
              </a:rPr>
              <a:t>denomina</a:t>
            </a:r>
            <a:r>
              <a:rPr sz="2400" spc="5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5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reactiva</a:t>
            </a:r>
            <a:r>
              <a:rPr sz="2400" spc="5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(Q)</a:t>
            </a:r>
            <a:r>
              <a:rPr sz="2400" spc="5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57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voltampere 	</a:t>
            </a:r>
            <a:r>
              <a:rPr sz="2400" dirty="0">
                <a:latin typeface="Calibri"/>
                <a:cs typeface="Calibri"/>
              </a:rPr>
              <a:t>reactivos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1A556DD0-555A-4F2C-AF3B-596F8C87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7771" y="4149852"/>
            <a:ext cx="3480815" cy="187756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77899" y="1089151"/>
            <a:ext cx="7113905" cy="2770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promedio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Pav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absorbe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carga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le </a:t>
            </a:r>
            <a:r>
              <a:rPr sz="2400" dirty="0">
                <a:latin typeface="Calibri"/>
                <a:cs typeface="Calibri"/>
              </a:rPr>
              <a:t>denomina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activa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(P),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“real”.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982980" algn="l"/>
                <a:tab pos="2412365" algn="l"/>
                <a:tab pos="3372485" algn="l"/>
                <a:tab pos="3948429" algn="l"/>
                <a:tab pos="4320540" algn="l"/>
                <a:tab pos="5533390" algn="l"/>
                <a:tab pos="6162675" algn="l"/>
              </a:tabLst>
            </a:pPr>
            <a:r>
              <a:rPr sz="2400" spc="-25" dirty="0">
                <a:latin typeface="Calibri"/>
                <a:cs typeface="Calibri"/>
              </a:rPr>
              <a:t>Las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potencias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activa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(P)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reactiva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(Q)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quedan </a:t>
            </a:r>
            <a:r>
              <a:rPr sz="2400" dirty="0">
                <a:latin typeface="Calibri"/>
                <a:cs typeface="Calibri"/>
              </a:rPr>
              <a:t>definidas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siguientes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expresiones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34643" y="1160779"/>
            <a:ext cx="7258684" cy="423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2400">
              <a:latin typeface="Calibri"/>
              <a:cs typeface="Calibri"/>
            </a:endParaRPr>
          </a:p>
          <a:p>
            <a:pPr marL="352425" marR="5715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4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compleja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4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aparente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(S)</a:t>
            </a:r>
            <a:r>
              <a:rPr sz="2400" spc="4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4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4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concepto 	</a:t>
            </a:r>
            <a:r>
              <a:rPr sz="2400" dirty="0">
                <a:latin typeface="Calibri"/>
                <a:cs typeface="Calibri"/>
              </a:rPr>
              <a:t>útil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determinar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fácilmente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tanto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 potencia </a:t>
            </a:r>
            <a:r>
              <a:rPr sz="2400" spc="-10" dirty="0">
                <a:latin typeface="Calibri"/>
                <a:cs typeface="Calibri"/>
              </a:rPr>
              <a:t>activa</a:t>
            </a:r>
            <a:endParaRPr sz="2400">
              <a:latin typeface="Calibri"/>
              <a:cs typeface="Calibri"/>
            </a:endParaRPr>
          </a:p>
          <a:p>
            <a:pPr marL="354965" marR="5080" algn="just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(P)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reactiva (Q),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cuando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 </a:t>
            </a:r>
            <a:r>
              <a:rPr sz="2400" spc="-50" dirty="0">
                <a:latin typeface="Calibri"/>
                <a:cs typeface="Calibri"/>
              </a:rPr>
              <a:t>y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asociados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alguna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carga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parte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un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conocidos.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352425" marR="635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compleja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(S)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define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producto 	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fasor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3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3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conjugado</a:t>
            </a:r>
            <a:r>
              <a:rPr sz="2400" spc="3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1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fasor 	corriente,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muestra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continuación: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E9E272C0-7785-4F44-AFB7-ED19D2B5F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3563" y="2852928"/>
            <a:ext cx="7018019" cy="316839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34643" y="1160779"/>
            <a:ext cx="7256780" cy="152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Sean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corriente,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definidos como: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683C2B10-C52B-4F22-8F05-7355A64D8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34643" y="1160779"/>
            <a:ext cx="7258050" cy="2259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261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sz="2400" u="heavy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Triangulo</a:t>
            </a:r>
            <a:r>
              <a:rPr sz="2400" u="heavy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756285" marR="5080" indent="-287020" algn="just">
              <a:lnSpc>
                <a:spcPct val="100000"/>
              </a:lnSpc>
              <a:spcBef>
                <a:spcPts val="575"/>
              </a:spcBef>
            </a:pPr>
            <a:r>
              <a:rPr sz="2000" dirty="0">
                <a:latin typeface="Arial MT"/>
                <a:cs typeface="Arial MT"/>
              </a:rPr>
              <a:t>–</a:t>
            </a:r>
            <a:r>
              <a:rPr sz="2000" spc="-20" dirty="0">
                <a:latin typeface="Arial MT"/>
                <a:cs typeface="Arial MT"/>
              </a:rPr>
              <a:t> 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8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representación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gráfica</a:t>
            </a:r>
            <a:r>
              <a:rPr sz="2400" spc="5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expresión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compleja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(1)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denomina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triángulo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potencia.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0115" y="3447288"/>
            <a:ext cx="5618988" cy="27904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34643" y="1160779"/>
            <a:ext cx="7258684" cy="467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61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Circuitos</a:t>
            </a:r>
            <a:r>
              <a:rPr sz="2400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Trifásicos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352425" marR="635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Los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SEP’s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existentes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actualidad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están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compuestos 	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229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circuitos</a:t>
            </a:r>
            <a:r>
              <a:rPr sz="2400" spc="229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balanceados</a:t>
            </a:r>
            <a:r>
              <a:rPr sz="2400" spc="229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trifásicos</a:t>
            </a:r>
            <a:r>
              <a:rPr sz="2400" spc="229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(generación, 	transmisión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distribución).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instantánea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entregada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generador 	</a:t>
            </a:r>
            <a:r>
              <a:rPr sz="2400" dirty="0">
                <a:latin typeface="Calibri"/>
                <a:cs typeface="Calibri"/>
              </a:rPr>
              <a:t>trifásico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bajo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condiciones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balanceadas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estado 	</a:t>
            </a:r>
            <a:r>
              <a:rPr sz="2400" dirty="0">
                <a:latin typeface="Calibri"/>
                <a:cs typeface="Calibri"/>
              </a:rPr>
              <a:t>estable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1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función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tiempo,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constante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spc="-50" dirty="0">
                <a:latin typeface="Calibri"/>
                <a:cs typeface="Calibri"/>
              </a:rPr>
              <a:t>a 	</a:t>
            </a:r>
            <a:r>
              <a:rPr sz="2400" spc="-10" dirty="0">
                <a:latin typeface="Calibri"/>
                <a:cs typeface="Calibri"/>
              </a:rPr>
              <a:t>diferencia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monofásico.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00"/>
              </a:spcBef>
            </a:pPr>
            <a:r>
              <a:rPr dirty="0"/>
              <a:t>2.</a:t>
            </a:r>
            <a:r>
              <a:rPr spc="45" dirty="0"/>
              <a:t> </a:t>
            </a:r>
            <a:r>
              <a:rPr dirty="0"/>
              <a:t>Potencia</a:t>
            </a:r>
            <a:r>
              <a:rPr spc="45" dirty="0"/>
              <a:t> </a:t>
            </a:r>
            <a:r>
              <a:rPr dirty="0"/>
              <a:t>y</a:t>
            </a:r>
            <a:r>
              <a:rPr spc="60" dirty="0"/>
              <a:t> </a:t>
            </a:r>
            <a:r>
              <a:rPr spc="-10" dirty="0"/>
              <a:t>Energía</a:t>
            </a:r>
          </a:p>
          <a:p>
            <a:pPr marL="352425" marR="6350" indent="-340360" algn="just">
              <a:lnSpc>
                <a:spcPct val="100000"/>
              </a:lnSpc>
              <a:spcBef>
                <a:spcPts val="261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>
                <a:solidFill>
                  <a:srgbClr val="000000"/>
                </a:solidFill>
              </a:rPr>
              <a:t>Un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sistema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 voltaje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trifásico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balanceado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consiste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tres 	</a:t>
            </a:r>
            <a:r>
              <a:rPr dirty="0">
                <a:solidFill>
                  <a:srgbClr val="000000"/>
                </a:solidFill>
              </a:rPr>
              <a:t>fuentes</a:t>
            </a:r>
            <a:r>
              <a:rPr spc="459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monofásicas</a:t>
            </a:r>
            <a:r>
              <a:rPr spc="459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spc="4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igual</a:t>
            </a:r>
            <a:r>
              <a:rPr spc="459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magnitud</a:t>
            </a:r>
            <a:r>
              <a:rPr spc="459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y</a:t>
            </a:r>
            <a:r>
              <a:rPr spc="47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frecuencia, 	</a:t>
            </a:r>
            <a:r>
              <a:rPr dirty="0">
                <a:solidFill>
                  <a:srgbClr val="000000"/>
                </a:solidFill>
              </a:rPr>
              <a:t>pero</a:t>
            </a:r>
            <a:r>
              <a:rPr spc="-9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desfasadas</a:t>
            </a:r>
            <a:r>
              <a:rPr spc="-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120°entre</a:t>
            </a:r>
            <a:r>
              <a:rPr spc="-95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si.</a:t>
            </a: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pc="-25" dirty="0">
              <a:solidFill>
                <a:srgbClr val="000000"/>
              </a:solidFill>
            </a:endParaRPr>
          </a:p>
          <a:p>
            <a:pPr marL="353060" indent="-340360" algn="just">
              <a:lnSpc>
                <a:spcPct val="100000"/>
              </a:lnSpc>
              <a:buFont typeface="Arial MT"/>
              <a:buChar char="•"/>
              <a:tabLst>
                <a:tab pos="353060" algn="l"/>
              </a:tabLst>
            </a:pPr>
            <a:r>
              <a:rPr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Secuencia</a:t>
            </a:r>
            <a:r>
              <a:rPr u="heavy" spc="-6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de</a:t>
            </a:r>
            <a:r>
              <a:rPr u="heavy" spc="-4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fases</a:t>
            </a:r>
            <a:r>
              <a:rPr spc="-10" dirty="0">
                <a:solidFill>
                  <a:srgbClr val="000000"/>
                </a:solidFill>
              </a:rPr>
              <a:t>.</a:t>
            </a:r>
          </a:p>
          <a:p>
            <a:pPr marL="756285" marR="5080" indent="-342900" algn="just">
              <a:lnSpc>
                <a:spcPct val="100000"/>
              </a:lnSpc>
              <a:spcBef>
                <a:spcPts val="580"/>
              </a:spcBef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–</a:t>
            </a:r>
            <a:r>
              <a:rPr spc="-25" dirty="0">
                <a:solidFill>
                  <a:srgbClr val="000000"/>
                </a:solidFill>
                <a:latin typeface="Arial MT"/>
                <a:cs typeface="Arial MT"/>
              </a:rPr>
              <a:t>  </a:t>
            </a:r>
            <a:r>
              <a:rPr dirty="0">
                <a:solidFill>
                  <a:srgbClr val="000000"/>
                </a:solidFill>
              </a:rPr>
              <a:t>Se</a:t>
            </a:r>
            <a:r>
              <a:rPr spc="4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refiere</a:t>
            </a:r>
            <a:r>
              <a:rPr spc="43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al</a:t>
            </a:r>
            <a:r>
              <a:rPr spc="4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orden</a:t>
            </a:r>
            <a:r>
              <a:rPr spc="4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en</a:t>
            </a:r>
            <a:r>
              <a:rPr spc="4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que</a:t>
            </a:r>
            <a:r>
              <a:rPr spc="43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los</a:t>
            </a:r>
            <a:r>
              <a:rPr spc="4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fasores</a:t>
            </a:r>
            <a:r>
              <a:rPr spc="4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al</a:t>
            </a:r>
            <a:r>
              <a:rPr spc="4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girar</a:t>
            </a:r>
            <a:r>
              <a:rPr spc="430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en </a:t>
            </a:r>
            <a:r>
              <a:rPr dirty="0">
                <a:solidFill>
                  <a:srgbClr val="000000"/>
                </a:solidFill>
              </a:rPr>
              <a:t>sentido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contrario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al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las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manecillas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del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reloj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pasan </a:t>
            </a:r>
            <a:r>
              <a:rPr dirty="0">
                <a:solidFill>
                  <a:srgbClr val="000000"/>
                </a:solidFill>
              </a:rPr>
              <a:t>por</a:t>
            </a:r>
            <a:r>
              <a:rPr spc="2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una</a:t>
            </a:r>
            <a:r>
              <a:rPr spc="2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referencia</a:t>
            </a:r>
            <a:r>
              <a:rPr spc="2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determinada.</a:t>
            </a:r>
            <a:r>
              <a:rPr spc="26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</a:t>
            </a:r>
            <a:r>
              <a:rPr spc="2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figura</a:t>
            </a:r>
            <a:r>
              <a:rPr spc="2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5</a:t>
            </a:r>
            <a:r>
              <a:rPr spc="2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indica </a:t>
            </a:r>
            <a:r>
              <a:rPr dirty="0">
                <a:solidFill>
                  <a:srgbClr val="000000"/>
                </a:solidFill>
              </a:rPr>
              <a:t>una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secuencia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a,b,c.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3606" y="1160779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897" y="1778508"/>
            <a:ext cx="7587995" cy="445922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3072120" y="1160779"/>
            <a:ext cx="502094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0"/>
              </a:spcBef>
              <a:tabLst>
                <a:tab pos="1690370" algn="l"/>
                <a:tab pos="2376170" algn="l"/>
                <a:tab pos="3839210" algn="l"/>
              </a:tabLst>
            </a:pPr>
            <a:r>
              <a:rPr sz="2400" spc="-10" dirty="0">
                <a:latin typeface="Calibri"/>
                <a:cs typeface="Calibri"/>
              </a:rPr>
              <a:t>Corrientes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Circuitos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Trifásicos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90243" y="2139695"/>
            <a:ext cx="6890384" cy="20320"/>
          </a:xfrm>
          <a:custGeom>
            <a:avLst/>
            <a:gdLst/>
            <a:ahLst/>
            <a:cxnLst/>
            <a:rect l="l" t="t" r="r" b="b"/>
            <a:pathLst>
              <a:path w="6890384" h="20319">
                <a:moveTo>
                  <a:pt x="6890003" y="19811"/>
                </a:moveTo>
                <a:lnTo>
                  <a:pt x="6890003" y="0"/>
                </a:lnTo>
                <a:lnTo>
                  <a:pt x="0" y="0"/>
                </a:lnTo>
                <a:lnTo>
                  <a:pt x="0" y="19811"/>
                </a:lnTo>
                <a:lnTo>
                  <a:pt x="6890003" y="19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34643" y="1785619"/>
            <a:ext cx="20383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Segoe UI Symbol"/>
              <a:buChar char="❑"/>
              <a:tabLst>
                <a:tab pos="354965" algn="l"/>
                <a:tab pos="1736089" algn="l"/>
              </a:tabLst>
            </a:pPr>
            <a:r>
              <a:rPr sz="2400" spc="-10" dirty="0">
                <a:latin typeface="Calibri"/>
                <a:cs typeface="Calibri"/>
              </a:rPr>
              <a:t>Voltajes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y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Balanceados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4643" y="3029202"/>
            <a:ext cx="7259320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5080" indent="-34036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Cada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componentes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trifásico 	</a:t>
            </a:r>
            <a:r>
              <a:rPr sz="2400" dirty="0">
                <a:latin typeface="Calibri"/>
                <a:cs typeface="Calibri"/>
              </a:rPr>
              <a:t>exhiben</a:t>
            </a:r>
            <a:r>
              <a:rPr sz="2400" spc="254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cualquiera</a:t>
            </a:r>
            <a:r>
              <a:rPr sz="2400" spc="26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6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6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dos</a:t>
            </a:r>
            <a:r>
              <a:rPr sz="2400" spc="260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configuraciones 	siguientes:</a:t>
            </a:r>
            <a:endParaRPr sz="2400">
              <a:latin typeface="Calibri"/>
              <a:cs typeface="Calibri"/>
            </a:endParaRPr>
          </a:p>
          <a:p>
            <a:pPr marL="1152525" lvl="1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1152525" algn="l"/>
              </a:tabLst>
            </a:pPr>
            <a:r>
              <a:rPr sz="2400" spc="-10" dirty="0">
                <a:latin typeface="Calibri"/>
                <a:cs typeface="Calibri"/>
              </a:rPr>
              <a:t>Estrella</a:t>
            </a:r>
            <a:endParaRPr sz="2400">
              <a:latin typeface="Calibri"/>
              <a:cs typeface="Calibri"/>
            </a:endParaRPr>
          </a:p>
          <a:p>
            <a:pPr marL="1152525" lvl="1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1152525" algn="l"/>
              </a:tabLst>
            </a:pPr>
            <a:r>
              <a:rPr sz="2400" spc="-10" dirty="0">
                <a:latin typeface="Calibri"/>
                <a:cs typeface="Calibri"/>
              </a:rPr>
              <a:t>Delta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4643" y="5370065"/>
            <a:ext cx="2223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948055" algn="l"/>
              </a:tabLst>
            </a:pPr>
            <a:r>
              <a:rPr sz="2400" spc="-25" dirty="0">
                <a:latin typeface="Calibri"/>
                <a:cs typeface="Calibri"/>
              </a:rPr>
              <a:t>Las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relaciones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1600" y="5370065"/>
            <a:ext cx="4860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70760" algn="l"/>
                <a:tab pos="4119245" algn="l"/>
                <a:tab pos="4631055" algn="l"/>
              </a:tabLst>
            </a:pPr>
            <a:r>
              <a:rPr sz="2400" spc="-20" dirty="0">
                <a:latin typeface="Calibri"/>
                <a:cs typeface="Calibri"/>
              </a:rPr>
              <a:t>voltaje-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dependiendo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la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7543" y="5735825"/>
            <a:ext cx="5162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configuración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presenta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continuación: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7039" y="4209288"/>
            <a:ext cx="361188" cy="87630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09243" y="973327"/>
            <a:ext cx="5087620" cy="2448560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marL="2416810">
              <a:lnSpc>
                <a:spcPct val="100000"/>
              </a:lnSpc>
              <a:spcBef>
                <a:spcPts val="157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1475"/>
              </a:spcBef>
              <a:buFont typeface="Arial MT"/>
              <a:buChar char="•"/>
              <a:tabLst>
                <a:tab pos="380365" algn="l"/>
              </a:tabLst>
            </a:pPr>
            <a:r>
              <a:rPr sz="2400" dirty="0">
                <a:latin typeface="Calibri"/>
                <a:cs typeface="Calibri"/>
              </a:rPr>
              <a:t>Conexión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Estrella.</a:t>
            </a:r>
            <a:endParaRPr sz="2400">
              <a:latin typeface="Calibri"/>
              <a:cs typeface="Calibri"/>
            </a:endParaRPr>
          </a:p>
          <a:p>
            <a:pPr marL="722630" lvl="1" indent="-283845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22630" algn="l"/>
              </a:tabLst>
            </a:pPr>
            <a:r>
              <a:rPr sz="2400" spc="-10" dirty="0">
                <a:latin typeface="Calibri"/>
                <a:cs typeface="Calibri"/>
              </a:rPr>
              <a:t>Voltaje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E</a:t>
            </a:r>
            <a:r>
              <a:rPr sz="2400" spc="-30" baseline="-20833" dirty="0">
                <a:latin typeface="Calibri"/>
                <a:cs typeface="Calibri"/>
              </a:rPr>
              <a:t>AB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722630" lvl="1" indent="-283845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22630" algn="l"/>
              </a:tabLst>
            </a:pPr>
            <a:r>
              <a:rPr sz="2400" spc="-10" dirty="0">
                <a:latin typeface="Calibri"/>
                <a:cs typeface="Calibri"/>
              </a:rPr>
              <a:t>Voltaje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neutro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E</a:t>
            </a:r>
            <a:r>
              <a:rPr sz="2400" spc="-30" baseline="-20833" dirty="0">
                <a:latin typeface="Calibri"/>
                <a:cs typeface="Calibri"/>
              </a:rPr>
              <a:t>AN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722630" lvl="1" indent="-283845">
              <a:lnSpc>
                <a:spcPct val="100000"/>
              </a:lnSpc>
              <a:spcBef>
                <a:spcPts val="580"/>
              </a:spcBef>
              <a:buFont typeface="Arial MT"/>
              <a:buChar char="–"/>
              <a:tabLst>
                <a:tab pos="722630" algn="l"/>
              </a:tabLst>
            </a:pP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</a:t>
            </a:r>
            <a:r>
              <a:rPr sz="2400" spc="-37" baseline="-20833" dirty="0">
                <a:latin typeface="Calibri"/>
                <a:cs typeface="Calibri"/>
              </a:rPr>
              <a:t>A</a:t>
            </a:r>
            <a:endParaRPr sz="2400" baseline="-20833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9925" y="3429000"/>
            <a:ext cx="6760464" cy="288950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188719" y="3285743"/>
            <a:ext cx="7415784" cy="2631948"/>
            <a:chOff x="1188719" y="3285743"/>
            <a:chExt cx="7415784" cy="2631948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1911" y="3285743"/>
              <a:ext cx="3212592" cy="26319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719" y="3447288"/>
              <a:ext cx="4041647" cy="221437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4643" y="973327"/>
            <a:ext cx="7258050" cy="1936750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57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14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balanceado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tienen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misma </a:t>
            </a:r>
            <a:r>
              <a:rPr sz="2400" dirty="0">
                <a:latin typeface="Calibri"/>
                <a:cs typeface="Calibri"/>
              </a:rPr>
              <a:t>magnitud,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encuentran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desfasados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120°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si.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deducen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siguientes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relaciones: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09243" y="1044955"/>
            <a:ext cx="5087620" cy="230568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2416810">
              <a:lnSpc>
                <a:spcPct val="100000"/>
              </a:lnSpc>
              <a:spcBef>
                <a:spcPts val="101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910"/>
              </a:spcBef>
              <a:buFont typeface="Arial MT"/>
              <a:buChar char="•"/>
              <a:tabLst>
                <a:tab pos="380365" algn="l"/>
              </a:tabLst>
            </a:pPr>
            <a:r>
              <a:rPr sz="2400" dirty="0">
                <a:latin typeface="Calibri"/>
                <a:cs typeface="Calibri"/>
              </a:rPr>
              <a:t>Conexión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Delta.</a:t>
            </a:r>
            <a:endParaRPr sz="2400">
              <a:latin typeface="Calibri"/>
              <a:cs typeface="Calibri"/>
            </a:endParaRPr>
          </a:p>
          <a:p>
            <a:pPr marL="779780" lvl="1" indent="-285115">
              <a:lnSpc>
                <a:spcPct val="100000"/>
              </a:lnSpc>
              <a:spcBef>
                <a:spcPts val="580"/>
              </a:spcBef>
              <a:buFont typeface="Arial MT"/>
              <a:buChar char="–"/>
              <a:tabLst>
                <a:tab pos="779780" algn="l"/>
              </a:tabLst>
            </a:pPr>
            <a:r>
              <a:rPr sz="2400" spc="-10" dirty="0">
                <a:latin typeface="Calibri"/>
                <a:cs typeface="Calibri"/>
              </a:rPr>
              <a:t>Voltaje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(de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línea)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V</a:t>
            </a:r>
            <a:r>
              <a:rPr sz="2400" spc="-30" baseline="-20833" dirty="0">
                <a:latin typeface="Calibri"/>
                <a:cs typeface="Calibri"/>
              </a:rPr>
              <a:t>AB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779780" lvl="1" indent="-285115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79780" algn="l"/>
              </a:tabLst>
            </a:pP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Iaa’</a:t>
            </a:r>
            <a:endParaRPr sz="2400">
              <a:latin typeface="Calibri"/>
              <a:cs typeface="Calibri"/>
            </a:endParaRPr>
          </a:p>
          <a:p>
            <a:pPr marL="779780" lvl="1" indent="-285115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79780" algn="l"/>
              </a:tabLst>
            </a:pP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líneas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Iab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0863" y="3387851"/>
            <a:ext cx="3959352" cy="290322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900677" y="3364991"/>
            <a:ext cx="7848606" cy="2584704"/>
            <a:chOff x="900677" y="3364991"/>
            <a:chExt cx="7848606" cy="2584704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677" y="3573779"/>
              <a:ext cx="3396996" cy="22326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8283" y="3364991"/>
              <a:ext cx="4191000" cy="258470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4643" y="1044955"/>
            <a:ext cx="7258050" cy="215900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2391410" algn="just">
              <a:lnSpc>
                <a:spcPct val="100000"/>
              </a:lnSpc>
              <a:spcBef>
                <a:spcPts val="101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91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balanceado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corrientes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tienen</a:t>
            </a:r>
            <a:r>
              <a:rPr sz="2400" spc="15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misma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magnitud,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pero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encuentran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desfasadas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120° 	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si.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3060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deducen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siguientes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relaciones: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834643" y="1044955"/>
            <a:ext cx="7259955" cy="252476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2391410" algn="just">
              <a:lnSpc>
                <a:spcPct val="100000"/>
              </a:lnSpc>
              <a:spcBef>
                <a:spcPts val="101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910"/>
              </a:spcBef>
              <a:buFont typeface="Segoe UI Symbol"/>
              <a:buChar char="❑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30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Instantánea</a:t>
            </a:r>
            <a:r>
              <a:rPr sz="2400" spc="30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30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Compleja</a:t>
            </a:r>
            <a:r>
              <a:rPr sz="2400" spc="30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00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Circuitos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Trifásicos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Balanceados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352425" marR="5715" indent="-340360" algn="just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Si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generador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trifásico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C.A.,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alimenta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 	</a:t>
            </a:r>
            <a:r>
              <a:rPr sz="2400" dirty="0">
                <a:latin typeface="Calibri"/>
                <a:cs typeface="Calibri"/>
              </a:rPr>
              <a:t>trifásica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balanceada,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corrientes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expresarse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como: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293" y="4005071"/>
            <a:ext cx="8182356" cy="151333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7A5CF744-296C-4F4E-903C-DF75E0A1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917" y="2997707"/>
            <a:ext cx="7924800" cy="266395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34643" y="1044955"/>
            <a:ext cx="7256145" cy="135445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01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91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instantánea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será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suma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las </a:t>
            </a:r>
            <a:r>
              <a:rPr sz="2400" dirty="0">
                <a:latin typeface="Calibri"/>
                <a:cs typeface="Calibri"/>
              </a:rPr>
              <a:t>potencias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instantáneas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fases.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es: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AB282837-9DA2-419B-8EEA-4861A5BB4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850890"/>
            <a:chOff x="36569" y="170681"/>
            <a:chExt cx="9002395" cy="58508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4455" y="5373623"/>
              <a:ext cx="4786884" cy="6477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4643" y="1044955"/>
            <a:ext cx="7261225" cy="406146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2391410" algn="just">
              <a:lnSpc>
                <a:spcPct val="100000"/>
              </a:lnSpc>
              <a:spcBef>
                <a:spcPts val="101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91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deduce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trifásica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instantánea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 	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balanceado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constante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igual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veces 	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promedio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fase.</a:t>
            </a:r>
            <a:endParaRPr sz="2400">
              <a:latin typeface="Calibri"/>
              <a:cs typeface="Calibri"/>
            </a:endParaRPr>
          </a:p>
          <a:p>
            <a:pPr marL="352425" marR="8255" indent="-340360" algn="just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deduce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también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reactiva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trifásica 	</a:t>
            </a:r>
            <a:r>
              <a:rPr sz="2400" dirty="0">
                <a:latin typeface="Calibri"/>
                <a:cs typeface="Calibri"/>
              </a:rPr>
              <a:t>instantánea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balanceado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cero.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Sin 	</a:t>
            </a:r>
            <a:r>
              <a:rPr sz="2400" dirty="0">
                <a:latin typeface="Calibri"/>
                <a:cs typeface="Calibri"/>
              </a:rPr>
              <a:t>embargo,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esto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implica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reactiva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sea 	</a:t>
            </a:r>
            <a:r>
              <a:rPr sz="2400" dirty="0">
                <a:latin typeface="Calibri"/>
                <a:cs typeface="Calibri"/>
              </a:rPr>
              <a:t>cero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también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cada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fases.</a:t>
            </a:r>
            <a:endParaRPr sz="2400">
              <a:latin typeface="Calibri"/>
              <a:cs typeface="Calibri"/>
            </a:endParaRPr>
          </a:p>
          <a:p>
            <a:pPr marL="352425" marR="635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compleja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aparente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determina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siguiente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expresión: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491480"/>
            <a:chOff x="36569" y="170681"/>
            <a:chExt cx="9002395" cy="54914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6083" y="4498847"/>
              <a:ext cx="4567428" cy="116281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4643" y="1044955"/>
            <a:ext cx="7258684" cy="318325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2391410" algn="just">
              <a:lnSpc>
                <a:spcPct val="100000"/>
              </a:lnSpc>
              <a:spcBef>
                <a:spcPts val="101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91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entrega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cada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 	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trifásico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balanceado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misma,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4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compleja</a:t>
            </a:r>
            <a:r>
              <a:rPr sz="2400" spc="4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calculada</a:t>
            </a:r>
            <a:r>
              <a:rPr sz="2400" spc="4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utilizando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	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mediante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siguientes 	</a:t>
            </a:r>
            <a:r>
              <a:rPr sz="2400" dirty="0">
                <a:latin typeface="Calibri"/>
                <a:cs typeface="Calibri"/>
              </a:rPr>
              <a:t>expresiones,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donde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VL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IL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línea,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mientras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Vp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Ip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spc="-10" dirty="0">
                <a:latin typeface="Calibri"/>
                <a:cs typeface="Calibri"/>
              </a:rPr>
              <a:t>cantidades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fase: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047740"/>
            <a:chOff x="36569" y="170681"/>
            <a:chExt cx="9002395" cy="60477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6935" y="2421635"/>
              <a:ext cx="1609344" cy="3992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0191" y="3476244"/>
              <a:ext cx="1591055" cy="457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3279" y="4654295"/>
              <a:ext cx="829055" cy="3230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61943" y="5590032"/>
              <a:ext cx="1066800" cy="62788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213606" y="1089151"/>
            <a:ext cx="5238115" cy="69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96520">
              <a:lnSpc>
                <a:spcPts val="2380"/>
              </a:lnSpc>
              <a:tabLst>
                <a:tab pos="585470" algn="l"/>
                <a:tab pos="1831975" algn="l"/>
                <a:tab pos="3286760" algn="l"/>
                <a:tab pos="3957320" algn="l"/>
                <a:tab pos="4434205" algn="l"/>
              </a:tabLst>
            </a:pPr>
            <a:r>
              <a:rPr sz="2000" spc="-25" dirty="0">
                <a:latin typeface="Calibri"/>
                <a:cs typeface="Calibri"/>
              </a:rPr>
              <a:t>las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siguientes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definiciones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para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un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sistema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2885" y="1448815"/>
            <a:ext cx="25806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80059" algn="l"/>
                <a:tab pos="1661160" algn="l"/>
              </a:tabLst>
            </a:pPr>
            <a:r>
              <a:rPr sz="2000" spc="-2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resumen,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tenemos monofásico: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2885" y="2485134"/>
            <a:ext cx="21266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activa: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2885" y="3582414"/>
            <a:ext cx="23387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reactiva: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2885" y="4679694"/>
            <a:ext cx="24498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aparente: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2885" y="5776973"/>
            <a:ext cx="21983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Factor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potencia: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13606" y="1089151"/>
            <a:ext cx="2645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6569" y="170681"/>
            <a:ext cx="9002395" cy="5850890"/>
            <a:chOff x="36569" y="170681"/>
            <a:chExt cx="9002395" cy="58508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4991" y="2165603"/>
              <a:ext cx="2144267" cy="3992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75659" y="3214115"/>
              <a:ext cx="2276855" cy="4282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3007" y="4369308"/>
              <a:ext cx="1466088" cy="4282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64635" y="5335523"/>
              <a:ext cx="1210055" cy="6858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32885" y="1429003"/>
            <a:ext cx="17532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Para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2885" y="2160522"/>
            <a:ext cx="21266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activa: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2885" y="3257802"/>
            <a:ext cx="23387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reactiva: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2885" y="4355082"/>
            <a:ext cx="24498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aparente: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2885" y="5452361"/>
            <a:ext cx="21983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Factor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potencia: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745" y="99053"/>
            <a:ext cx="8610600" cy="6621780"/>
            <a:chOff x="301745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1739" y="265181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31" y="90703"/>
                  </a:lnTo>
                  <a:lnTo>
                    <a:pt x="8584908" y="54305"/>
                  </a:lnTo>
                  <a:lnTo>
                    <a:pt x="8555965" y="25603"/>
                  </a:lnTo>
                  <a:lnTo>
                    <a:pt x="8519122" y="6756"/>
                  </a:lnTo>
                  <a:lnTo>
                    <a:pt x="8476488" y="0"/>
                  </a:lnTo>
                  <a:lnTo>
                    <a:pt x="132588" y="0"/>
                  </a:lnTo>
                  <a:lnTo>
                    <a:pt x="90703" y="6756"/>
                  </a:lnTo>
                  <a:lnTo>
                    <a:pt x="54317" y="25603"/>
                  </a:lnTo>
                  <a:lnTo>
                    <a:pt x="25603" y="54305"/>
                  </a:lnTo>
                  <a:lnTo>
                    <a:pt x="6769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69" y="6309309"/>
                  </a:lnTo>
                  <a:lnTo>
                    <a:pt x="25603" y="6346152"/>
                  </a:lnTo>
                  <a:lnTo>
                    <a:pt x="54317" y="6375095"/>
                  </a:lnTo>
                  <a:lnTo>
                    <a:pt x="90703" y="6394018"/>
                  </a:lnTo>
                  <a:lnTo>
                    <a:pt x="132588" y="6400800"/>
                  </a:lnTo>
                  <a:lnTo>
                    <a:pt x="8476488" y="6400800"/>
                  </a:lnTo>
                  <a:lnTo>
                    <a:pt x="8519122" y="6394018"/>
                  </a:lnTo>
                  <a:lnTo>
                    <a:pt x="8555965" y="6375095"/>
                  </a:lnTo>
                  <a:lnTo>
                    <a:pt x="8584908" y="6346152"/>
                  </a:lnTo>
                  <a:lnTo>
                    <a:pt x="8603831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4135120"/>
            <a:chOff x="36569" y="170681"/>
            <a:chExt cx="9002395" cy="41351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95499" y="1485899"/>
              <a:ext cx="4853940" cy="2819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18229" y="4309362"/>
            <a:ext cx="7980045" cy="203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Calibri"/>
                <a:cs typeface="Calibri"/>
              </a:rPr>
              <a:t>Debido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potencia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reactiva</a:t>
            </a:r>
            <a:r>
              <a:rPr sz="2200" spc="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presente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(Q),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líneas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transmisión </a:t>
            </a:r>
            <a:r>
              <a:rPr sz="2200" dirty="0">
                <a:latin typeface="Calibri"/>
                <a:cs typeface="Calibri"/>
              </a:rPr>
              <a:t>debe</a:t>
            </a:r>
            <a:r>
              <a:rPr sz="2200" spc="11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tener</a:t>
            </a:r>
            <a:r>
              <a:rPr sz="2200" spc="11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10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dimensionamiento</a:t>
            </a:r>
            <a:r>
              <a:rPr sz="2200" spc="11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adicional.</a:t>
            </a:r>
            <a:r>
              <a:rPr sz="2200" spc="10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Para</a:t>
            </a:r>
            <a:r>
              <a:rPr sz="2200" spc="10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que</a:t>
            </a:r>
            <a:r>
              <a:rPr sz="2200" spc="11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10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energía </a:t>
            </a:r>
            <a:r>
              <a:rPr sz="2200" dirty="0">
                <a:latin typeface="Calibri"/>
                <a:cs typeface="Calibri"/>
              </a:rPr>
              <a:t>reactiva no utilice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 líneas de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transmisión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para </a:t>
            </a:r>
            <a:r>
              <a:rPr sz="2200" spc="-10" dirty="0">
                <a:latin typeface="Calibri"/>
                <a:cs typeface="Calibri"/>
              </a:rPr>
              <a:t>establecerse,</a:t>
            </a:r>
            <a:r>
              <a:rPr sz="2200" dirty="0">
                <a:latin typeface="Calibri"/>
                <a:cs typeface="Calibri"/>
              </a:rPr>
              <a:t> se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debe </a:t>
            </a:r>
            <a:r>
              <a:rPr sz="2200" dirty="0">
                <a:latin typeface="Calibri"/>
                <a:cs typeface="Calibri"/>
              </a:rPr>
              <a:t>hacer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compensación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condensadores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11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lado</a:t>
            </a:r>
            <a:r>
              <a:rPr sz="2200" spc="10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05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carga, </a:t>
            </a:r>
            <a:r>
              <a:rPr sz="2200" dirty="0">
                <a:latin typeface="Calibri"/>
                <a:cs typeface="Calibri"/>
              </a:rPr>
              <a:t>rediciéndose</a:t>
            </a:r>
            <a:r>
              <a:rPr sz="2200" spc="4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4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pérdidas</a:t>
            </a:r>
            <a:r>
              <a:rPr sz="2200" spc="4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4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45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línea</a:t>
            </a:r>
            <a:r>
              <a:rPr sz="2200" spc="4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</a:t>
            </a:r>
            <a:r>
              <a:rPr sz="2200" spc="45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disminuir</a:t>
            </a:r>
            <a:r>
              <a:rPr sz="2200" spc="45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45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corriente</a:t>
            </a:r>
            <a:r>
              <a:rPr sz="2200" spc="47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que </a:t>
            </a:r>
            <a:r>
              <a:rPr sz="2200" dirty="0">
                <a:latin typeface="Calibri"/>
                <a:cs typeface="Calibri"/>
              </a:rPr>
              <a:t>circula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ella.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23334" y="1107439"/>
            <a:ext cx="24269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2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2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2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00"/>
              </a:spcBef>
            </a:pPr>
            <a:r>
              <a:rPr dirty="0"/>
              <a:t>2.</a:t>
            </a:r>
            <a:r>
              <a:rPr spc="45" dirty="0"/>
              <a:t> </a:t>
            </a:r>
            <a:r>
              <a:rPr dirty="0"/>
              <a:t>Potencia</a:t>
            </a:r>
            <a:r>
              <a:rPr spc="45" dirty="0"/>
              <a:t> </a:t>
            </a:r>
            <a:r>
              <a:rPr dirty="0"/>
              <a:t>y</a:t>
            </a:r>
            <a:r>
              <a:rPr spc="60" dirty="0"/>
              <a:t> </a:t>
            </a:r>
            <a:r>
              <a:rPr spc="-10" dirty="0"/>
              <a:t>Energía</a:t>
            </a:r>
          </a:p>
          <a:p>
            <a:pPr marL="355600" indent="-342900">
              <a:lnSpc>
                <a:spcPct val="100000"/>
              </a:lnSpc>
              <a:spcBef>
                <a:spcPts val="2040"/>
              </a:spcBef>
              <a:buFont typeface="Segoe UI Symbol"/>
              <a:buChar char="❑"/>
              <a:tabLst>
                <a:tab pos="355600" algn="l"/>
              </a:tabLst>
            </a:pPr>
            <a:r>
              <a:rPr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Flujo</a:t>
            </a:r>
            <a:r>
              <a:rPr u="heavy" spc="6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de</a:t>
            </a:r>
            <a:r>
              <a:rPr u="heavy" spc="8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Potencia</a:t>
            </a:r>
            <a:r>
              <a:rPr u="heavy" spc="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(convenciones)</a:t>
            </a: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u="heavy" spc="-10" dirty="0">
              <a:solidFill>
                <a:srgbClr val="000000"/>
              </a:solidFill>
              <a:uFill>
                <a:solidFill>
                  <a:srgbClr val="000000"/>
                </a:solidFill>
              </a:uFill>
            </a:endParaRPr>
          </a:p>
          <a:p>
            <a:pPr marL="352425" marR="5715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>
                <a:solidFill>
                  <a:srgbClr val="000000"/>
                </a:solidFill>
              </a:rPr>
              <a:t>Para</a:t>
            </a:r>
            <a:r>
              <a:rPr spc="5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definir</a:t>
            </a:r>
            <a:r>
              <a:rPr spc="5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</a:t>
            </a:r>
            <a:r>
              <a:rPr spc="5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dirección</a:t>
            </a:r>
            <a:r>
              <a:rPr spc="5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spc="5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</a:t>
            </a:r>
            <a:r>
              <a:rPr spc="5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potencia</a:t>
            </a:r>
            <a:r>
              <a:rPr spc="5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que</a:t>
            </a:r>
            <a:r>
              <a:rPr spc="5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fluye</a:t>
            </a:r>
            <a:r>
              <a:rPr spc="575" dirty="0">
                <a:solidFill>
                  <a:srgbClr val="000000"/>
                </a:solidFill>
              </a:rPr>
              <a:t> </a:t>
            </a:r>
            <a:r>
              <a:rPr spc="-50" dirty="0">
                <a:solidFill>
                  <a:srgbClr val="000000"/>
                </a:solidFill>
              </a:rPr>
              <a:t>a 	</a:t>
            </a:r>
            <a:r>
              <a:rPr dirty="0">
                <a:solidFill>
                  <a:srgbClr val="000000"/>
                </a:solidFill>
              </a:rPr>
              <a:t>través</a:t>
            </a:r>
            <a:r>
              <a:rPr spc="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spc="8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cualquier</a:t>
            </a:r>
            <a:r>
              <a:rPr spc="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elemento</a:t>
            </a:r>
            <a:r>
              <a:rPr spc="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spc="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un</a:t>
            </a:r>
            <a:r>
              <a:rPr spc="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circuito</a:t>
            </a:r>
            <a:r>
              <a:rPr spc="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spc="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C.A.,</a:t>
            </a:r>
            <a:r>
              <a:rPr spc="80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se 	</a:t>
            </a:r>
            <a:r>
              <a:rPr dirty="0">
                <a:solidFill>
                  <a:srgbClr val="000000"/>
                </a:solidFill>
              </a:rPr>
              <a:t>utilizan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las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convenciones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siguientes:</a:t>
            </a:r>
          </a:p>
          <a:p>
            <a:pPr marL="756285" marR="5080" indent="-287020" algn="just">
              <a:lnSpc>
                <a:spcPct val="100000"/>
              </a:lnSpc>
              <a:spcBef>
                <a:spcPts val="575"/>
              </a:spcBef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–</a:t>
            </a:r>
            <a:r>
              <a:rPr spc="1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</a:rPr>
              <a:t>Convención</a:t>
            </a:r>
            <a:r>
              <a:rPr spc="43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spc="4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</a:t>
            </a:r>
            <a:r>
              <a:rPr spc="4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carga.</a:t>
            </a:r>
            <a:r>
              <a:rPr spc="4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</a:t>
            </a:r>
            <a:r>
              <a:rPr spc="4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corriente</a:t>
            </a:r>
            <a:r>
              <a:rPr spc="4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entra</a:t>
            </a:r>
            <a:r>
              <a:rPr spc="4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por</a:t>
            </a:r>
            <a:r>
              <a:rPr spc="440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la </a:t>
            </a:r>
            <a:r>
              <a:rPr dirty="0">
                <a:solidFill>
                  <a:srgbClr val="000000"/>
                </a:solidFill>
              </a:rPr>
              <a:t>terminal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positiva</a:t>
            </a:r>
            <a:r>
              <a:rPr spc="2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del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elemento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circuito.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Sí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</a:t>
            </a:r>
            <a:r>
              <a:rPr spc="229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(Q) </a:t>
            </a:r>
            <a:r>
              <a:rPr dirty="0">
                <a:solidFill>
                  <a:srgbClr val="000000"/>
                </a:solidFill>
              </a:rPr>
              <a:t>es</a:t>
            </a:r>
            <a:r>
              <a:rPr spc="1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positiva,</a:t>
            </a:r>
            <a:r>
              <a:rPr spc="1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se</a:t>
            </a:r>
            <a:r>
              <a:rPr spc="1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absorbe</a:t>
            </a:r>
            <a:r>
              <a:rPr spc="1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potencia</a:t>
            </a:r>
            <a:r>
              <a:rPr spc="1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real</a:t>
            </a:r>
            <a:r>
              <a:rPr spc="1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(reactiva).</a:t>
            </a:r>
            <a:r>
              <a:rPr spc="1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Sí</a:t>
            </a:r>
            <a:r>
              <a:rPr spc="120" dirty="0">
                <a:solidFill>
                  <a:srgbClr val="000000"/>
                </a:solidFill>
              </a:rPr>
              <a:t> </a:t>
            </a:r>
            <a:r>
              <a:rPr spc="-50" dirty="0">
                <a:solidFill>
                  <a:srgbClr val="000000"/>
                </a:solidFill>
              </a:rPr>
              <a:t>P</a:t>
            </a:r>
          </a:p>
          <a:p>
            <a:pPr marL="756285" marR="5715" algn="just">
              <a:lnSpc>
                <a:spcPct val="100000"/>
              </a:lnSpc>
            </a:pPr>
            <a:r>
              <a:rPr dirty="0">
                <a:solidFill>
                  <a:srgbClr val="000000"/>
                </a:solidFill>
              </a:rPr>
              <a:t>(Q)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es</a:t>
            </a:r>
            <a:r>
              <a:rPr spc="16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negativa,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se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entrega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potencia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real</a:t>
            </a:r>
            <a:r>
              <a:rPr spc="16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(reactiva), </a:t>
            </a:r>
            <a:r>
              <a:rPr dirty="0">
                <a:solidFill>
                  <a:srgbClr val="000000"/>
                </a:solidFill>
              </a:rPr>
              <a:t>figura</a:t>
            </a:r>
            <a:r>
              <a:rPr spc="-105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4(a).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216650"/>
            <a:chOff x="36569" y="170681"/>
            <a:chExt cx="9002395" cy="62166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7091" y="4078223"/>
              <a:ext cx="6839711" cy="23088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4643" y="973327"/>
            <a:ext cx="7259320" cy="3034030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marL="2391410">
              <a:lnSpc>
                <a:spcPct val="100000"/>
              </a:lnSpc>
              <a:spcBef>
                <a:spcPts val="157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Energía</a:t>
            </a: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47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Flujo</a:t>
            </a:r>
            <a:r>
              <a:rPr sz="2400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sz="24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(convenciones)</a:t>
            </a:r>
            <a:endParaRPr sz="2400">
              <a:latin typeface="Calibri"/>
              <a:cs typeface="Calibri"/>
            </a:endParaRPr>
          </a:p>
          <a:p>
            <a:pPr marL="756285" marR="5080" indent="-287020" algn="just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 MT"/>
                <a:cs typeface="Arial MT"/>
              </a:rPr>
              <a:t>–</a:t>
            </a:r>
            <a:r>
              <a:rPr sz="2400" spc="155" dirty="0">
                <a:latin typeface="Arial MT"/>
                <a:cs typeface="Arial MT"/>
              </a:rPr>
              <a:t> </a:t>
            </a:r>
            <a:r>
              <a:rPr sz="2400" dirty="0">
                <a:latin typeface="Calibri"/>
                <a:cs typeface="Calibri"/>
              </a:rPr>
              <a:t>Convención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generador.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sale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</a:t>
            </a:r>
            <a:r>
              <a:rPr sz="2400" dirty="0">
                <a:latin typeface="Calibri"/>
                <a:cs typeface="Calibri"/>
              </a:rPr>
              <a:t>terminal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positiva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elemento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circuito.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Sí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(Q)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positiva,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entrega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real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(reactiva).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Sí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  <a:p>
            <a:pPr marL="756285" marR="6985" algn="just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(Q)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negativa,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absorbe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real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(reactiva), </a:t>
            </a:r>
            <a:r>
              <a:rPr sz="2400" dirty="0">
                <a:latin typeface="Calibri"/>
                <a:cs typeface="Calibri"/>
              </a:rPr>
              <a:t>figura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4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(b).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745" y="99053"/>
            <a:ext cx="8610600" cy="6621780"/>
            <a:chOff x="301745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1739" y="265181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31" y="90703"/>
                  </a:lnTo>
                  <a:lnTo>
                    <a:pt x="8584908" y="54305"/>
                  </a:lnTo>
                  <a:lnTo>
                    <a:pt x="8555965" y="25603"/>
                  </a:lnTo>
                  <a:lnTo>
                    <a:pt x="8519122" y="6756"/>
                  </a:lnTo>
                  <a:lnTo>
                    <a:pt x="8476488" y="0"/>
                  </a:lnTo>
                  <a:lnTo>
                    <a:pt x="132588" y="0"/>
                  </a:lnTo>
                  <a:lnTo>
                    <a:pt x="90703" y="6756"/>
                  </a:lnTo>
                  <a:lnTo>
                    <a:pt x="54317" y="25603"/>
                  </a:lnTo>
                  <a:lnTo>
                    <a:pt x="25603" y="54305"/>
                  </a:lnTo>
                  <a:lnTo>
                    <a:pt x="6769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69" y="6309309"/>
                  </a:lnTo>
                  <a:lnTo>
                    <a:pt x="25603" y="6346152"/>
                  </a:lnTo>
                  <a:lnTo>
                    <a:pt x="54317" y="6375095"/>
                  </a:lnTo>
                  <a:lnTo>
                    <a:pt x="90703" y="6394018"/>
                  </a:lnTo>
                  <a:lnTo>
                    <a:pt x="132588" y="6400800"/>
                  </a:lnTo>
                  <a:lnTo>
                    <a:pt x="8476488" y="6400800"/>
                  </a:lnTo>
                  <a:lnTo>
                    <a:pt x="8519122" y="6394018"/>
                  </a:lnTo>
                  <a:lnTo>
                    <a:pt x="8555965" y="6375095"/>
                  </a:lnTo>
                  <a:lnTo>
                    <a:pt x="8584908" y="6346152"/>
                  </a:lnTo>
                  <a:lnTo>
                    <a:pt x="8603831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585460"/>
            <a:chOff x="36569" y="170681"/>
            <a:chExt cx="9002395" cy="55854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7483" y="3069335"/>
              <a:ext cx="5210555" cy="268681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18229" y="1107439"/>
            <a:ext cx="7979409" cy="175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8557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2.1.</a:t>
            </a:r>
            <a:r>
              <a:rPr sz="22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Balance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2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2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Activa</a:t>
            </a:r>
            <a:r>
              <a:rPr sz="22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2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Frecuencia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2200">
              <a:latin typeface="Calibri"/>
              <a:cs typeface="Calibri"/>
            </a:endParaRPr>
          </a:p>
          <a:p>
            <a:pPr marL="12700" marR="5080" algn="just">
              <a:lnSpc>
                <a:spcPct val="99500"/>
              </a:lnSpc>
            </a:pPr>
            <a:r>
              <a:rPr sz="2000" dirty="0">
                <a:latin typeface="Calibri"/>
                <a:cs typeface="Calibri"/>
              </a:rPr>
              <a:t>Suponiendo</a:t>
            </a:r>
            <a:r>
              <a:rPr sz="2000" spc="1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caso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1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hay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pérdidas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durante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proceso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generación,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estado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estable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haber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balance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mecánico </a:t>
            </a:r>
            <a:r>
              <a:rPr sz="2400" i="1" spc="-20" dirty="0">
                <a:latin typeface="Calibri"/>
                <a:cs typeface="Calibri"/>
              </a:rPr>
              <a:t>Tm</a:t>
            </a:r>
            <a:r>
              <a:rPr sz="2400" i="1" spc="-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Te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745" y="99053"/>
            <a:ext cx="8610600" cy="6621780"/>
            <a:chOff x="301745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1739" y="265181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31" y="90703"/>
                  </a:lnTo>
                  <a:lnTo>
                    <a:pt x="8584908" y="54305"/>
                  </a:lnTo>
                  <a:lnTo>
                    <a:pt x="8555965" y="25603"/>
                  </a:lnTo>
                  <a:lnTo>
                    <a:pt x="8519122" y="6756"/>
                  </a:lnTo>
                  <a:lnTo>
                    <a:pt x="8476488" y="0"/>
                  </a:lnTo>
                  <a:lnTo>
                    <a:pt x="132588" y="0"/>
                  </a:lnTo>
                  <a:lnTo>
                    <a:pt x="90703" y="6756"/>
                  </a:lnTo>
                  <a:lnTo>
                    <a:pt x="54317" y="25603"/>
                  </a:lnTo>
                  <a:lnTo>
                    <a:pt x="25603" y="54305"/>
                  </a:lnTo>
                  <a:lnTo>
                    <a:pt x="6769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69" y="6309309"/>
                  </a:lnTo>
                  <a:lnTo>
                    <a:pt x="25603" y="6346152"/>
                  </a:lnTo>
                  <a:lnTo>
                    <a:pt x="54317" y="6375095"/>
                  </a:lnTo>
                  <a:lnTo>
                    <a:pt x="90703" y="6394018"/>
                  </a:lnTo>
                  <a:lnTo>
                    <a:pt x="132588" y="6400800"/>
                  </a:lnTo>
                  <a:lnTo>
                    <a:pt x="8476488" y="6400800"/>
                  </a:lnTo>
                  <a:lnTo>
                    <a:pt x="8519122" y="6394018"/>
                  </a:lnTo>
                  <a:lnTo>
                    <a:pt x="8555965" y="6375095"/>
                  </a:lnTo>
                  <a:lnTo>
                    <a:pt x="8584908" y="6346152"/>
                  </a:lnTo>
                  <a:lnTo>
                    <a:pt x="8603831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77664" y="1107439"/>
            <a:ext cx="7804784" cy="4976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588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2.1.</a:t>
            </a:r>
            <a:r>
              <a:rPr sz="22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Balance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2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2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Activa</a:t>
            </a:r>
            <a:r>
              <a:rPr sz="22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2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Frecuencia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forma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ecuación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representa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por:</a:t>
            </a:r>
            <a:endParaRPr sz="2000">
              <a:latin typeface="Calibri"/>
              <a:cs typeface="Calibri"/>
            </a:endParaRPr>
          </a:p>
          <a:p>
            <a:pPr marL="173355" algn="ctr">
              <a:lnSpc>
                <a:spcPct val="100000"/>
              </a:lnSpc>
              <a:spcBef>
                <a:spcPts val="520"/>
              </a:spcBef>
            </a:pPr>
            <a:r>
              <a:rPr sz="2200" i="1" spc="-10" dirty="0">
                <a:latin typeface="Calibri"/>
                <a:cs typeface="Calibri"/>
              </a:rPr>
              <a:t>Tm</a:t>
            </a:r>
            <a:r>
              <a:rPr sz="2200" i="1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i="1" spc="-25" dirty="0">
                <a:latin typeface="Calibri"/>
                <a:cs typeface="Calibri"/>
              </a:rPr>
              <a:t>Te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términos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representa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por:</a:t>
            </a:r>
            <a:endParaRPr sz="2000">
              <a:latin typeface="Calibri"/>
              <a:cs typeface="Calibri"/>
            </a:endParaRPr>
          </a:p>
          <a:p>
            <a:pPr marL="175260" algn="ctr">
              <a:lnSpc>
                <a:spcPct val="100000"/>
              </a:lnSpc>
              <a:spcBef>
                <a:spcPts val="520"/>
              </a:spcBef>
            </a:pPr>
            <a:r>
              <a:rPr sz="2200" i="1" dirty="0">
                <a:latin typeface="Calibri"/>
                <a:cs typeface="Calibri"/>
              </a:rPr>
              <a:t>Pm</a:t>
            </a:r>
            <a:r>
              <a:rPr sz="2200" i="1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 </a:t>
            </a:r>
            <a:r>
              <a:rPr sz="2200" i="1" spc="-25" dirty="0">
                <a:latin typeface="Calibri"/>
                <a:cs typeface="Calibri"/>
              </a:rPr>
              <a:t>Pe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Si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presenta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desbalance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torques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potencias,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tiene:</a:t>
            </a:r>
            <a:endParaRPr sz="2000">
              <a:latin typeface="Calibri"/>
              <a:cs typeface="Calibri"/>
            </a:endParaRPr>
          </a:p>
          <a:p>
            <a:pPr marL="3104515">
              <a:lnSpc>
                <a:spcPct val="100000"/>
              </a:lnSpc>
              <a:spcBef>
                <a:spcPts val="520"/>
              </a:spcBef>
            </a:pPr>
            <a:r>
              <a:rPr sz="2200" i="1" dirty="0">
                <a:latin typeface="Calibri"/>
                <a:cs typeface="Calibri"/>
              </a:rPr>
              <a:t>Jd</a:t>
            </a:r>
            <a:r>
              <a:rPr sz="2200" dirty="0">
                <a:latin typeface="Calibri"/>
                <a:cs typeface="Calibri"/>
              </a:rPr>
              <a:t>w/</a:t>
            </a:r>
            <a:r>
              <a:rPr sz="2200" i="1" dirty="0">
                <a:latin typeface="Calibri"/>
                <a:cs typeface="Calibri"/>
              </a:rPr>
              <a:t>dt</a:t>
            </a:r>
            <a:r>
              <a:rPr sz="2200" i="1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i="1" spc="-20" dirty="0">
                <a:latin typeface="Calibri"/>
                <a:cs typeface="Calibri"/>
              </a:rPr>
              <a:t>Tm</a:t>
            </a:r>
            <a:r>
              <a:rPr sz="2200" spc="-20" dirty="0">
                <a:latin typeface="Calibri"/>
                <a:cs typeface="Calibri"/>
              </a:rPr>
              <a:t>−</a:t>
            </a:r>
            <a:r>
              <a:rPr sz="2200" i="1" spc="-20" dirty="0">
                <a:latin typeface="Calibri"/>
                <a:cs typeface="Calibri"/>
              </a:rPr>
              <a:t>Te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otras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palabras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aparece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aceleración:</a:t>
            </a:r>
            <a:endParaRPr sz="2000">
              <a:latin typeface="Calibri"/>
              <a:cs typeface="Calibri"/>
            </a:endParaRPr>
          </a:p>
          <a:p>
            <a:pPr marL="175260" algn="ctr">
              <a:lnSpc>
                <a:spcPct val="100000"/>
              </a:lnSpc>
              <a:spcBef>
                <a:spcPts val="520"/>
              </a:spcBef>
            </a:pPr>
            <a:r>
              <a:rPr sz="2200" i="1" spc="-10" dirty="0">
                <a:latin typeface="Calibri"/>
                <a:cs typeface="Calibri"/>
              </a:rPr>
              <a:t>Jd</a:t>
            </a:r>
            <a:r>
              <a:rPr sz="2200" spc="-10" dirty="0">
                <a:latin typeface="Calibri"/>
                <a:cs typeface="Calibri"/>
              </a:rPr>
              <a:t>w/</a:t>
            </a:r>
            <a:r>
              <a:rPr sz="2200" i="1" spc="-10" dirty="0">
                <a:latin typeface="Calibri"/>
                <a:cs typeface="Calibri"/>
              </a:rPr>
              <a:t>dt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745" y="99053"/>
            <a:ext cx="8610600" cy="6621780"/>
            <a:chOff x="301745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1739" y="265181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31" y="90703"/>
                  </a:lnTo>
                  <a:lnTo>
                    <a:pt x="8584908" y="54305"/>
                  </a:lnTo>
                  <a:lnTo>
                    <a:pt x="8555965" y="25603"/>
                  </a:lnTo>
                  <a:lnTo>
                    <a:pt x="8519122" y="6756"/>
                  </a:lnTo>
                  <a:lnTo>
                    <a:pt x="8476488" y="0"/>
                  </a:lnTo>
                  <a:lnTo>
                    <a:pt x="132588" y="0"/>
                  </a:lnTo>
                  <a:lnTo>
                    <a:pt x="90703" y="6756"/>
                  </a:lnTo>
                  <a:lnTo>
                    <a:pt x="54317" y="25603"/>
                  </a:lnTo>
                  <a:lnTo>
                    <a:pt x="25603" y="54305"/>
                  </a:lnTo>
                  <a:lnTo>
                    <a:pt x="6769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69" y="6309309"/>
                  </a:lnTo>
                  <a:lnTo>
                    <a:pt x="25603" y="6346152"/>
                  </a:lnTo>
                  <a:lnTo>
                    <a:pt x="54317" y="6375095"/>
                  </a:lnTo>
                  <a:lnTo>
                    <a:pt x="90703" y="6394018"/>
                  </a:lnTo>
                  <a:lnTo>
                    <a:pt x="132588" y="6400800"/>
                  </a:lnTo>
                  <a:lnTo>
                    <a:pt x="8476488" y="6400800"/>
                  </a:lnTo>
                  <a:lnTo>
                    <a:pt x="8519122" y="6394018"/>
                  </a:lnTo>
                  <a:lnTo>
                    <a:pt x="8555965" y="6375095"/>
                  </a:lnTo>
                  <a:lnTo>
                    <a:pt x="8584908" y="6346152"/>
                  </a:lnTo>
                  <a:lnTo>
                    <a:pt x="8603831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77664" y="1107439"/>
            <a:ext cx="7980045" cy="38563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588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2.1.</a:t>
            </a:r>
            <a:r>
              <a:rPr sz="22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Balance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2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2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Activa</a:t>
            </a:r>
            <a:r>
              <a:rPr sz="22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2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Frecuencia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Jd</a:t>
            </a:r>
            <a:r>
              <a:rPr sz="2000" dirty="0">
                <a:latin typeface="Calibri"/>
                <a:cs typeface="Calibri"/>
              </a:rPr>
              <a:t>w/</a:t>
            </a:r>
            <a:r>
              <a:rPr sz="2000" i="1" dirty="0">
                <a:latin typeface="Calibri"/>
                <a:cs typeface="Calibri"/>
              </a:rPr>
              <a:t>dt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i="1" spc="-55" dirty="0">
                <a:latin typeface="Calibri"/>
                <a:cs typeface="Calibri"/>
              </a:rPr>
              <a:t>Tm</a:t>
            </a:r>
            <a:r>
              <a:rPr sz="2000" spc="-55" dirty="0">
                <a:latin typeface="Calibri"/>
                <a:cs typeface="Calibri"/>
              </a:rPr>
              <a:t>−</a:t>
            </a:r>
            <a:r>
              <a:rPr sz="2000" i="1" spc="-55" dirty="0">
                <a:latin typeface="Calibri"/>
                <a:cs typeface="Calibri"/>
              </a:rPr>
              <a:t>Te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decir:</a:t>
            </a:r>
            <a:endParaRPr sz="2000">
              <a:latin typeface="Calibri"/>
              <a:cs typeface="Calibri"/>
            </a:endParaRPr>
          </a:p>
          <a:p>
            <a:pPr marL="756285" marR="6350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814069" algn="l"/>
                <a:tab pos="1130935" algn="l"/>
                <a:tab pos="1584960" algn="l"/>
                <a:tab pos="1953895" algn="l"/>
                <a:tab pos="2751455" algn="l"/>
                <a:tab pos="3287395" algn="l"/>
                <a:tab pos="3651885" algn="l"/>
                <a:tab pos="4735195" algn="l"/>
                <a:tab pos="5061585" algn="l"/>
                <a:tab pos="6271260" algn="l"/>
                <a:tab pos="6638925" algn="l"/>
                <a:tab pos="7527925" algn="l"/>
                <a:tab pos="7785100" algn="l"/>
              </a:tabLst>
            </a:pPr>
            <a:r>
              <a:rPr sz="2000" dirty="0">
                <a:latin typeface="Arial MT"/>
                <a:cs typeface="Arial MT"/>
              </a:rPr>
              <a:t>	</a:t>
            </a:r>
            <a:r>
              <a:rPr sz="2000" spc="-25" dirty="0">
                <a:latin typeface="Calibri"/>
                <a:cs typeface="Calibri"/>
              </a:rPr>
              <a:t>Si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i="1" spc="-25" dirty="0">
                <a:latin typeface="Calibri"/>
                <a:cs typeface="Calibri"/>
              </a:rPr>
              <a:t>Tm</a:t>
            </a:r>
            <a:r>
              <a:rPr sz="2000" i="1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mayor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que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i="1" spc="-25" dirty="0">
                <a:latin typeface="Calibri"/>
                <a:cs typeface="Calibri"/>
              </a:rPr>
              <a:t>Te</a:t>
            </a:r>
            <a:r>
              <a:rPr sz="2000" i="1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entonces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generador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se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acelera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la </a:t>
            </a:r>
            <a:r>
              <a:rPr sz="2000" dirty="0">
                <a:latin typeface="Calibri"/>
                <a:cs typeface="Calibri"/>
              </a:rPr>
              <a:t>frecuencia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aumenta</a:t>
            </a:r>
            <a:endParaRPr sz="2000">
              <a:latin typeface="Calibri"/>
              <a:cs typeface="Calibri"/>
            </a:endParaRPr>
          </a:p>
          <a:p>
            <a:pPr marL="756285" marR="5080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814069" algn="l"/>
              </a:tabLst>
            </a:pPr>
            <a:r>
              <a:rPr sz="2000" dirty="0">
                <a:latin typeface="Arial MT"/>
                <a:cs typeface="Arial MT"/>
              </a:rPr>
              <a:t>	</a:t>
            </a:r>
            <a:r>
              <a:rPr sz="2000" dirty="0">
                <a:latin typeface="Calibri"/>
                <a:cs typeface="Calibri"/>
              </a:rPr>
              <a:t>Si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spc="-30" dirty="0">
                <a:latin typeface="Calibri"/>
                <a:cs typeface="Calibri"/>
              </a:rPr>
              <a:t>Te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mayor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Tm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entonces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generador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frena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frecuencia disminuye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Aquí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ver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directa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frecuencia.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Los </a:t>
            </a:r>
            <a:r>
              <a:rPr sz="2000" dirty="0">
                <a:latin typeface="Calibri"/>
                <a:cs typeface="Calibri"/>
              </a:rPr>
              <a:t>cambios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están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asociados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aceleraciones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desaceleraciones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máquina,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cuales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implican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movimiento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relativo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eje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rotor respecto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eje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campo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magnético.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1739" y="265181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2588"/>
                </a:moveTo>
                <a:lnTo>
                  <a:pt x="8603831" y="90703"/>
                </a:lnTo>
                <a:lnTo>
                  <a:pt x="8584908" y="54305"/>
                </a:lnTo>
                <a:lnTo>
                  <a:pt x="8555965" y="25603"/>
                </a:lnTo>
                <a:lnTo>
                  <a:pt x="8519122" y="6756"/>
                </a:lnTo>
                <a:lnTo>
                  <a:pt x="8476488" y="0"/>
                </a:lnTo>
                <a:lnTo>
                  <a:pt x="132588" y="0"/>
                </a:lnTo>
                <a:lnTo>
                  <a:pt x="90703" y="6756"/>
                </a:lnTo>
                <a:lnTo>
                  <a:pt x="54317" y="25603"/>
                </a:lnTo>
                <a:lnTo>
                  <a:pt x="25603" y="54305"/>
                </a:lnTo>
                <a:lnTo>
                  <a:pt x="6769" y="90703"/>
                </a:lnTo>
                <a:lnTo>
                  <a:pt x="0" y="132588"/>
                </a:lnTo>
                <a:lnTo>
                  <a:pt x="0" y="6266688"/>
                </a:lnTo>
                <a:lnTo>
                  <a:pt x="6769" y="6309309"/>
                </a:lnTo>
                <a:lnTo>
                  <a:pt x="25603" y="6346152"/>
                </a:lnTo>
                <a:lnTo>
                  <a:pt x="54317" y="6375095"/>
                </a:lnTo>
                <a:lnTo>
                  <a:pt x="90703" y="6394018"/>
                </a:lnTo>
                <a:lnTo>
                  <a:pt x="132588" y="6400800"/>
                </a:lnTo>
                <a:lnTo>
                  <a:pt x="8476488" y="6400800"/>
                </a:lnTo>
                <a:lnTo>
                  <a:pt x="8519122" y="6394018"/>
                </a:lnTo>
                <a:lnTo>
                  <a:pt x="8555965" y="6375095"/>
                </a:lnTo>
                <a:lnTo>
                  <a:pt x="8584908" y="6346152"/>
                </a:lnTo>
                <a:lnTo>
                  <a:pt x="8603831" y="6309309"/>
                </a:lnTo>
                <a:lnTo>
                  <a:pt x="8610600" y="6266688"/>
                </a:lnTo>
                <a:lnTo>
                  <a:pt x="8610600" y="132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8585" y="3846066"/>
            <a:ext cx="12592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circuito: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8581" y="4150866"/>
            <a:ext cx="5187950" cy="1641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2029" marR="5080" indent="-342900">
              <a:lnSpc>
                <a:spcPct val="100000"/>
              </a:lnSpc>
              <a:spcBef>
                <a:spcPts val="95"/>
              </a:spcBef>
            </a:pPr>
            <a:r>
              <a:rPr sz="2200" i="1" dirty="0">
                <a:latin typeface="Calibri"/>
                <a:cs typeface="Calibri"/>
              </a:rPr>
              <a:t>S1 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+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jQ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 </a:t>
            </a:r>
            <a:r>
              <a:rPr sz="2200" i="1" spc="-20" dirty="0">
                <a:latin typeface="Calibri"/>
                <a:cs typeface="Calibri"/>
              </a:rPr>
              <a:t>V</a:t>
            </a:r>
            <a:r>
              <a:rPr sz="2200" spc="-20" dirty="0">
                <a:latin typeface="Calibri"/>
                <a:cs typeface="Calibri"/>
              </a:rPr>
              <a:t>1I* </a:t>
            </a:r>
            <a:r>
              <a:rPr sz="2200" i="1" dirty="0">
                <a:latin typeface="Calibri"/>
                <a:cs typeface="Calibri"/>
              </a:rPr>
              <a:t>V</a:t>
            </a:r>
            <a:r>
              <a:rPr sz="2200" dirty="0">
                <a:latin typeface="Calibri"/>
                <a:cs typeface="Calibri"/>
              </a:rPr>
              <a:t>2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i="1" dirty="0">
                <a:latin typeface="Calibri"/>
                <a:cs typeface="Calibri"/>
              </a:rPr>
              <a:t>V</a:t>
            </a:r>
            <a:r>
              <a:rPr sz="2200" dirty="0">
                <a:latin typeface="Calibri"/>
                <a:cs typeface="Calibri"/>
              </a:rPr>
              <a:t>1−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i="1" spc="-25" dirty="0">
                <a:latin typeface="Calibri"/>
                <a:cs typeface="Calibri"/>
              </a:rPr>
              <a:t>jIX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60"/>
              </a:spcBef>
            </a:pP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Si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toma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referencia,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569" y="170681"/>
            <a:ext cx="9002395" cy="5850890"/>
            <a:chOff x="36569" y="170681"/>
            <a:chExt cx="9002395" cy="585089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9755" y="2133600"/>
              <a:ext cx="3906011" cy="17053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4947" y="5445251"/>
              <a:ext cx="2022348" cy="57607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77664" y="1107439"/>
            <a:ext cx="6216015" cy="869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1384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2.2.</a:t>
            </a:r>
            <a:r>
              <a:rPr sz="22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Relación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2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Reactiva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2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Tensión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tiene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siguiente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9261" y="99053"/>
            <a:ext cx="8610600" cy="6621780"/>
            <a:chOff x="239261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239255" y="265181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31" y="90703"/>
                  </a:lnTo>
                  <a:lnTo>
                    <a:pt x="8584908" y="54305"/>
                  </a:lnTo>
                  <a:lnTo>
                    <a:pt x="8555965" y="25603"/>
                  </a:lnTo>
                  <a:lnTo>
                    <a:pt x="8519122" y="6756"/>
                  </a:lnTo>
                  <a:lnTo>
                    <a:pt x="8476488" y="0"/>
                  </a:lnTo>
                  <a:lnTo>
                    <a:pt x="132588" y="0"/>
                  </a:lnTo>
                  <a:lnTo>
                    <a:pt x="90703" y="6756"/>
                  </a:lnTo>
                  <a:lnTo>
                    <a:pt x="54317" y="25603"/>
                  </a:lnTo>
                  <a:lnTo>
                    <a:pt x="25603" y="54305"/>
                  </a:lnTo>
                  <a:lnTo>
                    <a:pt x="6769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69" y="6309309"/>
                  </a:lnTo>
                  <a:lnTo>
                    <a:pt x="25603" y="6346152"/>
                  </a:lnTo>
                  <a:lnTo>
                    <a:pt x="54317" y="6375095"/>
                  </a:lnTo>
                  <a:lnTo>
                    <a:pt x="90703" y="6394018"/>
                  </a:lnTo>
                  <a:lnTo>
                    <a:pt x="132588" y="6400800"/>
                  </a:lnTo>
                  <a:lnTo>
                    <a:pt x="8476488" y="6400800"/>
                  </a:lnTo>
                  <a:lnTo>
                    <a:pt x="8519122" y="6394018"/>
                  </a:lnTo>
                  <a:lnTo>
                    <a:pt x="8555965" y="6375095"/>
                  </a:lnTo>
                  <a:lnTo>
                    <a:pt x="8584908" y="6346152"/>
                  </a:lnTo>
                  <a:lnTo>
                    <a:pt x="8603831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77664" y="1043311"/>
            <a:ext cx="6216015" cy="305625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513840">
              <a:lnSpc>
                <a:spcPct val="100000"/>
              </a:lnSpc>
              <a:spcBef>
                <a:spcPts val="600"/>
              </a:spcBef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2.2.</a:t>
            </a:r>
            <a:r>
              <a:rPr sz="22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Relación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2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Reactiva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2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Tensión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2000" spc="-10" dirty="0">
                <a:latin typeface="Calibri"/>
                <a:cs typeface="Calibri"/>
              </a:rPr>
              <a:t>Para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línea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tiene:</a:t>
            </a:r>
            <a:endParaRPr sz="2000">
              <a:latin typeface="Calibri"/>
              <a:cs typeface="Calibri"/>
            </a:endParaRPr>
          </a:p>
          <a:p>
            <a:pPr marL="1761489" algn="ctr">
              <a:lnSpc>
                <a:spcPct val="100000"/>
              </a:lnSpc>
              <a:spcBef>
                <a:spcPts val="520"/>
              </a:spcBef>
            </a:pPr>
            <a:r>
              <a:rPr sz="2200" i="1" dirty="0">
                <a:latin typeface="Calibri"/>
                <a:cs typeface="Calibri"/>
              </a:rPr>
              <a:t>I</a:t>
            </a:r>
            <a:r>
              <a:rPr sz="2200" i="1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 (</a:t>
            </a:r>
            <a:r>
              <a:rPr sz="2200" i="1" dirty="0">
                <a:latin typeface="Calibri"/>
                <a:cs typeface="Calibri"/>
              </a:rPr>
              <a:t>P</a:t>
            </a:r>
            <a:r>
              <a:rPr sz="2200" dirty="0">
                <a:latin typeface="Calibri"/>
                <a:cs typeface="Calibri"/>
              </a:rPr>
              <a:t>−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jQ)/V</a:t>
            </a:r>
            <a:r>
              <a:rPr sz="2200" spc="-10" dirty="0"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que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reemplazarla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ecuación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10" dirty="0">
                <a:latin typeface="Calibri"/>
                <a:cs typeface="Calibri"/>
              </a:rPr>
              <a:t> tiene:</a:t>
            </a:r>
            <a:endParaRPr sz="2000">
              <a:latin typeface="Calibri"/>
              <a:cs typeface="Calibri"/>
            </a:endParaRPr>
          </a:p>
          <a:p>
            <a:pPr marL="1762760" algn="ctr">
              <a:lnSpc>
                <a:spcPct val="100000"/>
              </a:lnSpc>
              <a:spcBef>
                <a:spcPts val="520"/>
              </a:spcBef>
            </a:pPr>
            <a:r>
              <a:rPr sz="2200" i="1" dirty="0">
                <a:latin typeface="Calibri"/>
                <a:cs typeface="Calibri"/>
              </a:rPr>
              <a:t>V</a:t>
            </a:r>
            <a:r>
              <a:rPr sz="2200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i="1" dirty="0">
                <a:latin typeface="Calibri"/>
                <a:cs typeface="Calibri"/>
              </a:rPr>
              <a:t>V</a:t>
            </a:r>
            <a:r>
              <a:rPr sz="2200" dirty="0">
                <a:latin typeface="Calibri"/>
                <a:cs typeface="Calibri"/>
              </a:rPr>
              <a:t>1−</a:t>
            </a:r>
            <a:r>
              <a:rPr sz="2200" i="1" dirty="0">
                <a:latin typeface="Calibri"/>
                <a:cs typeface="Calibri"/>
              </a:rPr>
              <a:t>XQ/V</a:t>
            </a:r>
            <a:r>
              <a:rPr sz="2200" dirty="0">
                <a:latin typeface="Calibri"/>
                <a:cs typeface="Calibri"/>
              </a:rPr>
              <a:t>1− </a:t>
            </a:r>
            <a:r>
              <a:rPr sz="2200" i="1" spc="-10" dirty="0">
                <a:latin typeface="Calibri"/>
                <a:cs typeface="Calibri"/>
              </a:rPr>
              <a:t>jXP/V</a:t>
            </a:r>
            <a:r>
              <a:rPr sz="2200" spc="-10" dirty="0"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Esto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expresado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forma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diagrama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fasorial: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80843" y="4133088"/>
            <a:ext cx="4768596" cy="232105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9261" y="99053"/>
            <a:ext cx="8610600" cy="6621780"/>
            <a:chOff x="239261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239255" y="265181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31" y="90703"/>
                  </a:lnTo>
                  <a:lnTo>
                    <a:pt x="8584908" y="54305"/>
                  </a:lnTo>
                  <a:lnTo>
                    <a:pt x="8555965" y="25603"/>
                  </a:lnTo>
                  <a:lnTo>
                    <a:pt x="8519122" y="6756"/>
                  </a:lnTo>
                  <a:lnTo>
                    <a:pt x="8476488" y="0"/>
                  </a:lnTo>
                  <a:lnTo>
                    <a:pt x="132588" y="0"/>
                  </a:lnTo>
                  <a:lnTo>
                    <a:pt x="90703" y="6756"/>
                  </a:lnTo>
                  <a:lnTo>
                    <a:pt x="54317" y="25603"/>
                  </a:lnTo>
                  <a:lnTo>
                    <a:pt x="25603" y="54305"/>
                  </a:lnTo>
                  <a:lnTo>
                    <a:pt x="6769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69" y="6309309"/>
                  </a:lnTo>
                  <a:lnTo>
                    <a:pt x="25603" y="6346152"/>
                  </a:lnTo>
                  <a:lnTo>
                    <a:pt x="54317" y="6375095"/>
                  </a:lnTo>
                  <a:lnTo>
                    <a:pt x="90703" y="6394018"/>
                  </a:lnTo>
                  <a:lnTo>
                    <a:pt x="132588" y="6400800"/>
                  </a:lnTo>
                  <a:lnTo>
                    <a:pt x="8476488" y="6400800"/>
                  </a:lnTo>
                  <a:lnTo>
                    <a:pt x="8519122" y="6394018"/>
                  </a:lnTo>
                  <a:lnTo>
                    <a:pt x="8555965" y="6375095"/>
                  </a:lnTo>
                  <a:lnTo>
                    <a:pt x="8584908" y="6346152"/>
                  </a:lnTo>
                  <a:lnTo>
                    <a:pt x="8603831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32885" y="1107439"/>
            <a:ext cx="8037195" cy="4935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862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2.2.</a:t>
            </a:r>
            <a:r>
              <a:rPr sz="22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Relación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r>
              <a:rPr sz="22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Reactiva</a:t>
            </a:r>
            <a:r>
              <a:rPr sz="22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2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Tensión</a:t>
            </a:r>
            <a:endParaRPr sz="2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2230"/>
              </a:spcBef>
            </a:pPr>
            <a:r>
              <a:rPr sz="2200" dirty="0">
                <a:latin typeface="Calibri"/>
                <a:cs typeface="Calibri"/>
              </a:rPr>
              <a:t>Se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concluye:</a:t>
            </a:r>
            <a:endParaRPr sz="220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Al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aumentar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hacia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2,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aumenta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caída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tensión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en </a:t>
            </a:r>
            <a:r>
              <a:rPr sz="2200" spc="-10" dirty="0">
                <a:latin typeface="Calibri"/>
                <a:cs typeface="Calibri"/>
              </a:rPr>
              <a:t>cuadratura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V1,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cual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implica,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básicamente,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afectar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ángulo.</a:t>
            </a:r>
            <a:endParaRPr sz="2200">
              <a:latin typeface="Calibri"/>
              <a:cs typeface="Calibri"/>
            </a:endParaRPr>
          </a:p>
          <a:p>
            <a:pPr marL="354965" marR="6350" indent="-342900" algn="just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Al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aumentar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hacia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</a:t>
            </a:r>
            <a:r>
              <a:rPr sz="2200" spc="11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2,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aumenta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caída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tensión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en </a:t>
            </a:r>
            <a:r>
              <a:rPr sz="2200" dirty="0">
                <a:latin typeface="Calibri"/>
                <a:cs typeface="Calibri"/>
              </a:rPr>
              <a:t>fase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V1,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cual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implica,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disminuir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magnitud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del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voltaje.</a:t>
            </a:r>
            <a:endParaRPr sz="220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Si</a:t>
            </a:r>
            <a:r>
              <a:rPr sz="2200" spc="9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desea</a:t>
            </a:r>
            <a:r>
              <a:rPr sz="2200" spc="10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mantener</a:t>
            </a:r>
            <a:r>
              <a:rPr sz="2200" spc="10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constante</a:t>
            </a:r>
            <a:r>
              <a:rPr sz="2200" spc="9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magnitud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V2,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100" dirty="0">
                <a:latin typeface="Calibri"/>
                <a:cs typeface="Calibri"/>
              </a:rPr>
              <a:t>  </a:t>
            </a:r>
            <a:r>
              <a:rPr sz="2200" spc="-20" dirty="0">
                <a:latin typeface="Calibri"/>
                <a:cs typeface="Calibri"/>
              </a:rPr>
              <a:t>debe </a:t>
            </a:r>
            <a:r>
              <a:rPr sz="2200" spc="-10" dirty="0">
                <a:latin typeface="Calibri"/>
                <a:cs typeface="Calibri"/>
              </a:rPr>
              <a:t>controlar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demanda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reactivos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carga,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cual,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considerando </a:t>
            </a:r>
            <a:r>
              <a:rPr sz="2200" dirty="0">
                <a:latin typeface="Calibri"/>
                <a:cs typeface="Calibri"/>
              </a:rPr>
              <a:t>que</a:t>
            </a:r>
            <a:r>
              <a:rPr sz="2200" spc="290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ésta</a:t>
            </a:r>
            <a:r>
              <a:rPr sz="2200" spc="290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es</a:t>
            </a:r>
            <a:r>
              <a:rPr sz="2200" spc="290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normalmente</a:t>
            </a:r>
            <a:r>
              <a:rPr sz="2200" spc="285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inductiva</a:t>
            </a:r>
            <a:r>
              <a:rPr sz="2200" spc="290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285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puede</a:t>
            </a:r>
            <a:r>
              <a:rPr sz="2200" spc="290" dirty="0">
                <a:latin typeface="Calibri"/>
                <a:cs typeface="Calibri"/>
              </a:rPr>
              <a:t>   </a:t>
            </a:r>
            <a:r>
              <a:rPr sz="2200" spc="-10" dirty="0">
                <a:latin typeface="Calibri"/>
                <a:cs typeface="Calibri"/>
              </a:rPr>
              <a:t>realizar </a:t>
            </a:r>
            <a:r>
              <a:rPr sz="2200" dirty="0">
                <a:latin typeface="Calibri"/>
                <a:cs typeface="Calibri"/>
              </a:rPr>
              <a:t>compensándola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mediante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condensadores.</a:t>
            </a:r>
            <a:endParaRPr sz="220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El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flujo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VARS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1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línea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está</a:t>
            </a:r>
            <a:r>
              <a:rPr sz="2200" spc="1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asociado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1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caída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tensión, </a:t>
            </a:r>
            <a:r>
              <a:rPr sz="2200" dirty="0">
                <a:latin typeface="Calibri"/>
                <a:cs typeface="Calibri"/>
              </a:rPr>
              <a:t>luego</a:t>
            </a:r>
            <a:r>
              <a:rPr sz="2200" spc="3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para</a:t>
            </a:r>
            <a:r>
              <a:rPr sz="2200" spc="3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compensar</a:t>
            </a:r>
            <a:r>
              <a:rPr sz="2200" spc="37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ésta</a:t>
            </a:r>
            <a:r>
              <a:rPr sz="2200" spc="38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caída</a:t>
            </a:r>
            <a:r>
              <a:rPr sz="2200" spc="3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es</a:t>
            </a:r>
            <a:r>
              <a:rPr sz="2200" spc="39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necesario</a:t>
            </a:r>
            <a:r>
              <a:rPr sz="2200" spc="380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generarlos, </a:t>
            </a:r>
            <a:r>
              <a:rPr sz="2200" dirty="0">
                <a:latin typeface="Calibri"/>
                <a:cs typeface="Calibri"/>
              </a:rPr>
              <a:t>mejorando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nivel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tensión.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8229" y="948614"/>
            <a:ext cx="7979409" cy="1869439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663064" algn="just">
              <a:lnSpc>
                <a:spcPct val="100000"/>
              </a:lnSpc>
              <a:spcBef>
                <a:spcPts val="120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Definición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930"/>
              </a:spcBef>
            </a:pPr>
            <a:r>
              <a:rPr sz="2000" dirty="0">
                <a:latin typeface="Calibri"/>
                <a:cs typeface="Calibri"/>
              </a:rPr>
              <a:t>Es</a:t>
            </a:r>
            <a:r>
              <a:rPr sz="2000" spc="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6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conjunto</a:t>
            </a:r>
            <a:r>
              <a:rPr sz="2000" spc="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elementos</a:t>
            </a:r>
            <a:r>
              <a:rPr sz="2000" spc="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dispuesto</a:t>
            </a:r>
            <a:r>
              <a:rPr sz="2000" spc="7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tal</a:t>
            </a:r>
            <a:r>
              <a:rPr sz="2000" spc="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forma</a:t>
            </a:r>
            <a:r>
              <a:rPr sz="2000" spc="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permiten</a:t>
            </a:r>
            <a:r>
              <a:rPr sz="2000" spc="70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la </a:t>
            </a:r>
            <a:r>
              <a:rPr sz="2000" dirty="0">
                <a:latin typeface="Calibri"/>
                <a:cs typeface="Calibri"/>
              </a:rPr>
              <a:t>generación,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transmisión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distribución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energía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eléctrica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todos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los </a:t>
            </a:r>
            <a:r>
              <a:rPr sz="2000" dirty="0">
                <a:latin typeface="Calibri"/>
                <a:cs typeface="Calibri"/>
              </a:rPr>
              <a:t>usuarios</a:t>
            </a:r>
            <a:r>
              <a:rPr sz="2000" spc="4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ubicados</a:t>
            </a:r>
            <a:r>
              <a:rPr sz="2000" spc="4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409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zona</a:t>
            </a:r>
            <a:r>
              <a:rPr sz="2000" spc="409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influencia</a:t>
            </a:r>
            <a:r>
              <a:rPr sz="2000" spc="4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cumpliendo</a:t>
            </a:r>
            <a:r>
              <a:rPr sz="2000" spc="4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420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las </a:t>
            </a:r>
            <a:r>
              <a:rPr sz="2000" spc="-10" dirty="0">
                <a:latin typeface="Calibri"/>
                <a:cs typeface="Calibri"/>
              </a:rPr>
              <a:t>especificaciones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calidad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servicio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economía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139180"/>
            <a:chOff x="36569" y="170681"/>
            <a:chExt cx="9002395" cy="61391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5355" y="2878835"/>
              <a:ext cx="5612891" cy="343052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3449" y="1089151"/>
            <a:ext cx="7657465" cy="497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784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Definición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75285" marR="239395" indent="-363220">
              <a:lnSpc>
                <a:spcPts val="2380"/>
              </a:lnSpc>
              <a:spcBef>
                <a:spcPts val="2090"/>
              </a:spcBef>
            </a:pPr>
            <a:r>
              <a:rPr sz="2200" dirty="0">
                <a:latin typeface="Calibri"/>
                <a:cs typeface="Calibri"/>
              </a:rPr>
              <a:t>Objetivos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SP: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Suministrar</a:t>
            </a:r>
            <a:r>
              <a:rPr sz="2200" dirty="0">
                <a:latin typeface="Calibri"/>
                <a:cs typeface="Calibri"/>
              </a:rPr>
              <a:t> la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energía eléctrica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los </a:t>
            </a:r>
            <a:r>
              <a:rPr sz="2200" spc="-10" dirty="0">
                <a:latin typeface="Calibri"/>
                <a:cs typeface="Calibri"/>
              </a:rPr>
              <a:t>usuarios </a:t>
            </a:r>
            <a:r>
              <a:rPr sz="2200" dirty="0">
                <a:latin typeface="Calibri"/>
                <a:cs typeface="Calibri"/>
              </a:rPr>
              <a:t>cumpliendo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siguientes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requisitos: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2200">
              <a:latin typeface="Calibri"/>
              <a:cs typeface="Calibri"/>
            </a:endParaRPr>
          </a:p>
          <a:p>
            <a:pPr marL="375285" indent="-362585">
              <a:lnSpc>
                <a:spcPct val="100000"/>
              </a:lnSpc>
              <a:buAutoNum type="alphaLcParenR"/>
              <a:tabLst>
                <a:tab pos="375285" algn="l"/>
              </a:tabLst>
            </a:pPr>
            <a:r>
              <a:rPr sz="2000" dirty="0">
                <a:latin typeface="Calibri"/>
                <a:cs typeface="Calibri"/>
              </a:rPr>
              <a:t>Condiciones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técnicas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(tensión,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límites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frecuencia):</a:t>
            </a:r>
            <a:endParaRPr sz="2000">
              <a:latin typeface="Calibri"/>
              <a:cs typeface="Calibri"/>
            </a:endParaRPr>
          </a:p>
          <a:p>
            <a:pPr marL="734695" lvl="1" indent="-181610">
              <a:lnSpc>
                <a:spcPct val="100000"/>
              </a:lnSpc>
              <a:spcBef>
                <a:spcPts val="240"/>
              </a:spcBef>
              <a:buChar char="-"/>
              <a:tabLst>
                <a:tab pos="734695" algn="l"/>
              </a:tabLst>
            </a:pPr>
            <a:r>
              <a:rPr sz="2000" dirty="0">
                <a:latin typeface="Calibri"/>
                <a:cs typeface="Calibri"/>
              </a:rPr>
              <a:t>No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sobrepasar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límites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térmicos</a:t>
            </a:r>
            <a:endParaRPr sz="2000">
              <a:latin typeface="Calibri"/>
              <a:cs typeface="Calibri"/>
            </a:endParaRPr>
          </a:p>
          <a:p>
            <a:pPr marL="734695" lvl="1" indent="-181610">
              <a:lnSpc>
                <a:spcPct val="100000"/>
              </a:lnSpc>
              <a:spcBef>
                <a:spcPts val="240"/>
              </a:spcBef>
              <a:buChar char="-"/>
              <a:tabLst>
                <a:tab pos="734695" algn="l"/>
              </a:tabLst>
            </a:pPr>
            <a:r>
              <a:rPr sz="2000" dirty="0">
                <a:latin typeface="Calibri"/>
                <a:cs typeface="Calibri"/>
              </a:rPr>
              <a:t>Soportar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variaciones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(perturbaciones)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pérdida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estabilidad.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40"/>
              </a:spcBef>
              <a:buFont typeface="Calibri"/>
              <a:buChar char="-"/>
            </a:pPr>
            <a:endParaRPr sz="2000">
              <a:latin typeface="Calibri"/>
              <a:cs typeface="Calibri"/>
            </a:endParaRPr>
          </a:p>
          <a:p>
            <a:pPr marL="374650" indent="-361950">
              <a:lnSpc>
                <a:spcPct val="100000"/>
              </a:lnSpc>
              <a:buAutoNum type="alphaLcParenR"/>
              <a:tabLst>
                <a:tab pos="374650" algn="l"/>
              </a:tabLst>
            </a:pPr>
            <a:r>
              <a:rPr sz="2000" dirty="0">
                <a:latin typeface="Calibri"/>
                <a:cs typeface="Calibri"/>
              </a:rPr>
              <a:t>Confiabilidad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cantidad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(continuidad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servicio):</a:t>
            </a:r>
            <a:endParaRPr sz="2000">
              <a:latin typeface="Calibri"/>
              <a:cs typeface="Calibri"/>
            </a:endParaRPr>
          </a:p>
          <a:p>
            <a:pPr marL="734695" lvl="1" indent="-181610">
              <a:lnSpc>
                <a:spcPct val="100000"/>
              </a:lnSpc>
              <a:spcBef>
                <a:spcPts val="240"/>
              </a:spcBef>
              <a:buChar char="-"/>
              <a:tabLst>
                <a:tab pos="734695" algn="l"/>
              </a:tabLst>
            </a:pPr>
            <a:r>
              <a:rPr sz="2000" dirty="0">
                <a:latin typeface="Calibri"/>
                <a:cs typeface="Calibri"/>
              </a:rPr>
              <a:t>Nivel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generación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suficiente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abastecer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demanda</a:t>
            </a:r>
            <a:endParaRPr sz="2000">
              <a:latin typeface="Calibri"/>
              <a:cs typeface="Calibri"/>
            </a:endParaRPr>
          </a:p>
          <a:p>
            <a:pPr marL="734695" lvl="1" indent="-181610">
              <a:lnSpc>
                <a:spcPct val="100000"/>
              </a:lnSpc>
              <a:spcBef>
                <a:spcPts val="240"/>
              </a:spcBef>
              <a:buChar char="-"/>
              <a:tabLst>
                <a:tab pos="734695" algn="l"/>
              </a:tabLst>
            </a:pPr>
            <a:r>
              <a:rPr sz="2000" dirty="0">
                <a:latin typeface="Calibri"/>
                <a:cs typeface="Calibri"/>
              </a:rPr>
              <a:t>Redes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respaldo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(sistema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enmallado)</a:t>
            </a:r>
            <a:endParaRPr sz="2000">
              <a:latin typeface="Calibri"/>
              <a:cs typeface="Calibri"/>
            </a:endParaRPr>
          </a:p>
          <a:p>
            <a:pPr marL="734695" lvl="1" indent="-181610">
              <a:lnSpc>
                <a:spcPct val="100000"/>
              </a:lnSpc>
              <a:spcBef>
                <a:spcPts val="240"/>
              </a:spcBef>
              <a:buChar char="-"/>
              <a:tabLst>
                <a:tab pos="734695" algn="l"/>
              </a:tabLst>
            </a:pPr>
            <a:r>
              <a:rPr sz="2000" dirty="0">
                <a:latin typeface="Calibri"/>
                <a:cs typeface="Calibri"/>
              </a:rPr>
              <a:t>Esquemas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deslastre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carga,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requiere.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40"/>
              </a:spcBef>
              <a:buFont typeface="Calibri"/>
              <a:buChar char="-"/>
            </a:pPr>
            <a:endParaRPr sz="2000">
              <a:latin typeface="Calibri"/>
              <a:cs typeface="Calibri"/>
            </a:endParaRPr>
          </a:p>
          <a:p>
            <a:pPr marL="375285" indent="-362585">
              <a:lnSpc>
                <a:spcPct val="100000"/>
              </a:lnSpc>
              <a:buAutoNum type="alphaLcParenR"/>
              <a:tabLst>
                <a:tab pos="375285" algn="l"/>
              </a:tabLst>
            </a:pPr>
            <a:r>
              <a:rPr sz="2000" spc="-10" dirty="0">
                <a:latin typeface="Calibri"/>
                <a:cs typeface="Calibri"/>
              </a:rPr>
              <a:t>Operación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estrictos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márgenes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económicos.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856" y="1160779"/>
            <a:ext cx="7426959" cy="419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496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4.</a:t>
            </a:r>
            <a:r>
              <a:rPr sz="24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75285" marR="5080" indent="-363220">
              <a:lnSpc>
                <a:spcPct val="100000"/>
              </a:lnSpc>
              <a:spcBef>
                <a:spcPts val="1500"/>
              </a:spcBef>
            </a:pPr>
            <a:r>
              <a:rPr sz="2000" dirty="0">
                <a:latin typeface="Calibri"/>
                <a:cs typeface="Calibri"/>
              </a:rPr>
              <a:t>Esta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compuesto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siguientes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subsistemas,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identifican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la </a:t>
            </a:r>
            <a:r>
              <a:rPr sz="2000" dirty="0">
                <a:latin typeface="Calibri"/>
                <a:cs typeface="Calibri"/>
              </a:rPr>
              <a:t>función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desarrollan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nivel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tensión: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95"/>
              </a:spcBef>
            </a:pPr>
            <a:endParaRPr sz="2000">
              <a:latin typeface="Calibri"/>
              <a:cs typeface="Calibri"/>
            </a:endParaRPr>
          </a:p>
          <a:p>
            <a:pPr marL="375285" indent="-362585">
              <a:lnSpc>
                <a:spcPct val="100000"/>
              </a:lnSpc>
              <a:buAutoNum type="alphaLcParenR"/>
              <a:tabLst>
                <a:tab pos="375285" algn="l"/>
              </a:tabLst>
            </a:pPr>
            <a:r>
              <a:rPr sz="2000" dirty="0">
                <a:latin typeface="Calibri"/>
                <a:cs typeface="Calibri"/>
              </a:rPr>
              <a:t>Generación: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13.8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kV,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13.2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kV,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6.2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kV,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2.4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9"/>
              </a:spcBef>
              <a:buFont typeface="Calibri"/>
              <a:buAutoNum type="alphaLcParenR"/>
            </a:pPr>
            <a:endParaRPr sz="2000">
              <a:latin typeface="Calibri"/>
              <a:cs typeface="Calibri"/>
            </a:endParaRPr>
          </a:p>
          <a:p>
            <a:pPr marL="375285" indent="-362585">
              <a:lnSpc>
                <a:spcPct val="100000"/>
              </a:lnSpc>
              <a:buAutoNum type="alphaLcParenR"/>
              <a:tabLst>
                <a:tab pos="375285" algn="l"/>
              </a:tabLst>
            </a:pPr>
            <a:r>
              <a:rPr sz="2000" dirty="0">
                <a:latin typeface="Calibri"/>
                <a:cs typeface="Calibri"/>
              </a:rPr>
              <a:t>Transmisión: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500</a:t>
            </a:r>
            <a:r>
              <a:rPr sz="2000" spc="-40" dirty="0">
                <a:latin typeface="Calibri"/>
                <a:cs typeface="Calibri"/>
              </a:rPr>
              <a:t> kV,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230</a:t>
            </a:r>
            <a:r>
              <a:rPr sz="2000" spc="-25" dirty="0">
                <a:latin typeface="Calibri"/>
                <a:cs typeface="Calibri"/>
              </a:rPr>
              <a:t> kV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9"/>
              </a:spcBef>
              <a:buFont typeface="Calibri"/>
              <a:buAutoNum type="alphaLcParenR"/>
            </a:pPr>
            <a:endParaRPr sz="2000">
              <a:latin typeface="Calibri"/>
              <a:cs typeface="Calibri"/>
            </a:endParaRPr>
          </a:p>
          <a:p>
            <a:pPr marL="375285" indent="-362585">
              <a:lnSpc>
                <a:spcPct val="100000"/>
              </a:lnSpc>
              <a:buAutoNum type="alphaLcParenR"/>
              <a:tabLst>
                <a:tab pos="375285" algn="l"/>
              </a:tabLst>
            </a:pPr>
            <a:r>
              <a:rPr sz="2000" dirty="0">
                <a:latin typeface="Calibri"/>
                <a:cs typeface="Calibri"/>
              </a:rPr>
              <a:t>Subtransmisión: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34.5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kV,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66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kV,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5"/>
              </a:spcBef>
              <a:buFont typeface="Calibri"/>
              <a:buAutoNum type="alphaLcParenR"/>
            </a:pPr>
            <a:endParaRPr sz="2000">
              <a:latin typeface="Calibri"/>
              <a:cs typeface="Calibri"/>
            </a:endParaRPr>
          </a:p>
          <a:p>
            <a:pPr marL="375285" indent="-362585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375285" algn="l"/>
              </a:tabLst>
            </a:pPr>
            <a:r>
              <a:rPr sz="2000" dirty="0">
                <a:latin typeface="Calibri"/>
                <a:cs typeface="Calibri"/>
              </a:rPr>
              <a:t>Distribución: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kV,</a:t>
            </a:r>
            <a:r>
              <a:rPr sz="2000" dirty="0">
                <a:latin typeface="Calibri"/>
                <a:cs typeface="Calibri"/>
              </a:rPr>
              <a:t> 13.2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kV,</a:t>
            </a:r>
            <a:r>
              <a:rPr sz="2000" dirty="0">
                <a:latin typeface="Calibri"/>
                <a:cs typeface="Calibri"/>
              </a:rPr>
              <a:t> 13.8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kV,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34.5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62630" y="1160779"/>
            <a:ext cx="4693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4.</a:t>
            </a:r>
            <a:r>
              <a:rPr sz="24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139180"/>
            <a:chOff x="36569" y="170681"/>
            <a:chExt cx="9002395" cy="61391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989" y="1629156"/>
              <a:ext cx="7659623" cy="468020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933440"/>
            <a:chOff x="36569" y="170681"/>
            <a:chExt cx="9002395" cy="59334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018787" y="1757172"/>
              <a:ext cx="4308475" cy="4346575"/>
            </a:xfrm>
            <a:custGeom>
              <a:avLst/>
              <a:gdLst/>
              <a:ahLst/>
              <a:cxnLst/>
              <a:rect l="l" t="t" r="r" b="b"/>
              <a:pathLst>
                <a:path w="4308475" h="4346575">
                  <a:moveTo>
                    <a:pt x="4308348" y="4346448"/>
                  </a:moveTo>
                  <a:lnTo>
                    <a:pt x="4308348" y="0"/>
                  </a:lnTo>
                  <a:lnTo>
                    <a:pt x="0" y="0"/>
                  </a:lnTo>
                  <a:lnTo>
                    <a:pt x="0" y="4346448"/>
                  </a:lnTo>
                  <a:lnTo>
                    <a:pt x="10668" y="4346448"/>
                  </a:lnTo>
                  <a:lnTo>
                    <a:pt x="10668" y="19812"/>
                  </a:lnTo>
                  <a:lnTo>
                    <a:pt x="19812" y="10668"/>
                  </a:lnTo>
                  <a:lnTo>
                    <a:pt x="19812" y="19812"/>
                  </a:lnTo>
                  <a:lnTo>
                    <a:pt x="4288536" y="19812"/>
                  </a:lnTo>
                  <a:lnTo>
                    <a:pt x="4288536" y="10668"/>
                  </a:lnTo>
                  <a:lnTo>
                    <a:pt x="4297680" y="19812"/>
                  </a:lnTo>
                  <a:lnTo>
                    <a:pt x="4297680" y="4346448"/>
                  </a:lnTo>
                  <a:lnTo>
                    <a:pt x="4308348" y="4346448"/>
                  </a:lnTo>
                  <a:close/>
                </a:path>
                <a:path w="4308475" h="4346575">
                  <a:moveTo>
                    <a:pt x="19812" y="19812"/>
                  </a:moveTo>
                  <a:lnTo>
                    <a:pt x="19812" y="10668"/>
                  </a:lnTo>
                  <a:lnTo>
                    <a:pt x="10668" y="19812"/>
                  </a:lnTo>
                  <a:lnTo>
                    <a:pt x="19812" y="19812"/>
                  </a:lnTo>
                  <a:close/>
                </a:path>
                <a:path w="4308475" h="4346575">
                  <a:moveTo>
                    <a:pt x="19812" y="4326636"/>
                  </a:moveTo>
                  <a:lnTo>
                    <a:pt x="19812" y="19812"/>
                  </a:lnTo>
                  <a:lnTo>
                    <a:pt x="10668" y="19812"/>
                  </a:lnTo>
                  <a:lnTo>
                    <a:pt x="10668" y="4326636"/>
                  </a:lnTo>
                  <a:lnTo>
                    <a:pt x="19812" y="4326636"/>
                  </a:lnTo>
                  <a:close/>
                </a:path>
                <a:path w="4308475" h="4346575">
                  <a:moveTo>
                    <a:pt x="4297680" y="4326636"/>
                  </a:moveTo>
                  <a:lnTo>
                    <a:pt x="10668" y="4326636"/>
                  </a:lnTo>
                  <a:lnTo>
                    <a:pt x="19812" y="4337304"/>
                  </a:lnTo>
                  <a:lnTo>
                    <a:pt x="19812" y="4346448"/>
                  </a:lnTo>
                  <a:lnTo>
                    <a:pt x="4288536" y="4346448"/>
                  </a:lnTo>
                  <a:lnTo>
                    <a:pt x="4288536" y="4337304"/>
                  </a:lnTo>
                  <a:lnTo>
                    <a:pt x="4297680" y="4326636"/>
                  </a:lnTo>
                  <a:close/>
                </a:path>
                <a:path w="4308475" h="4346575">
                  <a:moveTo>
                    <a:pt x="19812" y="4346448"/>
                  </a:moveTo>
                  <a:lnTo>
                    <a:pt x="19812" y="4337304"/>
                  </a:lnTo>
                  <a:lnTo>
                    <a:pt x="10668" y="4326636"/>
                  </a:lnTo>
                  <a:lnTo>
                    <a:pt x="10668" y="4346448"/>
                  </a:lnTo>
                  <a:lnTo>
                    <a:pt x="19812" y="4346448"/>
                  </a:lnTo>
                  <a:close/>
                </a:path>
                <a:path w="4308475" h="4346575">
                  <a:moveTo>
                    <a:pt x="4297680" y="19812"/>
                  </a:moveTo>
                  <a:lnTo>
                    <a:pt x="4288536" y="10668"/>
                  </a:lnTo>
                  <a:lnTo>
                    <a:pt x="4288536" y="19812"/>
                  </a:lnTo>
                  <a:lnTo>
                    <a:pt x="4297680" y="19812"/>
                  </a:lnTo>
                  <a:close/>
                </a:path>
                <a:path w="4308475" h="4346575">
                  <a:moveTo>
                    <a:pt x="4297680" y="4326636"/>
                  </a:moveTo>
                  <a:lnTo>
                    <a:pt x="4297680" y="19812"/>
                  </a:lnTo>
                  <a:lnTo>
                    <a:pt x="4288536" y="19812"/>
                  </a:lnTo>
                  <a:lnTo>
                    <a:pt x="4288536" y="4326636"/>
                  </a:lnTo>
                  <a:lnTo>
                    <a:pt x="4297680" y="4326636"/>
                  </a:lnTo>
                  <a:close/>
                </a:path>
                <a:path w="4308475" h="4346575">
                  <a:moveTo>
                    <a:pt x="4297680" y="4346448"/>
                  </a:moveTo>
                  <a:lnTo>
                    <a:pt x="4297680" y="4326636"/>
                  </a:lnTo>
                  <a:lnTo>
                    <a:pt x="4288536" y="4337304"/>
                  </a:lnTo>
                  <a:lnTo>
                    <a:pt x="4288536" y="4346448"/>
                  </a:lnTo>
                  <a:lnTo>
                    <a:pt x="4297680" y="4346448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62630" y="1160779"/>
            <a:ext cx="5975985" cy="2799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 indent="-301625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314325" algn="l"/>
              </a:tabLst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2844165" marR="650875" lvl="1" indent="-343535">
              <a:lnSpc>
                <a:spcPts val="2050"/>
              </a:lnSpc>
              <a:spcBef>
                <a:spcPts val="2080"/>
              </a:spcBef>
              <a:buFont typeface="Arial MT"/>
              <a:buChar char="•"/>
              <a:tabLst>
                <a:tab pos="3098165" algn="l"/>
              </a:tabLst>
            </a:pPr>
            <a:r>
              <a:rPr sz="1800" dirty="0">
                <a:solidFill>
                  <a:srgbClr val="C04F4C"/>
                </a:solidFill>
                <a:latin typeface="Calibri"/>
                <a:cs typeface="Calibri"/>
              </a:rPr>
              <a:t>¿</a:t>
            </a:r>
            <a:r>
              <a:rPr sz="1800" dirty="0">
                <a:latin typeface="Calibri"/>
                <a:cs typeface="Calibri"/>
              </a:rPr>
              <a:t>Cómo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 puede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convertir 	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agua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ENERGÍA?</a:t>
            </a:r>
            <a:endParaRPr sz="1800">
              <a:latin typeface="Calibri"/>
              <a:cs typeface="Calibri"/>
            </a:endParaRPr>
          </a:p>
          <a:p>
            <a:pPr marL="2195830" marR="5080" indent="-339725" algn="just">
              <a:lnSpc>
                <a:spcPts val="2280"/>
              </a:lnSpc>
              <a:spcBef>
                <a:spcPts val="1440"/>
              </a:spcBef>
              <a:buFont typeface="Arial MT"/>
              <a:buChar char="•"/>
              <a:tabLst>
                <a:tab pos="2199005" algn="l"/>
              </a:tabLst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agua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ríos</a:t>
            </a:r>
            <a:r>
              <a:rPr sz="2000" spc="1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represada 	</a:t>
            </a:r>
            <a:r>
              <a:rPr sz="2000" dirty="0">
                <a:latin typeface="Calibri"/>
                <a:cs typeface="Calibri"/>
              </a:rPr>
              <a:t>utilizando</a:t>
            </a:r>
            <a:r>
              <a:rPr sz="2000" spc="27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28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dique</a:t>
            </a:r>
            <a:r>
              <a:rPr sz="2000" spc="28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275" dirty="0">
                <a:latin typeface="Calibri"/>
                <a:cs typeface="Calibri"/>
              </a:rPr>
              <a:t>   </a:t>
            </a:r>
            <a:r>
              <a:rPr sz="2000" spc="-10" dirty="0">
                <a:latin typeface="Calibri"/>
                <a:cs typeface="Calibri"/>
              </a:rPr>
              <a:t>presa, 	</a:t>
            </a:r>
            <a:r>
              <a:rPr sz="2000" dirty="0">
                <a:latin typeface="Calibri"/>
                <a:cs typeface="Calibri"/>
              </a:rPr>
              <a:t>formando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así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embalses.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aquí 	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conducida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medio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tuberías 	</a:t>
            </a:r>
            <a:r>
              <a:rPr sz="2000" dirty="0">
                <a:latin typeface="Calibri"/>
                <a:cs typeface="Calibri"/>
              </a:rPr>
              <a:t>hasta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unos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generadores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ubicados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9569" y="3919218"/>
            <a:ext cx="378650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9430" algn="l"/>
                <a:tab pos="1275715" algn="l"/>
                <a:tab pos="2825115" algn="l"/>
                <a:tab pos="3512185" algn="l"/>
              </a:tabLst>
            </a:pPr>
            <a:r>
              <a:rPr sz="2000" spc="-25" dirty="0">
                <a:latin typeface="Calibri"/>
                <a:cs typeface="Calibri"/>
              </a:rPr>
              <a:t>un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lugar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denominado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casa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6669" y="4117947"/>
            <a:ext cx="4131310" cy="168656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820"/>
              </a:spcBef>
            </a:pPr>
            <a:r>
              <a:rPr sz="2000" spc="-10" dirty="0">
                <a:latin typeface="Calibri"/>
                <a:cs typeface="Calibri"/>
              </a:rPr>
              <a:t>máquinas.</a:t>
            </a:r>
            <a:endParaRPr sz="2000">
              <a:latin typeface="Calibri"/>
              <a:cs typeface="Calibri"/>
            </a:endParaRPr>
          </a:p>
          <a:p>
            <a:pPr marL="351790" marR="5080" indent="-339725" algn="just">
              <a:lnSpc>
                <a:spcPts val="2280"/>
              </a:lnSpc>
              <a:spcBef>
                <a:spcPts val="894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fuerza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caída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agua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hace 	</a:t>
            </a:r>
            <a:r>
              <a:rPr sz="2000" dirty="0">
                <a:latin typeface="Calibri"/>
                <a:cs typeface="Calibri"/>
              </a:rPr>
              <a:t>mover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velocidad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rueda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o 	</a:t>
            </a:r>
            <a:r>
              <a:rPr sz="2000" dirty="0">
                <a:latin typeface="Calibri"/>
                <a:cs typeface="Calibri"/>
              </a:rPr>
              <a:t>turbina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tienen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generadores, 	transformando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fuerza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energía.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90949" y="1729740"/>
            <a:ext cx="3171825" cy="4288790"/>
            <a:chOff x="790949" y="1729740"/>
            <a:chExt cx="3171825" cy="428879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9049" y="1767840"/>
              <a:ext cx="3095244" cy="421233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90949" y="1729740"/>
              <a:ext cx="3171825" cy="4288790"/>
            </a:xfrm>
            <a:custGeom>
              <a:avLst/>
              <a:gdLst/>
              <a:ahLst/>
              <a:cxnLst/>
              <a:rect l="l" t="t" r="r" b="b"/>
              <a:pathLst>
                <a:path w="3171825" h="4288790">
                  <a:moveTo>
                    <a:pt x="3171450" y="4288536"/>
                  </a:moveTo>
                  <a:lnTo>
                    <a:pt x="3171450" y="0"/>
                  </a:lnTo>
                  <a:lnTo>
                    <a:pt x="0" y="0"/>
                  </a:lnTo>
                  <a:lnTo>
                    <a:pt x="0" y="4288536"/>
                  </a:lnTo>
                  <a:lnTo>
                    <a:pt x="18288" y="4288536"/>
                  </a:lnTo>
                  <a:lnTo>
                    <a:pt x="18288" y="38100"/>
                  </a:lnTo>
                  <a:lnTo>
                    <a:pt x="38100" y="18288"/>
                  </a:lnTo>
                  <a:lnTo>
                    <a:pt x="38100" y="38100"/>
                  </a:lnTo>
                  <a:lnTo>
                    <a:pt x="3133350" y="38100"/>
                  </a:lnTo>
                  <a:lnTo>
                    <a:pt x="3133350" y="18288"/>
                  </a:lnTo>
                  <a:lnTo>
                    <a:pt x="3153162" y="38100"/>
                  </a:lnTo>
                  <a:lnTo>
                    <a:pt x="3153162" y="4288536"/>
                  </a:lnTo>
                  <a:lnTo>
                    <a:pt x="3171450" y="4288536"/>
                  </a:lnTo>
                  <a:close/>
                </a:path>
                <a:path w="3171825" h="4288790">
                  <a:moveTo>
                    <a:pt x="38100" y="38100"/>
                  </a:moveTo>
                  <a:lnTo>
                    <a:pt x="38100" y="18288"/>
                  </a:lnTo>
                  <a:lnTo>
                    <a:pt x="18288" y="38100"/>
                  </a:lnTo>
                  <a:lnTo>
                    <a:pt x="38100" y="38100"/>
                  </a:lnTo>
                  <a:close/>
                </a:path>
                <a:path w="3171825" h="4288790">
                  <a:moveTo>
                    <a:pt x="38100" y="4250436"/>
                  </a:moveTo>
                  <a:lnTo>
                    <a:pt x="38100" y="38100"/>
                  </a:lnTo>
                  <a:lnTo>
                    <a:pt x="18288" y="38100"/>
                  </a:lnTo>
                  <a:lnTo>
                    <a:pt x="18288" y="4250436"/>
                  </a:lnTo>
                  <a:lnTo>
                    <a:pt x="38100" y="4250436"/>
                  </a:lnTo>
                  <a:close/>
                </a:path>
                <a:path w="3171825" h="4288790">
                  <a:moveTo>
                    <a:pt x="3153162" y="4250436"/>
                  </a:moveTo>
                  <a:lnTo>
                    <a:pt x="18288" y="4250436"/>
                  </a:lnTo>
                  <a:lnTo>
                    <a:pt x="38100" y="4268724"/>
                  </a:lnTo>
                  <a:lnTo>
                    <a:pt x="38100" y="4288536"/>
                  </a:lnTo>
                  <a:lnTo>
                    <a:pt x="3133350" y="4288536"/>
                  </a:lnTo>
                  <a:lnTo>
                    <a:pt x="3133350" y="4268724"/>
                  </a:lnTo>
                  <a:lnTo>
                    <a:pt x="3153162" y="4250436"/>
                  </a:lnTo>
                  <a:close/>
                </a:path>
                <a:path w="3171825" h="4288790">
                  <a:moveTo>
                    <a:pt x="38100" y="4288536"/>
                  </a:moveTo>
                  <a:lnTo>
                    <a:pt x="38100" y="4268724"/>
                  </a:lnTo>
                  <a:lnTo>
                    <a:pt x="18288" y="4250436"/>
                  </a:lnTo>
                  <a:lnTo>
                    <a:pt x="18288" y="4288536"/>
                  </a:lnTo>
                  <a:lnTo>
                    <a:pt x="38100" y="4288536"/>
                  </a:lnTo>
                  <a:close/>
                </a:path>
                <a:path w="3171825" h="4288790">
                  <a:moveTo>
                    <a:pt x="3153162" y="38100"/>
                  </a:moveTo>
                  <a:lnTo>
                    <a:pt x="3133350" y="18288"/>
                  </a:lnTo>
                  <a:lnTo>
                    <a:pt x="3133350" y="38100"/>
                  </a:lnTo>
                  <a:lnTo>
                    <a:pt x="3153162" y="38100"/>
                  </a:lnTo>
                  <a:close/>
                </a:path>
                <a:path w="3171825" h="4288790">
                  <a:moveTo>
                    <a:pt x="3153162" y="4250436"/>
                  </a:moveTo>
                  <a:lnTo>
                    <a:pt x="3153162" y="38100"/>
                  </a:lnTo>
                  <a:lnTo>
                    <a:pt x="3133350" y="38100"/>
                  </a:lnTo>
                  <a:lnTo>
                    <a:pt x="3133350" y="4250436"/>
                  </a:lnTo>
                  <a:lnTo>
                    <a:pt x="3153162" y="4250436"/>
                  </a:lnTo>
                  <a:close/>
                </a:path>
                <a:path w="3171825" h="4288790">
                  <a:moveTo>
                    <a:pt x="3153162" y="4288536"/>
                  </a:moveTo>
                  <a:lnTo>
                    <a:pt x="3153162" y="4250436"/>
                  </a:lnTo>
                  <a:lnTo>
                    <a:pt x="3133350" y="4268724"/>
                  </a:lnTo>
                  <a:lnTo>
                    <a:pt x="3133350" y="4288536"/>
                  </a:lnTo>
                  <a:lnTo>
                    <a:pt x="3153162" y="4288536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212080"/>
            <a:chOff x="36569" y="170681"/>
            <a:chExt cx="9002395" cy="52120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323587" y="1836420"/>
              <a:ext cx="3930650" cy="3546475"/>
            </a:xfrm>
            <a:custGeom>
              <a:avLst/>
              <a:gdLst/>
              <a:ahLst/>
              <a:cxnLst/>
              <a:rect l="l" t="t" r="r" b="b"/>
              <a:pathLst>
                <a:path w="3930650" h="3546475">
                  <a:moveTo>
                    <a:pt x="3930396" y="3546348"/>
                  </a:moveTo>
                  <a:lnTo>
                    <a:pt x="3930396" y="0"/>
                  </a:lnTo>
                  <a:lnTo>
                    <a:pt x="0" y="0"/>
                  </a:lnTo>
                  <a:lnTo>
                    <a:pt x="0" y="3546348"/>
                  </a:lnTo>
                  <a:lnTo>
                    <a:pt x="10668" y="3546348"/>
                  </a:lnTo>
                  <a:lnTo>
                    <a:pt x="10668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3912108" y="18288"/>
                  </a:lnTo>
                  <a:lnTo>
                    <a:pt x="3912108" y="9144"/>
                  </a:lnTo>
                  <a:lnTo>
                    <a:pt x="3921252" y="18288"/>
                  </a:lnTo>
                  <a:lnTo>
                    <a:pt x="3921252" y="3546348"/>
                  </a:lnTo>
                  <a:lnTo>
                    <a:pt x="3930396" y="3546348"/>
                  </a:lnTo>
                  <a:close/>
                </a:path>
                <a:path w="3930650" h="3546475">
                  <a:moveTo>
                    <a:pt x="19812" y="18288"/>
                  </a:moveTo>
                  <a:lnTo>
                    <a:pt x="19812" y="9144"/>
                  </a:lnTo>
                  <a:lnTo>
                    <a:pt x="10668" y="18288"/>
                  </a:lnTo>
                  <a:lnTo>
                    <a:pt x="19812" y="18288"/>
                  </a:lnTo>
                  <a:close/>
                </a:path>
                <a:path w="3930650" h="3546475">
                  <a:moveTo>
                    <a:pt x="19812" y="3528060"/>
                  </a:moveTo>
                  <a:lnTo>
                    <a:pt x="19812" y="18288"/>
                  </a:lnTo>
                  <a:lnTo>
                    <a:pt x="10668" y="18288"/>
                  </a:lnTo>
                  <a:lnTo>
                    <a:pt x="10668" y="3528060"/>
                  </a:lnTo>
                  <a:lnTo>
                    <a:pt x="19812" y="3528060"/>
                  </a:lnTo>
                  <a:close/>
                </a:path>
                <a:path w="3930650" h="3546475">
                  <a:moveTo>
                    <a:pt x="3921252" y="3528060"/>
                  </a:moveTo>
                  <a:lnTo>
                    <a:pt x="10668" y="3528060"/>
                  </a:lnTo>
                  <a:lnTo>
                    <a:pt x="19812" y="3537204"/>
                  </a:lnTo>
                  <a:lnTo>
                    <a:pt x="19812" y="3546348"/>
                  </a:lnTo>
                  <a:lnTo>
                    <a:pt x="3912108" y="3546348"/>
                  </a:lnTo>
                  <a:lnTo>
                    <a:pt x="3912108" y="3537204"/>
                  </a:lnTo>
                  <a:lnTo>
                    <a:pt x="3921252" y="3528060"/>
                  </a:lnTo>
                  <a:close/>
                </a:path>
                <a:path w="3930650" h="3546475">
                  <a:moveTo>
                    <a:pt x="19812" y="3546348"/>
                  </a:moveTo>
                  <a:lnTo>
                    <a:pt x="19812" y="3537204"/>
                  </a:lnTo>
                  <a:lnTo>
                    <a:pt x="10668" y="3528060"/>
                  </a:lnTo>
                  <a:lnTo>
                    <a:pt x="10668" y="3546348"/>
                  </a:lnTo>
                  <a:lnTo>
                    <a:pt x="19812" y="3546348"/>
                  </a:lnTo>
                  <a:close/>
                </a:path>
                <a:path w="3930650" h="3546475">
                  <a:moveTo>
                    <a:pt x="3921252" y="18288"/>
                  </a:moveTo>
                  <a:lnTo>
                    <a:pt x="3912108" y="9144"/>
                  </a:lnTo>
                  <a:lnTo>
                    <a:pt x="3912108" y="18288"/>
                  </a:lnTo>
                  <a:lnTo>
                    <a:pt x="3921252" y="18288"/>
                  </a:lnTo>
                  <a:close/>
                </a:path>
                <a:path w="3930650" h="3546475">
                  <a:moveTo>
                    <a:pt x="3921252" y="3528060"/>
                  </a:moveTo>
                  <a:lnTo>
                    <a:pt x="3921252" y="18288"/>
                  </a:lnTo>
                  <a:lnTo>
                    <a:pt x="3912108" y="18288"/>
                  </a:lnTo>
                  <a:lnTo>
                    <a:pt x="3912108" y="3528060"/>
                  </a:lnTo>
                  <a:lnTo>
                    <a:pt x="3921252" y="3528060"/>
                  </a:lnTo>
                  <a:close/>
                </a:path>
                <a:path w="3930650" h="3546475">
                  <a:moveTo>
                    <a:pt x="3921252" y="3546348"/>
                  </a:moveTo>
                  <a:lnTo>
                    <a:pt x="3921252" y="3528060"/>
                  </a:lnTo>
                  <a:lnTo>
                    <a:pt x="3912108" y="3537204"/>
                  </a:lnTo>
                  <a:lnTo>
                    <a:pt x="3912108" y="3546348"/>
                  </a:lnTo>
                  <a:lnTo>
                    <a:pt x="3921252" y="3546348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64154" y="1160779"/>
            <a:ext cx="5903595" cy="3983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 indent="-301625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314325" algn="l"/>
              </a:tabLst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70"/>
              </a:spcBef>
              <a:buClr>
                <a:srgbClr val="FF0000"/>
              </a:buClr>
              <a:buFont typeface="Calibri"/>
              <a:buAutoNum type="arabicPeriod" startAt="4"/>
            </a:pPr>
            <a:endParaRPr sz="2400">
              <a:latin typeface="Calibri"/>
              <a:cs typeface="Calibri"/>
            </a:endParaRPr>
          </a:p>
          <a:p>
            <a:pPr marL="2500630" marR="6350" lvl="1" indent="-339725" algn="just">
              <a:lnSpc>
                <a:spcPts val="2280"/>
              </a:lnSpc>
              <a:spcBef>
                <a:spcPts val="5"/>
              </a:spcBef>
              <a:buFont typeface="Arial MT"/>
              <a:buChar char="•"/>
              <a:tabLst>
                <a:tab pos="2503805" algn="l"/>
              </a:tabLst>
            </a:pPr>
            <a:r>
              <a:rPr sz="2000" dirty="0">
                <a:latin typeface="Calibri"/>
                <a:cs typeface="Calibri"/>
              </a:rPr>
              <a:t>Existen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otras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centrales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llamadas 	</a:t>
            </a:r>
            <a:r>
              <a:rPr sz="2000" dirty="0">
                <a:latin typeface="Calibri"/>
                <a:cs typeface="Calibri"/>
              </a:rPr>
              <a:t>TÉRMICAS</a:t>
            </a:r>
            <a:r>
              <a:rPr sz="2000" spc="19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200" dirty="0">
                <a:latin typeface="Calibri"/>
                <a:cs typeface="Calibri"/>
              </a:rPr>
              <a:t>   </a:t>
            </a:r>
            <a:r>
              <a:rPr sz="2000" spc="-10" dirty="0">
                <a:latin typeface="Calibri"/>
                <a:cs typeface="Calibri"/>
              </a:rPr>
              <a:t>termoeléctricas, 	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emplean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gas,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carbón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otros 	</a:t>
            </a:r>
            <a:r>
              <a:rPr sz="2000" dirty="0">
                <a:latin typeface="Calibri"/>
                <a:cs typeface="Calibri"/>
              </a:rPr>
              <a:t>combustibles</a:t>
            </a:r>
            <a:r>
              <a:rPr sz="2000" spc="390" dirty="0">
                <a:latin typeface="Calibri"/>
                <a:cs typeface="Calibri"/>
              </a:rPr>
              <a:t>    </a:t>
            </a:r>
            <a:r>
              <a:rPr sz="2000" dirty="0">
                <a:latin typeface="Calibri"/>
                <a:cs typeface="Calibri"/>
              </a:rPr>
              <a:t>sacados</a:t>
            </a:r>
            <a:r>
              <a:rPr sz="2000" spc="385" dirty="0">
                <a:latin typeface="Calibri"/>
                <a:cs typeface="Calibri"/>
              </a:rPr>
              <a:t>    </a:t>
            </a:r>
            <a:r>
              <a:rPr sz="2000" spc="-25" dirty="0">
                <a:latin typeface="Calibri"/>
                <a:cs typeface="Calibri"/>
              </a:rPr>
              <a:t>del 	</a:t>
            </a:r>
            <a:r>
              <a:rPr sz="2000" spc="-10" dirty="0">
                <a:latin typeface="Calibri"/>
                <a:cs typeface="Calibri"/>
              </a:rPr>
              <a:t>petróleo.</a:t>
            </a:r>
            <a:endParaRPr sz="2000">
              <a:latin typeface="Calibri"/>
              <a:cs typeface="Calibri"/>
            </a:endParaRPr>
          </a:p>
          <a:p>
            <a:pPr marL="2500630" marR="5080" lvl="1" indent="-339725" algn="just">
              <a:lnSpc>
                <a:spcPts val="2280"/>
              </a:lnSpc>
              <a:spcBef>
                <a:spcPts val="1440"/>
              </a:spcBef>
              <a:buFont typeface="Arial MT"/>
              <a:buChar char="•"/>
              <a:tabLst>
                <a:tab pos="2503805" algn="l"/>
              </a:tabLst>
            </a:pPr>
            <a:r>
              <a:rPr sz="2000" dirty="0">
                <a:latin typeface="Calibri"/>
                <a:cs typeface="Calibri"/>
              </a:rPr>
              <a:t>Con</a:t>
            </a:r>
            <a:r>
              <a:rPr sz="2000" spc="254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estos</a:t>
            </a:r>
            <a:r>
              <a:rPr sz="2000" spc="26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combustibles</a:t>
            </a:r>
            <a:r>
              <a:rPr sz="2000" spc="265" dirty="0">
                <a:latin typeface="Calibri"/>
                <a:cs typeface="Calibri"/>
              </a:rPr>
              <a:t>   </a:t>
            </a:r>
            <a:r>
              <a:rPr sz="2000" spc="-25" dirty="0">
                <a:latin typeface="Calibri"/>
                <a:cs typeface="Calibri"/>
              </a:rPr>
              <a:t>se 	</a:t>
            </a:r>
            <a:r>
              <a:rPr sz="2000" dirty="0">
                <a:latin typeface="Calibri"/>
                <a:cs typeface="Calibri"/>
              </a:rPr>
              <a:t>calienta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agua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vapor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se 	</a:t>
            </a:r>
            <a:r>
              <a:rPr sz="2000" dirty="0">
                <a:latin typeface="Calibri"/>
                <a:cs typeface="Calibri"/>
              </a:rPr>
              <a:t>produce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emplea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mover 	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229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máquinas</a:t>
            </a:r>
            <a:r>
              <a:rPr sz="2000" spc="2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generadoras</a:t>
            </a:r>
            <a:r>
              <a:rPr sz="2000" spc="235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de 	</a:t>
            </a:r>
            <a:r>
              <a:rPr sz="2000" spc="-10" dirty="0">
                <a:latin typeface="Calibri"/>
                <a:cs typeface="Calibri"/>
              </a:rPr>
              <a:t>energía.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02913" y="1790700"/>
            <a:ext cx="3732529" cy="3621404"/>
            <a:chOff x="502913" y="1790700"/>
            <a:chExt cx="3732529" cy="3621404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917" y="1824228"/>
              <a:ext cx="3668267" cy="35554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02913" y="1790700"/>
              <a:ext cx="3732529" cy="3621404"/>
            </a:xfrm>
            <a:custGeom>
              <a:avLst/>
              <a:gdLst/>
              <a:ahLst/>
              <a:cxnLst/>
              <a:rect l="l" t="t" r="r" b="b"/>
              <a:pathLst>
                <a:path w="3732529" h="3621404">
                  <a:moveTo>
                    <a:pt x="3732282" y="3621024"/>
                  </a:moveTo>
                  <a:lnTo>
                    <a:pt x="3732282" y="0"/>
                  </a:lnTo>
                  <a:lnTo>
                    <a:pt x="0" y="0"/>
                  </a:lnTo>
                  <a:lnTo>
                    <a:pt x="0" y="3621024"/>
                  </a:lnTo>
                  <a:lnTo>
                    <a:pt x="18288" y="3621024"/>
                  </a:lnTo>
                  <a:lnTo>
                    <a:pt x="18288" y="38100"/>
                  </a:lnTo>
                  <a:lnTo>
                    <a:pt x="38100" y="19812"/>
                  </a:lnTo>
                  <a:lnTo>
                    <a:pt x="38100" y="38100"/>
                  </a:lnTo>
                  <a:lnTo>
                    <a:pt x="3694182" y="38100"/>
                  </a:lnTo>
                  <a:lnTo>
                    <a:pt x="3694182" y="19812"/>
                  </a:lnTo>
                  <a:lnTo>
                    <a:pt x="3713994" y="38100"/>
                  </a:lnTo>
                  <a:lnTo>
                    <a:pt x="3713994" y="3621024"/>
                  </a:lnTo>
                  <a:lnTo>
                    <a:pt x="3732282" y="3621024"/>
                  </a:lnTo>
                  <a:close/>
                </a:path>
                <a:path w="3732529" h="3621404">
                  <a:moveTo>
                    <a:pt x="38100" y="38100"/>
                  </a:moveTo>
                  <a:lnTo>
                    <a:pt x="38100" y="19812"/>
                  </a:lnTo>
                  <a:lnTo>
                    <a:pt x="18288" y="38100"/>
                  </a:lnTo>
                  <a:lnTo>
                    <a:pt x="38100" y="38100"/>
                  </a:lnTo>
                  <a:close/>
                </a:path>
                <a:path w="3732529" h="3621404">
                  <a:moveTo>
                    <a:pt x="38100" y="3582924"/>
                  </a:moveTo>
                  <a:lnTo>
                    <a:pt x="38100" y="38100"/>
                  </a:lnTo>
                  <a:lnTo>
                    <a:pt x="18288" y="38100"/>
                  </a:lnTo>
                  <a:lnTo>
                    <a:pt x="18288" y="3582924"/>
                  </a:lnTo>
                  <a:lnTo>
                    <a:pt x="38100" y="3582924"/>
                  </a:lnTo>
                  <a:close/>
                </a:path>
                <a:path w="3732529" h="3621404">
                  <a:moveTo>
                    <a:pt x="3713994" y="3582924"/>
                  </a:moveTo>
                  <a:lnTo>
                    <a:pt x="18288" y="3582924"/>
                  </a:lnTo>
                  <a:lnTo>
                    <a:pt x="38100" y="3602736"/>
                  </a:lnTo>
                  <a:lnTo>
                    <a:pt x="38100" y="3621024"/>
                  </a:lnTo>
                  <a:lnTo>
                    <a:pt x="3694182" y="3621024"/>
                  </a:lnTo>
                  <a:lnTo>
                    <a:pt x="3694182" y="3602736"/>
                  </a:lnTo>
                  <a:lnTo>
                    <a:pt x="3713994" y="3582924"/>
                  </a:lnTo>
                  <a:close/>
                </a:path>
                <a:path w="3732529" h="3621404">
                  <a:moveTo>
                    <a:pt x="38100" y="3621024"/>
                  </a:moveTo>
                  <a:lnTo>
                    <a:pt x="38100" y="3602736"/>
                  </a:lnTo>
                  <a:lnTo>
                    <a:pt x="18288" y="3582924"/>
                  </a:lnTo>
                  <a:lnTo>
                    <a:pt x="18288" y="3621024"/>
                  </a:lnTo>
                  <a:lnTo>
                    <a:pt x="38100" y="3621024"/>
                  </a:lnTo>
                  <a:close/>
                </a:path>
                <a:path w="3732529" h="3621404">
                  <a:moveTo>
                    <a:pt x="3713994" y="38100"/>
                  </a:moveTo>
                  <a:lnTo>
                    <a:pt x="3694182" y="19812"/>
                  </a:lnTo>
                  <a:lnTo>
                    <a:pt x="3694182" y="38100"/>
                  </a:lnTo>
                  <a:lnTo>
                    <a:pt x="3713994" y="38100"/>
                  </a:lnTo>
                  <a:close/>
                </a:path>
                <a:path w="3732529" h="3621404">
                  <a:moveTo>
                    <a:pt x="3713994" y="3582924"/>
                  </a:moveTo>
                  <a:lnTo>
                    <a:pt x="3713994" y="38100"/>
                  </a:lnTo>
                  <a:lnTo>
                    <a:pt x="3694182" y="38100"/>
                  </a:lnTo>
                  <a:lnTo>
                    <a:pt x="3694182" y="3582924"/>
                  </a:lnTo>
                  <a:lnTo>
                    <a:pt x="3713994" y="3582924"/>
                  </a:lnTo>
                  <a:close/>
                </a:path>
                <a:path w="3732529" h="3621404">
                  <a:moveTo>
                    <a:pt x="3713994" y="3621024"/>
                  </a:moveTo>
                  <a:lnTo>
                    <a:pt x="3713994" y="3582924"/>
                  </a:lnTo>
                  <a:lnTo>
                    <a:pt x="3694182" y="3602736"/>
                  </a:lnTo>
                  <a:lnTo>
                    <a:pt x="3694182" y="3621024"/>
                  </a:lnTo>
                  <a:lnTo>
                    <a:pt x="3713994" y="3621024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4592320"/>
            <a:chOff x="36569" y="170681"/>
            <a:chExt cx="9002395" cy="45923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649" y="1848612"/>
              <a:ext cx="4431791" cy="28818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46169" y="1818132"/>
              <a:ext cx="4495800" cy="2944495"/>
            </a:xfrm>
            <a:custGeom>
              <a:avLst/>
              <a:gdLst/>
              <a:ahLst/>
              <a:cxnLst/>
              <a:rect l="l" t="t" r="r" b="b"/>
              <a:pathLst>
                <a:path w="4495800" h="2944495">
                  <a:moveTo>
                    <a:pt x="4495806" y="2944368"/>
                  </a:moveTo>
                  <a:lnTo>
                    <a:pt x="4495806" y="0"/>
                  </a:lnTo>
                  <a:lnTo>
                    <a:pt x="0" y="0"/>
                  </a:lnTo>
                  <a:lnTo>
                    <a:pt x="0" y="2944368"/>
                  </a:lnTo>
                  <a:lnTo>
                    <a:pt x="19812" y="2944368"/>
                  </a:lnTo>
                  <a:lnTo>
                    <a:pt x="19812" y="38100"/>
                  </a:lnTo>
                  <a:lnTo>
                    <a:pt x="38100" y="19812"/>
                  </a:lnTo>
                  <a:lnTo>
                    <a:pt x="38100" y="38100"/>
                  </a:lnTo>
                  <a:lnTo>
                    <a:pt x="4457706" y="38100"/>
                  </a:lnTo>
                  <a:lnTo>
                    <a:pt x="4457706" y="19812"/>
                  </a:lnTo>
                  <a:lnTo>
                    <a:pt x="4477518" y="38100"/>
                  </a:lnTo>
                  <a:lnTo>
                    <a:pt x="4477518" y="2944368"/>
                  </a:lnTo>
                  <a:lnTo>
                    <a:pt x="4495806" y="2944368"/>
                  </a:lnTo>
                  <a:close/>
                </a:path>
                <a:path w="4495800" h="2944495">
                  <a:moveTo>
                    <a:pt x="38100" y="38100"/>
                  </a:moveTo>
                  <a:lnTo>
                    <a:pt x="38100" y="19812"/>
                  </a:lnTo>
                  <a:lnTo>
                    <a:pt x="19812" y="38100"/>
                  </a:lnTo>
                  <a:lnTo>
                    <a:pt x="38100" y="38100"/>
                  </a:lnTo>
                  <a:close/>
                </a:path>
                <a:path w="4495800" h="2944495">
                  <a:moveTo>
                    <a:pt x="38100" y="2906268"/>
                  </a:moveTo>
                  <a:lnTo>
                    <a:pt x="38100" y="38100"/>
                  </a:lnTo>
                  <a:lnTo>
                    <a:pt x="19812" y="38100"/>
                  </a:lnTo>
                  <a:lnTo>
                    <a:pt x="19812" y="2906268"/>
                  </a:lnTo>
                  <a:lnTo>
                    <a:pt x="38100" y="2906268"/>
                  </a:lnTo>
                  <a:close/>
                </a:path>
                <a:path w="4495800" h="2944495">
                  <a:moveTo>
                    <a:pt x="4477518" y="2906268"/>
                  </a:moveTo>
                  <a:lnTo>
                    <a:pt x="19812" y="2906268"/>
                  </a:lnTo>
                  <a:lnTo>
                    <a:pt x="38100" y="2926080"/>
                  </a:lnTo>
                  <a:lnTo>
                    <a:pt x="38100" y="2944368"/>
                  </a:lnTo>
                  <a:lnTo>
                    <a:pt x="4457706" y="2944368"/>
                  </a:lnTo>
                  <a:lnTo>
                    <a:pt x="4457706" y="2926080"/>
                  </a:lnTo>
                  <a:lnTo>
                    <a:pt x="4477518" y="2906268"/>
                  </a:lnTo>
                  <a:close/>
                </a:path>
                <a:path w="4495800" h="2944495">
                  <a:moveTo>
                    <a:pt x="38100" y="2944368"/>
                  </a:moveTo>
                  <a:lnTo>
                    <a:pt x="38100" y="2926080"/>
                  </a:lnTo>
                  <a:lnTo>
                    <a:pt x="19812" y="2906268"/>
                  </a:lnTo>
                  <a:lnTo>
                    <a:pt x="19812" y="2944368"/>
                  </a:lnTo>
                  <a:lnTo>
                    <a:pt x="38100" y="2944368"/>
                  </a:lnTo>
                  <a:close/>
                </a:path>
                <a:path w="4495800" h="2944495">
                  <a:moveTo>
                    <a:pt x="4477518" y="38100"/>
                  </a:moveTo>
                  <a:lnTo>
                    <a:pt x="4457706" y="19812"/>
                  </a:lnTo>
                  <a:lnTo>
                    <a:pt x="4457706" y="38100"/>
                  </a:lnTo>
                  <a:lnTo>
                    <a:pt x="4477518" y="38100"/>
                  </a:lnTo>
                  <a:close/>
                </a:path>
                <a:path w="4495800" h="2944495">
                  <a:moveTo>
                    <a:pt x="4477518" y="2906268"/>
                  </a:moveTo>
                  <a:lnTo>
                    <a:pt x="4477518" y="38100"/>
                  </a:lnTo>
                  <a:lnTo>
                    <a:pt x="4457706" y="38100"/>
                  </a:lnTo>
                  <a:lnTo>
                    <a:pt x="4457706" y="2906268"/>
                  </a:lnTo>
                  <a:lnTo>
                    <a:pt x="4477518" y="2906268"/>
                  </a:lnTo>
                  <a:close/>
                </a:path>
                <a:path w="4495800" h="2944495">
                  <a:moveTo>
                    <a:pt x="4477518" y="2944368"/>
                  </a:moveTo>
                  <a:lnTo>
                    <a:pt x="4477518" y="2906268"/>
                  </a:lnTo>
                  <a:lnTo>
                    <a:pt x="4457706" y="2926080"/>
                  </a:lnTo>
                  <a:lnTo>
                    <a:pt x="4457706" y="2944368"/>
                  </a:lnTo>
                  <a:lnTo>
                    <a:pt x="4477518" y="2944368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47131" y="1819656"/>
              <a:ext cx="3221990" cy="2915920"/>
            </a:xfrm>
            <a:custGeom>
              <a:avLst/>
              <a:gdLst/>
              <a:ahLst/>
              <a:cxnLst/>
              <a:rect l="l" t="t" r="r" b="b"/>
              <a:pathLst>
                <a:path w="3221990" h="2915920">
                  <a:moveTo>
                    <a:pt x="3221736" y="2915412"/>
                  </a:moveTo>
                  <a:lnTo>
                    <a:pt x="3221736" y="0"/>
                  </a:lnTo>
                  <a:lnTo>
                    <a:pt x="0" y="0"/>
                  </a:lnTo>
                  <a:lnTo>
                    <a:pt x="0" y="2915412"/>
                  </a:lnTo>
                  <a:lnTo>
                    <a:pt x="9144" y="2915412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3203448" y="19812"/>
                  </a:lnTo>
                  <a:lnTo>
                    <a:pt x="3203448" y="9144"/>
                  </a:lnTo>
                  <a:lnTo>
                    <a:pt x="3212592" y="19812"/>
                  </a:lnTo>
                  <a:lnTo>
                    <a:pt x="3212592" y="2915412"/>
                  </a:lnTo>
                  <a:lnTo>
                    <a:pt x="3221736" y="2915412"/>
                  </a:lnTo>
                  <a:close/>
                </a:path>
                <a:path w="3221990" h="291592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3221990" h="2915920">
                  <a:moveTo>
                    <a:pt x="18288" y="2895600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2895600"/>
                  </a:lnTo>
                  <a:lnTo>
                    <a:pt x="18288" y="2895600"/>
                  </a:lnTo>
                  <a:close/>
                </a:path>
                <a:path w="3221990" h="2915920">
                  <a:moveTo>
                    <a:pt x="3212592" y="2895600"/>
                  </a:moveTo>
                  <a:lnTo>
                    <a:pt x="9144" y="2895600"/>
                  </a:lnTo>
                  <a:lnTo>
                    <a:pt x="18288" y="2904744"/>
                  </a:lnTo>
                  <a:lnTo>
                    <a:pt x="18288" y="2915412"/>
                  </a:lnTo>
                  <a:lnTo>
                    <a:pt x="3203448" y="2915412"/>
                  </a:lnTo>
                  <a:lnTo>
                    <a:pt x="3203448" y="2904744"/>
                  </a:lnTo>
                  <a:lnTo>
                    <a:pt x="3212592" y="2895600"/>
                  </a:lnTo>
                  <a:close/>
                </a:path>
                <a:path w="3221990" h="2915920">
                  <a:moveTo>
                    <a:pt x="18288" y="2915412"/>
                  </a:moveTo>
                  <a:lnTo>
                    <a:pt x="18288" y="2904744"/>
                  </a:lnTo>
                  <a:lnTo>
                    <a:pt x="9144" y="2895600"/>
                  </a:lnTo>
                  <a:lnTo>
                    <a:pt x="9144" y="2915412"/>
                  </a:lnTo>
                  <a:lnTo>
                    <a:pt x="18288" y="2915412"/>
                  </a:lnTo>
                  <a:close/>
                </a:path>
                <a:path w="3221990" h="2915920">
                  <a:moveTo>
                    <a:pt x="3212592" y="19812"/>
                  </a:moveTo>
                  <a:lnTo>
                    <a:pt x="3203448" y="9144"/>
                  </a:lnTo>
                  <a:lnTo>
                    <a:pt x="3203448" y="19812"/>
                  </a:lnTo>
                  <a:lnTo>
                    <a:pt x="3212592" y="19812"/>
                  </a:lnTo>
                  <a:close/>
                </a:path>
                <a:path w="3221990" h="2915920">
                  <a:moveTo>
                    <a:pt x="3212592" y="2895600"/>
                  </a:moveTo>
                  <a:lnTo>
                    <a:pt x="3212592" y="19812"/>
                  </a:lnTo>
                  <a:lnTo>
                    <a:pt x="3203448" y="19812"/>
                  </a:lnTo>
                  <a:lnTo>
                    <a:pt x="3203448" y="2895600"/>
                  </a:lnTo>
                  <a:lnTo>
                    <a:pt x="3212592" y="2895600"/>
                  </a:lnTo>
                  <a:close/>
                </a:path>
                <a:path w="3221990" h="2915920">
                  <a:moveTo>
                    <a:pt x="3212592" y="2915412"/>
                  </a:moveTo>
                  <a:lnTo>
                    <a:pt x="3212592" y="2895600"/>
                  </a:lnTo>
                  <a:lnTo>
                    <a:pt x="3203448" y="2904744"/>
                  </a:lnTo>
                  <a:lnTo>
                    <a:pt x="3203448" y="2915412"/>
                  </a:lnTo>
                  <a:lnTo>
                    <a:pt x="3212592" y="2915412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84269" y="4953000"/>
            <a:ext cx="7489190" cy="1068705"/>
          </a:xfrm>
          <a:prstGeom prst="rect">
            <a:avLst/>
          </a:prstGeom>
          <a:solidFill>
            <a:srgbClr val="FFFFCC"/>
          </a:solidFill>
        </p:spPr>
        <p:txBody>
          <a:bodyPr vert="horz" wrap="square" lIns="0" tIns="36195" rIns="0" bIns="0" rtlCol="0">
            <a:spAutoFit/>
          </a:bodyPr>
          <a:lstStyle/>
          <a:p>
            <a:pPr marL="430530" marR="83185" indent="-339725" algn="just">
              <a:lnSpc>
                <a:spcPts val="2280"/>
              </a:lnSpc>
              <a:spcBef>
                <a:spcPts val="28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Calibri"/>
                <a:cs typeface="Calibri"/>
              </a:rPr>
              <a:t>Para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energía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pueda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empezar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recorrido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país,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es 	</a:t>
            </a:r>
            <a:r>
              <a:rPr sz="2000" dirty="0">
                <a:latin typeface="Calibri"/>
                <a:cs typeface="Calibri"/>
              </a:rPr>
              <a:t>necesaria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conexión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sitio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especial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llamado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SUBESTACIÓN;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	</a:t>
            </a:r>
            <a:r>
              <a:rPr sz="2000" dirty="0">
                <a:latin typeface="Calibri"/>
                <a:cs typeface="Calibri"/>
              </a:rPr>
              <a:t>ahí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empieza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transportarse.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64154" y="1160779"/>
            <a:ext cx="6120130" cy="3126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4.</a:t>
            </a:r>
            <a:r>
              <a:rPr sz="24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95"/>
              </a:spcBef>
            </a:pPr>
            <a:endParaRPr sz="2400">
              <a:latin typeface="Calibri"/>
              <a:cs typeface="Calibri"/>
            </a:endParaRPr>
          </a:p>
          <a:p>
            <a:pPr marL="3082925" marR="5080" algn="just">
              <a:lnSpc>
                <a:spcPts val="2280"/>
              </a:lnSpc>
              <a:tabLst>
                <a:tab pos="4883150" algn="l"/>
              </a:tabLst>
            </a:pPr>
            <a:r>
              <a:rPr sz="2000" dirty="0">
                <a:latin typeface="Calibri"/>
                <a:cs typeface="Calibri"/>
              </a:rPr>
              <a:t>Las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centrales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están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ubicadas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sitios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lejanos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energía </a:t>
            </a:r>
            <a:r>
              <a:rPr sz="2000" dirty="0">
                <a:latin typeface="Calibri"/>
                <a:cs typeface="Calibri"/>
              </a:rPr>
              <a:t>eléctrica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generada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ser </a:t>
            </a:r>
            <a:r>
              <a:rPr sz="2000" dirty="0">
                <a:latin typeface="Calibri"/>
                <a:cs typeface="Calibri"/>
              </a:rPr>
              <a:t>transportada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hasta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sitios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consumo,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decir,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casas, fábricas,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alumbrados </a:t>
            </a:r>
            <a:r>
              <a:rPr sz="2000" dirty="0">
                <a:latin typeface="Calibri"/>
                <a:cs typeface="Calibri"/>
              </a:rPr>
              <a:t>públicos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comercios.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3845560"/>
            <a:chOff x="36569" y="170681"/>
            <a:chExt cx="9002395" cy="38455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937760" y="1709928"/>
              <a:ext cx="3389629" cy="2306320"/>
            </a:xfrm>
            <a:custGeom>
              <a:avLst/>
              <a:gdLst/>
              <a:ahLst/>
              <a:cxnLst/>
              <a:rect l="l" t="t" r="r" b="b"/>
              <a:pathLst>
                <a:path w="3389629" h="2306320">
                  <a:moveTo>
                    <a:pt x="3389376" y="2305812"/>
                  </a:moveTo>
                  <a:lnTo>
                    <a:pt x="3389376" y="0"/>
                  </a:lnTo>
                  <a:lnTo>
                    <a:pt x="0" y="0"/>
                  </a:lnTo>
                  <a:lnTo>
                    <a:pt x="0" y="2305812"/>
                  </a:lnTo>
                  <a:lnTo>
                    <a:pt x="9144" y="2305812"/>
                  </a:lnTo>
                  <a:lnTo>
                    <a:pt x="9144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3369564" y="19812"/>
                  </a:lnTo>
                  <a:lnTo>
                    <a:pt x="3369564" y="9144"/>
                  </a:lnTo>
                  <a:lnTo>
                    <a:pt x="3378708" y="19812"/>
                  </a:lnTo>
                  <a:lnTo>
                    <a:pt x="3378708" y="2305812"/>
                  </a:lnTo>
                  <a:lnTo>
                    <a:pt x="3389376" y="2305812"/>
                  </a:lnTo>
                  <a:close/>
                </a:path>
                <a:path w="3389629" h="2306320">
                  <a:moveTo>
                    <a:pt x="19812" y="19812"/>
                  </a:moveTo>
                  <a:lnTo>
                    <a:pt x="19812" y="9144"/>
                  </a:lnTo>
                  <a:lnTo>
                    <a:pt x="9144" y="19812"/>
                  </a:lnTo>
                  <a:lnTo>
                    <a:pt x="19812" y="19812"/>
                  </a:lnTo>
                  <a:close/>
                </a:path>
                <a:path w="3389629" h="2306320">
                  <a:moveTo>
                    <a:pt x="19812" y="2286000"/>
                  </a:moveTo>
                  <a:lnTo>
                    <a:pt x="19812" y="19812"/>
                  </a:lnTo>
                  <a:lnTo>
                    <a:pt x="9144" y="19812"/>
                  </a:lnTo>
                  <a:lnTo>
                    <a:pt x="9144" y="2286000"/>
                  </a:lnTo>
                  <a:lnTo>
                    <a:pt x="19812" y="2286000"/>
                  </a:lnTo>
                  <a:close/>
                </a:path>
                <a:path w="3389629" h="2306320">
                  <a:moveTo>
                    <a:pt x="3378708" y="2286000"/>
                  </a:moveTo>
                  <a:lnTo>
                    <a:pt x="9144" y="2286000"/>
                  </a:lnTo>
                  <a:lnTo>
                    <a:pt x="19812" y="2295144"/>
                  </a:lnTo>
                  <a:lnTo>
                    <a:pt x="19812" y="2305812"/>
                  </a:lnTo>
                  <a:lnTo>
                    <a:pt x="3369564" y="2305812"/>
                  </a:lnTo>
                  <a:lnTo>
                    <a:pt x="3369564" y="2295144"/>
                  </a:lnTo>
                  <a:lnTo>
                    <a:pt x="3378708" y="2286000"/>
                  </a:lnTo>
                  <a:close/>
                </a:path>
                <a:path w="3389629" h="2306320">
                  <a:moveTo>
                    <a:pt x="19812" y="2305812"/>
                  </a:moveTo>
                  <a:lnTo>
                    <a:pt x="19812" y="2295144"/>
                  </a:lnTo>
                  <a:lnTo>
                    <a:pt x="9144" y="2286000"/>
                  </a:lnTo>
                  <a:lnTo>
                    <a:pt x="9144" y="2305812"/>
                  </a:lnTo>
                  <a:lnTo>
                    <a:pt x="19812" y="2305812"/>
                  </a:lnTo>
                  <a:close/>
                </a:path>
                <a:path w="3389629" h="2306320">
                  <a:moveTo>
                    <a:pt x="3378708" y="19812"/>
                  </a:moveTo>
                  <a:lnTo>
                    <a:pt x="3369564" y="9144"/>
                  </a:lnTo>
                  <a:lnTo>
                    <a:pt x="3369564" y="19812"/>
                  </a:lnTo>
                  <a:lnTo>
                    <a:pt x="3378708" y="19812"/>
                  </a:lnTo>
                  <a:close/>
                </a:path>
                <a:path w="3389629" h="2306320">
                  <a:moveTo>
                    <a:pt x="3378708" y="2286000"/>
                  </a:moveTo>
                  <a:lnTo>
                    <a:pt x="3378708" y="19812"/>
                  </a:lnTo>
                  <a:lnTo>
                    <a:pt x="3369564" y="19812"/>
                  </a:lnTo>
                  <a:lnTo>
                    <a:pt x="3369564" y="2286000"/>
                  </a:lnTo>
                  <a:lnTo>
                    <a:pt x="3378708" y="2286000"/>
                  </a:lnTo>
                  <a:close/>
                </a:path>
                <a:path w="3389629" h="2306320">
                  <a:moveTo>
                    <a:pt x="3378708" y="2305812"/>
                  </a:moveTo>
                  <a:lnTo>
                    <a:pt x="3378708" y="2286000"/>
                  </a:lnTo>
                  <a:lnTo>
                    <a:pt x="3369564" y="2295144"/>
                  </a:lnTo>
                  <a:lnTo>
                    <a:pt x="3369564" y="2305812"/>
                  </a:lnTo>
                  <a:lnTo>
                    <a:pt x="3378708" y="2305812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62630" y="1160779"/>
            <a:ext cx="5873115" cy="2711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 indent="-301625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314325" algn="l"/>
              </a:tabLst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118485" marR="5080" lvl="1" indent="-342900">
              <a:lnSpc>
                <a:spcPts val="2280"/>
              </a:lnSpc>
              <a:spcBef>
                <a:spcPts val="2360"/>
              </a:spcBef>
              <a:buFont typeface="Arial MT"/>
              <a:buChar char="•"/>
              <a:tabLst>
                <a:tab pos="3118485" algn="l"/>
              </a:tabLst>
            </a:pPr>
            <a:r>
              <a:rPr sz="2000" dirty="0">
                <a:latin typeface="Calibri"/>
                <a:cs typeface="Calibri"/>
              </a:rPr>
              <a:t>Antes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transportada,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energía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conducida </a:t>
            </a:r>
            <a:r>
              <a:rPr sz="2000" dirty="0">
                <a:latin typeface="Calibri"/>
                <a:cs typeface="Calibri"/>
              </a:rPr>
              <a:t>desde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generadores </a:t>
            </a:r>
            <a:r>
              <a:rPr sz="2000" dirty="0">
                <a:latin typeface="Calibri"/>
                <a:cs typeface="Calibri"/>
              </a:rPr>
              <a:t>hasta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los </a:t>
            </a:r>
            <a:r>
              <a:rPr sz="2000" dirty="0">
                <a:latin typeface="Calibri"/>
                <a:cs typeface="Calibri"/>
              </a:rPr>
              <a:t>TRANSFORMADORES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que</a:t>
            </a:r>
            <a:endParaRPr sz="2000">
              <a:latin typeface="Calibri"/>
              <a:cs typeface="Calibri"/>
            </a:endParaRPr>
          </a:p>
          <a:p>
            <a:pPr marL="3118485" marR="721995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encuentran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subestación.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17797" y="1680972"/>
            <a:ext cx="4038600" cy="2362200"/>
            <a:chOff x="717797" y="1680972"/>
            <a:chExt cx="4038600" cy="236220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897" y="1719071"/>
              <a:ext cx="3962399" cy="22859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7797" y="1680972"/>
              <a:ext cx="4038600" cy="2362200"/>
            </a:xfrm>
            <a:custGeom>
              <a:avLst/>
              <a:gdLst/>
              <a:ahLst/>
              <a:cxnLst/>
              <a:rect l="l" t="t" r="r" b="b"/>
              <a:pathLst>
                <a:path w="4038600" h="2362200">
                  <a:moveTo>
                    <a:pt x="4038606" y="2362200"/>
                  </a:moveTo>
                  <a:lnTo>
                    <a:pt x="4038606" y="0"/>
                  </a:lnTo>
                  <a:lnTo>
                    <a:pt x="0" y="0"/>
                  </a:lnTo>
                  <a:lnTo>
                    <a:pt x="0" y="2362200"/>
                  </a:lnTo>
                  <a:lnTo>
                    <a:pt x="19812" y="2362200"/>
                  </a:lnTo>
                  <a:lnTo>
                    <a:pt x="19812" y="38100"/>
                  </a:lnTo>
                  <a:lnTo>
                    <a:pt x="38100" y="19812"/>
                  </a:lnTo>
                  <a:lnTo>
                    <a:pt x="38100" y="38100"/>
                  </a:lnTo>
                  <a:lnTo>
                    <a:pt x="4000506" y="38100"/>
                  </a:lnTo>
                  <a:lnTo>
                    <a:pt x="4000506" y="19812"/>
                  </a:lnTo>
                  <a:lnTo>
                    <a:pt x="4020318" y="38100"/>
                  </a:lnTo>
                  <a:lnTo>
                    <a:pt x="4020318" y="2362200"/>
                  </a:lnTo>
                  <a:lnTo>
                    <a:pt x="4038606" y="2362200"/>
                  </a:lnTo>
                  <a:close/>
                </a:path>
                <a:path w="4038600" h="2362200">
                  <a:moveTo>
                    <a:pt x="38100" y="38100"/>
                  </a:moveTo>
                  <a:lnTo>
                    <a:pt x="38100" y="19812"/>
                  </a:lnTo>
                  <a:lnTo>
                    <a:pt x="19812" y="38100"/>
                  </a:lnTo>
                  <a:lnTo>
                    <a:pt x="38100" y="38100"/>
                  </a:lnTo>
                  <a:close/>
                </a:path>
                <a:path w="4038600" h="2362200">
                  <a:moveTo>
                    <a:pt x="38100" y="2324100"/>
                  </a:moveTo>
                  <a:lnTo>
                    <a:pt x="38100" y="38100"/>
                  </a:lnTo>
                  <a:lnTo>
                    <a:pt x="19812" y="38100"/>
                  </a:lnTo>
                  <a:lnTo>
                    <a:pt x="19812" y="2324100"/>
                  </a:lnTo>
                  <a:lnTo>
                    <a:pt x="38100" y="2324100"/>
                  </a:lnTo>
                  <a:close/>
                </a:path>
                <a:path w="4038600" h="2362200">
                  <a:moveTo>
                    <a:pt x="4020318" y="2324100"/>
                  </a:moveTo>
                  <a:lnTo>
                    <a:pt x="19812" y="2324100"/>
                  </a:lnTo>
                  <a:lnTo>
                    <a:pt x="38100" y="2343912"/>
                  </a:lnTo>
                  <a:lnTo>
                    <a:pt x="38100" y="2362200"/>
                  </a:lnTo>
                  <a:lnTo>
                    <a:pt x="4000506" y="2362200"/>
                  </a:lnTo>
                  <a:lnTo>
                    <a:pt x="4000506" y="2343912"/>
                  </a:lnTo>
                  <a:lnTo>
                    <a:pt x="4020318" y="2324100"/>
                  </a:lnTo>
                  <a:close/>
                </a:path>
                <a:path w="4038600" h="2362200">
                  <a:moveTo>
                    <a:pt x="38100" y="2362200"/>
                  </a:moveTo>
                  <a:lnTo>
                    <a:pt x="38100" y="2343912"/>
                  </a:lnTo>
                  <a:lnTo>
                    <a:pt x="19812" y="2324100"/>
                  </a:lnTo>
                  <a:lnTo>
                    <a:pt x="19812" y="2362200"/>
                  </a:lnTo>
                  <a:lnTo>
                    <a:pt x="38100" y="2362200"/>
                  </a:lnTo>
                  <a:close/>
                </a:path>
                <a:path w="4038600" h="2362200">
                  <a:moveTo>
                    <a:pt x="4020318" y="38100"/>
                  </a:moveTo>
                  <a:lnTo>
                    <a:pt x="4000506" y="19812"/>
                  </a:lnTo>
                  <a:lnTo>
                    <a:pt x="4000506" y="38100"/>
                  </a:lnTo>
                  <a:lnTo>
                    <a:pt x="4020318" y="38100"/>
                  </a:lnTo>
                  <a:close/>
                </a:path>
                <a:path w="4038600" h="2362200">
                  <a:moveTo>
                    <a:pt x="4020318" y="2324100"/>
                  </a:moveTo>
                  <a:lnTo>
                    <a:pt x="4020318" y="38100"/>
                  </a:lnTo>
                  <a:lnTo>
                    <a:pt x="4000506" y="38100"/>
                  </a:lnTo>
                  <a:lnTo>
                    <a:pt x="4000506" y="2324100"/>
                  </a:lnTo>
                  <a:lnTo>
                    <a:pt x="4020318" y="2324100"/>
                  </a:lnTo>
                  <a:close/>
                </a:path>
                <a:path w="4038600" h="2362200">
                  <a:moveTo>
                    <a:pt x="4020318" y="2362200"/>
                  </a:moveTo>
                  <a:lnTo>
                    <a:pt x="4020318" y="2324100"/>
                  </a:lnTo>
                  <a:lnTo>
                    <a:pt x="4000506" y="2343912"/>
                  </a:lnTo>
                  <a:lnTo>
                    <a:pt x="4000506" y="2362200"/>
                  </a:lnTo>
                  <a:lnTo>
                    <a:pt x="4020318" y="236220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55897" y="4261103"/>
            <a:ext cx="7560945" cy="1905000"/>
          </a:xfrm>
          <a:prstGeom prst="rect">
            <a:avLst/>
          </a:prstGeom>
          <a:solidFill>
            <a:srgbClr val="FFFFCC"/>
          </a:solidFill>
        </p:spPr>
        <p:txBody>
          <a:bodyPr vert="horz" wrap="square" lIns="0" tIns="36195" rIns="0" bIns="0" rtlCol="0">
            <a:spAutoFit/>
          </a:bodyPr>
          <a:lstStyle/>
          <a:p>
            <a:pPr marL="379095" marR="84455" indent="-289560" algn="just">
              <a:lnSpc>
                <a:spcPts val="2280"/>
              </a:lnSpc>
              <a:spcBef>
                <a:spcPts val="285"/>
              </a:spcBef>
              <a:buFont typeface="Segoe UI Symbol"/>
              <a:buChar char="➔"/>
              <a:tabLst>
                <a:tab pos="379095" algn="l"/>
              </a:tabLst>
            </a:pPr>
            <a:r>
              <a:rPr sz="2000" dirty="0">
                <a:latin typeface="Calibri"/>
                <a:cs typeface="Calibri"/>
              </a:rPr>
              <a:t>Un</a:t>
            </a:r>
            <a:r>
              <a:rPr sz="2000" spc="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transformador</a:t>
            </a:r>
            <a:r>
              <a:rPr sz="2000" spc="6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está</a:t>
            </a:r>
            <a:r>
              <a:rPr sz="2000" spc="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conformado</a:t>
            </a:r>
            <a:r>
              <a:rPr sz="2000" spc="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dos</a:t>
            </a:r>
            <a:r>
              <a:rPr sz="2000" spc="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bobinas</a:t>
            </a:r>
            <a:r>
              <a:rPr sz="2000" spc="5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devanadas </a:t>
            </a:r>
            <a:r>
              <a:rPr sz="2000" dirty="0">
                <a:latin typeface="Calibri"/>
                <a:cs typeface="Calibri"/>
              </a:rPr>
              <a:t>sobre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núcleo,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tienen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efecto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aumentar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disminuir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la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eléctrica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les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llega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(dependiendo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número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vueltas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alambre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cada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lado).</a:t>
            </a:r>
            <a:endParaRPr sz="2000">
              <a:latin typeface="Calibri"/>
              <a:cs typeface="Calibri"/>
            </a:endParaRPr>
          </a:p>
          <a:p>
            <a:pPr marL="379095" marR="85725" indent="-289560" algn="just">
              <a:lnSpc>
                <a:spcPts val="2280"/>
              </a:lnSpc>
              <a:spcBef>
                <a:spcPts val="600"/>
              </a:spcBef>
              <a:buFont typeface="Segoe UI Symbol"/>
              <a:buChar char="➔"/>
              <a:tabLst>
                <a:tab pos="379095" algn="l"/>
              </a:tabLst>
            </a:pPr>
            <a:r>
              <a:rPr sz="2000" dirty="0">
                <a:latin typeface="Calibri"/>
                <a:cs typeface="Calibri"/>
              </a:rPr>
              <a:t>Los</a:t>
            </a:r>
            <a:r>
              <a:rPr sz="2000" spc="2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transformadores</a:t>
            </a:r>
            <a:r>
              <a:rPr sz="2000" spc="2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2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central</a:t>
            </a:r>
            <a:r>
              <a:rPr sz="2000" spc="2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elevan</a:t>
            </a:r>
            <a:r>
              <a:rPr sz="2000" spc="2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27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hasta </a:t>
            </a:r>
            <a:r>
              <a:rPr sz="2000" dirty="0">
                <a:latin typeface="Calibri"/>
                <a:cs typeface="Calibri"/>
              </a:rPr>
              <a:t>magnitudes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115,000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230,000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500,000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voltios.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807450" cy="6400800"/>
          </a:xfrm>
          <a:custGeom>
            <a:avLst/>
            <a:gdLst/>
            <a:ahLst/>
            <a:cxnLst/>
            <a:rect l="l" t="t" r="r" b="b"/>
            <a:pathLst>
              <a:path w="8807450" h="6400800">
                <a:moveTo>
                  <a:pt x="8807196" y="134112"/>
                </a:moveTo>
                <a:lnTo>
                  <a:pt x="8800440" y="92062"/>
                </a:lnTo>
                <a:lnTo>
                  <a:pt x="8781593" y="55295"/>
                </a:lnTo>
                <a:lnTo>
                  <a:pt x="8752891" y="26136"/>
                </a:lnTo>
                <a:lnTo>
                  <a:pt x="8716493" y="6921"/>
                </a:lnTo>
                <a:lnTo>
                  <a:pt x="867460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674608" y="6400800"/>
                </a:lnTo>
                <a:lnTo>
                  <a:pt x="8716493" y="6394031"/>
                </a:lnTo>
                <a:lnTo>
                  <a:pt x="8752891" y="6375197"/>
                </a:lnTo>
                <a:lnTo>
                  <a:pt x="8781593" y="6346482"/>
                </a:lnTo>
                <a:lnTo>
                  <a:pt x="8800440" y="6310096"/>
                </a:lnTo>
                <a:lnTo>
                  <a:pt x="8807196" y="6268212"/>
                </a:lnTo>
                <a:lnTo>
                  <a:pt x="8807196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62630" y="1089151"/>
            <a:ext cx="4693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4.</a:t>
            </a:r>
            <a:r>
              <a:rPr sz="24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155690"/>
            <a:chOff x="36569" y="170681"/>
            <a:chExt cx="9002395" cy="61556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75125" y="4860036"/>
              <a:ext cx="7435850" cy="1466215"/>
            </a:xfrm>
            <a:custGeom>
              <a:avLst/>
              <a:gdLst/>
              <a:ahLst/>
              <a:cxnLst/>
              <a:rect l="l" t="t" r="r" b="b"/>
              <a:pathLst>
                <a:path w="7435850" h="1466214">
                  <a:moveTo>
                    <a:pt x="7435602" y="1466088"/>
                  </a:moveTo>
                  <a:lnTo>
                    <a:pt x="7435602" y="0"/>
                  </a:lnTo>
                  <a:lnTo>
                    <a:pt x="0" y="0"/>
                  </a:lnTo>
                  <a:lnTo>
                    <a:pt x="0" y="1466088"/>
                  </a:lnTo>
                  <a:lnTo>
                    <a:pt x="9144" y="1466088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7415790" y="19812"/>
                  </a:lnTo>
                  <a:lnTo>
                    <a:pt x="7415790" y="9144"/>
                  </a:lnTo>
                  <a:lnTo>
                    <a:pt x="7426458" y="19812"/>
                  </a:lnTo>
                  <a:lnTo>
                    <a:pt x="7426458" y="1466088"/>
                  </a:lnTo>
                  <a:lnTo>
                    <a:pt x="7435602" y="1466088"/>
                  </a:lnTo>
                  <a:close/>
                </a:path>
                <a:path w="7435850" h="1466214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7435850" h="1466214">
                  <a:moveTo>
                    <a:pt x="18288" y="1447800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1447800"/>
                  </a:lnTo>
                  <a:lnTo>
                    <a:pt x="18288" y="1447800"/>
                  </a:lnTo>
                  <a:close/>
                </a:path>
                <a:path w="7435850" h="1466214">
                  <a:moveTo>
                    <a:pt x="7426458" y="1447800"/>
                  </a:moveTo>
                  <a:lnTo>
                    <a:pt x="9144" y="1447800"/>
                  </a:lnTo>
                  <a:lnTo>
                    <a:pt x="18288" y="1456944"/>
                  </a:lnTo>
                  <a:lnTo>
                    <a:pt x="18288" y="1466088"/>
                  </a:lnTo>
                  <a:lnTo>
                    <a:pt x="7415790" y="1466088"/>
                  </a:lnTo>
                  <a:lnTo>
                    <a:pt x="7415790" y="1456944"/>
                  </a:lnTo>
                  <a:lnTo>
                    <a:pt x="7426458" y="1447800"/>
                  </a:lnTo>
                  <a:close/>
                </a:path>
                <a:path w="7435850" h="1466214">
                  <a:moveTo>
                    <a:pt x="18288" y="1466088"/>
                  </a:moveTo>
                  <a:lnTo>
                    <a:pt x="18288" y="1456944"/>
                  </a:lnTo>
                  <a:lnTo>
                    <a:pt x="9144" y="1447800"/>
                  </a:lnTo>
                  <a:lnTo>
                    <a:pt x="9144" y="1466088"/>
                  </a:lnTo>
                  <a:lnTo>
                    <a:pt x="18288" y="1466088"/>
                  </a:lnTo>
                  <a:close/>
                </a:path>
                <a:path w="7435850" h="1466214">
                  <a:moveTo>
                    <a:pt x="7426458" y="19812"/>
                  </a:moveTo>
                  <a:lnTo>
                    <a:pt x="7415790" y="9144"/>
                  </a:lnTo>
                  <a:lnTo>
                    <a:pt x="7415790" y="19812"/>
                  </a:lnTo>
                  <a:lnTo>
                    <a:pt x="7426458" y="19812"/>
                  </a:lnTo>
                  <a:close/>
                </a:path>
                <a:path w="7435850" h="1466214">
                  <a:moveTo>
                    <a:pt x="7426458" y="1447800"/>
                  </a:moveTo>
                  <a:lnTo>
                    <a:pt x="7426458" y="19812"/>
                  </a:lnTo>
                  <a:lnTo>
                    <a:pt x="7415790" y="19812"/>
                  </a:lnTo>
                  <a:lnTo>
                    <a:pt x="7415790" y="1447800"/>
                  </a:lnTo>
                  <a:lnTo>
                    <a:pt x="7426458" y="1447800"/>
                  </a:lnTo>
                  <a:close/>
                </a:path>
                <a:path w="7435850" h="1466214">
                  <a:moveTo>
                    <a:pt x="7426458" y="1466088"/>
                  </a:moveTo>
                  <a:lnTo>
                    <a:pt x="7426458" y="1447800"/>
                  </a:lnTo>
                  <a:lnTo>
                    <a:pt x="7415790" y="1456944"/>
                  </a:lnTo>
                  <a:lnTo>
                    <a:pt x="7415790" y="1466088"/>
                  </a:lnTo>
                  <a:lnTo>
                    <a:pt x="7426458" y="1466088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63008" y="4824474"/>
            <a:ext cx="7260590" cy="148907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52425" marR="5080" indent="-339725" algn="just">
              <a:lnSpc>
                <a:spcPts val="2280"/>
              </a:lnSpc>
              <a:spcBef>
                <a:spcPts val="2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manera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más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económica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transportar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enormes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cantidades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	</a:t>
            </a:r>
            <a:r>
              <a:rPr sz="2000" dirty="0">
                <a:latin typeface="Calibri"/>
                <a:cs typeface="Calibri"/>
              </a:rPr>
              <a:t>energía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sitio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otro</a:t>
            </a:r>
            <a:r>
              <a:rPr sz="2000" spc="11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consiste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1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utilizar</a:t>
            </a:r>
            <a:r>
              <a:rPr sz="2000" spc="11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altos</a:t>
            </a:r>
            <a:r>
              <a:rPr sz="2000" spc="12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voltajes 	</a:t>
            </a:r>
            <a:r>
              <a:rPr sz="2000" dirty="0">
                <a:latin typeface="Calibri"/>
                <a:cs typeface="Calibri"/>
              </a:rPr>
              <a:t>mediante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cables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líneas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conductoras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gran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calibre,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sostenidas 	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torres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estructuras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especiales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aisladas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(líneas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	</a:t>
            </a:r>
            <a:r>
              <a:rPr sz="2000" spc="-10" dirty="0">
                <a:latin typeface="Calibri"/>
                <a:cs typeface="Calibri"/>
              </a:rPr>
              <a:t>transmisión)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46169" y="1562100"/>
            <a:ext cx="7493634" cy="3240405"/>
            <a:chOff x="646169" y="1562100"/>
            <a:chExt cx="7493634" cy="324040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4269" y="1600200"/>
              <a:ext cx="7417307" cy="316382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46169" y="1562100"/>
              <a:ext cx="7493634" cy="3240405"/>
            </a:xfrm>
            <a:custGeom>
              <a:avLst/>
              <a:gdLst/>
              <a:ahLst/>
              <a:cxnLst/>
              <a:rect l="l" t="t" r="r" b="b"/>
              <a:pathLst>
                <a:path w="7493634" h="3240404">
                  <a:moveTo>
                    <a:pt x="7493514" y="3240024"/>
                  </a:moveTo>
                  <a:lnTo>
                    <a:pt x="7493514" y="0"/>
                  </a:lnTo>
                  <a:lnTo>
                    <a:pt x="0" y="0"/>
                  </a:lnTo>
                  <a:lnTo>
                    <a:pt x="0" y="3240024"/>
                  </a:lnTo>
                  <a:lnTo>
                    <a:pt x="19812" y="3240024"/>
                  </a:lnTo>
                  <a:lnTo>
                    <a:pt x="19812" y="38100"/>
                  </a:lnTo>
                  <a:lnTo>
                    <a:pt x="38100" y="19812"/>
                  </a:lnTo>
                  <a:lnTo>
                    <a:pt x="38100" y="38100"/>
                  </a:lnTo>
                  <a:lnTo>
                    <a:pt x="7455414" y="38100"/>
                  </a:lnTo>
                  <a:lnTo>
                    <a:pt x="7455414" y="19812"/>
                  </a:lnTo>
                  <a:lnTo>
                    <a:pt x="7473702" y="38100"/>
                  </a:lnTo>
                  <a:lnTo>
                    <a:pt x="7473702" y="3240024"/>
                  </a:lnTo>
                  <a:lnTo>
                    <a:pt x="7493514" y="3240024"/>
                  </a:lnTo>
                  <a:close/>
                </a:path>
                <a:path w="7493634" h="3240404">
                  <a:moveTo>
                    <a:pt x="38100" y="38100"/>
                  </a:moveTo>
                  <a:lnTo>
                    <a:pt x="38100" y="19812"/>
                  </a:lnTo>
                  <a:lnTo>
                    <a:pt x="19812" y="38100"/>
                  </a:lnTo>
                  <a:lnTo>
                    <a:pt x="38100" y="38100"/>
                  </a:lnTo>
                  <a:close/>
                </a:path>
                <a:path w="7493634" h="3240404">
                  <a:moveTo>
                    <a:pt x="38100" y="3201924"/>
                  </a:moveTo>
                  <a:lnTo>
                    <a:pt x="38100" y="38100"/>
                  </a:lnTo>
                  <a:lnTo>
                    <a:pt x="19812" y="38100"/>
                  </a:lnTo>
                  <a:lnTo>
                    <a:pt x="19812" y="3201924"/>
                  </a:lnTo>
                  <a:lnTo>
                    <a:pt x="38100" y="3201924"/>
                  </a:lnTo>
                  <a:close/>
                </a:path>
                <a:path w="7493634" h="3240404">
                  <a:moveTo>
                    <a:pt x="7473702" y="3201924"/>
                  </a:moveTo>
                  <a:lnTo>
                    <a:pt x="19812" y="3201924"/>
                  </a:lnTo>
                  <a:lnTo>
                    <a:pt x="38100" y="3220212"/>
                  </a:lnTo>
                  <a:lnTo>
                    <a:pt x="38100" y="3240024"/>
                  </a:lnTo>
                  <a:lnTo>
                    <a:pt x="7455414" y="3240024"/>
                  </a:lnTo>
                  <a:lnTo>
                    <a:pt x="7455414" y="3220212"/>
                  </a:lnTo>
                  <a:lnTo>
                    <a:pt x="7473702" y="3201924"/>
                  </a:lnTo>
                  <a:close/>
                </a:path>
                <a:path w="7493634" h="3240404">
                  <a:moveTo>
                    <a:pt x="38100" y="3240024"/>
                  </a:moveTo>
                  <a:lnTo>
                    <a:pt x="38100" y="3220212"/>
                  </a:lnTo>
                  <a:lnTo>
                    <a:pt x="19812" y="3201924"/>
                  </a:lnTo>
                  <a:lnTo>
                    <a:pt x="19812" y="3240024"/>
                  </a:lnTo>
                  <a:lnTo>
                    <a:pt x="38100" y="3240024"/>
                  </a:lnTo>
                  <a:close/>
                </a:path>
                <a:path w="7493634" h="3240404">
                  <a:moveTo>
                    <a:pt x="7473702" y="38100"/>
                  </a:moveTo>
                  <a:lnTo>
                    <a:pt x="7455414" y="19812"/>
                  </a:lnTo>
                  <a:lnTo>
                    <a:pt x="7455414" y="38100"/>
                  </a:lnTo>
                  <a:lnTo>
                    <a:pt x="7473702" y="38100"/>
                  </a:lnTo>
                  <a:close/>
                </a:path>
                <a:path w="7493634" h="3240404">
                  <a:moveTo>
                    <a:pt x="7473702" y="3201924"/>
                  </a:moveTo>
                  <a:lnTo>
                    <a:pt x="7473702" y="38100"/>
                  </a:lnTo>
                  <a:lnTo>
                    <a:pt x="7455414" y="38100"/>
                  </a:lnTo>
                  <a:lnTo>
                    <a:pt x="7455414" y="3201924"/>
                  </a:lnTo>
                  <a:lnTo>
                    <a:pt x="7473702" y="3201924"/>
                  </a:lnTo>
                  <a:close/>
                </a:path>
                <a:path w="7493634" h="3240404">
                  <a:moveTo>
                    <a:pt x="7473702" y="3240024"/>
                  </a:moveTo>
                  <a:lnTo>
                    <a:pt x="7473702" y="3201924"/>
                  </a:lnTo>
                  <a:lnTo>
                    <a:pt x="7455414" y="3220212"/>
                  </a:lnTo>
                  <a:lnTo>
                    <a:pt x="7455414" y="3240024"/>
                  </a:lnTo>
                  <a:lnTo>
                    <a:pt x="7473702" y="3240024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457825"/>
            <a:chOff x="36569" y="170681"/>
            <a:chExt cx="9002395" cy="54578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413504" y="1952244"/>
              <a:ext cx="3914140" cy="3676015"/>
            </a:xfrm>
            <a:custGeom>
              <a:avLst/>
              <a:gdLst/>
              <a:ahLst/>
              <a:cxnLst/>
              <a:rect l="l" t="t" r="r" b="b"/>
              <a:pathLst>
                <a:path w="3914140" h="3676015">
                  <a:moveTo>
                    <a:pt x="3913632" y="3675888"/>
                  </a:moveTo>
                  <a:lnTo>
                    <a:pt x="3913632" y="0"/>
                  </a:lnTo>
                  <a:lnTo>
                    <a:pt x="0" y="0"/>
                  </a:lnTo>
                  <a:lnTo>
                    <a:pt x="0" y="3675888"/>
                  </a:lnTo>
                  <a:lnTo>
                    <a:pt x="9144" y="3675888"/>
                  </a:lnTo>
                  <a:lnTo>
                    <a:pt x="9144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3893820" y="18288"/>
                  </a:lnTo>
                  <a:lnTo>
                    <a:pt x="3893820" y="9144"/>
                  </a:lnTo>
                  <a:lnTo>
                    <a:pt x="3902964" y="18288"/>
                  </a:lnTo>
                  <a:lnTo>
                    <a:pt x="3902964" y="3675888"/>
                  </a:lnTo>
                  <a:lnTo>
                    <a:pt x="3913632" y="3675888"/>
                  </a:lnTo>
                  <a:close/>
                </a:path>
                <a:path w="3914140" h="3676015">
                  <a:moveTo>
                    <a:pt x="19812" y="18288"/>
                  </a:moveTo>
                  <a:lnTo>
                    <a:pt x="19812" y="9144"/>
                  </a:lnTo>
                  <a:lnTo>
                    <a:pt x="9144" y="18288"/>
                  </a:lnTo>
                  <a:lnTo>
                    <a:pt x="19812" y="18288"/>
                  </a:lnTo>
                  <a:close/>
                </a:path>
                <a:path w="3914140" h="3676015">
                  <a:moveTo>
                    <a:pt x="19812" y="3657600"/>
                  </a:moveTo>
                  <a:lnTo>
                    <a:pt x="19812" y="18288"/>
                  </a:lnTo>
                  <a:lnTo>
                    <a:pt x="9144" y="18288"/>
                  </a:lnTo>
                  <a:lnTo>
                    <a:pt x="9144" y="3657600"/>
                  </a:lnTo>
                  <a:lnTo>
                    <a:pt x="19812" y="3657600"/>
                  </a:lnTo>
                  <a:close/>
                </a:path>
                <a:path w="3914140" h="3676015">
                  <a:moveTo>
                    <a:pt x="3902964" y="3657600"/>
                  </a:moveTo>
                  <a:lnTo>
                    <a:pt x="9144" y="3657600"/>
                  </a:lnTo>
                  <a:lnTo>
                    <a:pt x="19812" y="3666744"/>
                  </a:lnTo>
                  <a:lnTo>
                    <a:pt x="19812" y="3675888"/>
                  </a:lnTo>
                  <a:lnTo>
                    <a:pt x="3893820" y="3675888"/>
                  </a:lnTo>
                  <a:lnTo>
                    <a:pt x="3893820" y="3666744"/>
                  </a:lnTo>
                  <a:lnTo>
                    <a:pt x="3902964" y="3657600"/>
                  </a:lnTo>
                  <a:close/>
                </a:path>
                <a:path w="3914140" h="3676015">
                  <a:moveTo>
                    <a:pt x="19812" y="3675888"/>
                  </a:moveTo>
                  <a:lnTo>
                    <a:pt x="19812" y="3666744"/>
                  </a:lnTo>
                  <a:lnTo>
                    <a:pt x="9144" y="3657600"/>
                  </a:lnTo>
                  <a:lnTo>
                    <a:pt x="9144" y="3675888"/>
                  </a:lnTo>
                  <a:lnTo>
                    <a:pt x="19812" y="3675888"/>
                  </a:lnTo>
                  <a:close/>
                </a:path>
                <a:path w="3914140" h="3676015">
                  <a:moveTo>
                    <a:pt x="3902964" y="18288"/>
                  </a:moveTo>
                  <a:lnTo>
                    <a:pt x="3893820" y="9144"/>
                  </a:lnTo>
                  <a:lnTo>
                    <a:pt x="3893820" y="18288"/>
                  </a:lnTo>
                  <a:lnTo>
                    <a:pt x="3902964" y="18288"/>
                  </a:lnTo>
                  <a:close/>
                </a:path>
                <a:path w="3914140" h="3676015">
                  <a:moveTo>
                    <a:pt x="3902964" y="3657600"/>
                  </a:moveTo>
                  <a:lnTo>
                    <a:pt x="3902964" y="18288"/>
                  </a:lnTo>
                  <a:lnTo>
                    <a:pt x="3893820" y="18288"/>
                  </a:lnTo>
                  <a:lnTo>
                    <a:pt x="3893820" y="3657600"/>
                  </a:lnTo>
                  <a:lnTo>
                    <a:pt x="3902964" y="3657600"/>
                  </a:lnTo>
                  <a:close/>
                </a:path>
                <a:path w="3914140" h="3676015">
                  <a:moveTo>
                    <a:pt x="3902964" y="3675888"/>
                  </a:moveTo>
                  <a:lnTo>
                    <a:pt x="3902964" y="3657600"/>
                  </a:lnTo>
                  <a:lnTo>
                    <a:pt x="3893820" y="3666744"/>
                  </a:lnTo>
                  <a:lnTo>
                    <a:pt x="3893820" y="3675888"/>
                  </a:lnTo>
                  <a:lnTo>
                    <a:pt x="3902964" y="3675888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62630" y="1160779"/>
            <a:ext cx="5897245" cy="445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 indent="-301625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314325" algn="l"/>
              </a:tabLst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10"/>
              </a:spcBef>
              <a:buClr>
                <a:srgbClr val="FF0000"/>
              </a:buClr>
              <a:buFont typeface="Calibri"/>
              <a:buAutoNum type="arabicPeriod" startAt="4"/>
            </a:pPr>
            <a:endParaRPr sz="2400">
              <a:latin typeface="Calibri"/>
              <a:cs typeface="Calibri"/>
            </a:endParaRPr>
          </a:p>
          <a:p>
            <a:pPr marL="2593975" marR="10160" lvl="1" indent="-342900">
              <a:lnSpc>
                <a:spcPts val="2280"/>
              </a:lnSpc>
              <a:buFont typeface="Arial MT"/>
              <a:buChar char="•"/>
              <a:tabLst>
                <a:tab pos="2593975" algn="l"/>
              </a:tabLst>
            </a:pPr>
            <a:r>
              <a:rPr sz="2000" dirty="0">
                <a:latin typeface="Calibri"/>
                <a:cs typeface="Calibri"/>
              </a:rPr>
              <a:t>Las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líneas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transmisión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deben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protegidas</a:t>
            </a:r>
            <a:r>
              <a:rPr sz="2000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contra</a:t>
            </a:r>
            <a:r>
              <a:rPr sz="20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descargas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atmosféricas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(rayos)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mediante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guarda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</a:t>
            </a:r>
            <a:r>
              <a:rPr sz="2000" spc="-25" dirty="0">
                <a:latin typeface="Calibri"/>
                <a:cs typeface="Calibri"/>
              </a:rPr>
              <a:t> de </a:t>
            </a:r>
            <a:r>
              <a:rPr sz="2000" dirty="0">
                <a:latin typeface="Calibri"/>
                <a:cs typeface="Calibri"/>
              </a:rPr>
              <a:t>torre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torre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encima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los </a:t>
            </a:r>
            <a:r>
              <a:rPr sz="2000" dirty="0">
                <a:latin typeface="Calibri"/>
                <a:cs typeface="Calibri"/>
              </a:rPr>
              <a:t>cables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conductores.</a:t>
            </a:r>
            <a:endParaRPr sz="2000">
              <a:latin typeface="Calibri"/>
              <a:cs typeface="Calibri"/>
            </a:endParaRPr>
          </a:p>
          <a:p>
            <a:pPr marL="2593975" marR="5080" lvl="1" indent="-342900">
              <a:lnSpc>
                <a:spcPts val="2280"/>
              </a:lnSpc>
              <a:spcBef>
                <a:spcPts val="1440"/>
              </a:spcBef>
              <a:buFont typeface="Arial MT"/>
              <a:buChar char="•"/>
              <a:tabLst>
                <a:tab pos="2593975" algn="l"/>
              </a:tabLst>
            </a:pPr>
            <a:r>
              <a:rPr sz="2000" dirty="0">
                <a:latin typeface="Calibri"/>
                <a:cs typeface="Calibri"/>
              </a:rPr>
              <a:t>Los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rayos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caen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sobre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guarda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enviados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tierra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torre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más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próxima, </a:t>
            </a:r>
            <a:r>
              <a:rPr sz="2000" dirty="0">
                <a:latin typeface="Calibri"/>
                <a:cs typeface="Calibri"/>
              </a:rPr>
              <a:t>evitando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así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daños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líneas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las </a:t>
            </a:r>
            <a:r>
              <a:rPr sz="2000" spc="-10" dirty="0">
                <a:latin typeface="Calibri"/>
                <a:cs typeface="Calibri"/>
              </a:rPr>
              <a:t>subestaciones.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1285" y="1923288"/>
            <a:ext cx="3733800" cy="3662679"/>
            <a:chOff x="431285" y="1923288"/>
            <a:chExt cx="3733800" cy="3662679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85" y="1961388"/>
              <a:ext cx="3657600" cy="35859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31285" y="1923288"/>
              <a:ext cx="3733800" cy="3662679"/>
            </a:xfrm>
            <a:custGeom>
              <a:avLst/>
              <a:gdLst/>
              <a:ahLst/>
              <a:cxnLst/>
              <a:rect l="l" t="t" r="r" b="b"/>
              <a:pathLst>
                <a:path w="3733800" h="3662679">
                  <a:moveTo>
                    <a:pt x="3733806" y="3662172"/>
                  </a:moveTo>
                  <a:lnTo>
                    <a:pt x="3733806" y="0"/>
                  </a:lnTo>
                  <a:lnTo>
                    <a:pt x="0" y="0"/>
                  </a:lnTo>
                  <a:lnTo>
                    <a:pt x="0" y="3662172"/>
                  </a:lnTo>
                  <a:lnTo>
                    <a:pt x="18288" y="3662172"/>
                  </a:lnTo>
                  <a:lnTo>
                    <a:pt x="18288" y="38100"/>
                  </a:lnTo>
                  <a:lnTo>
                    <a:pt x="38100" y="18288"/>
                  </a:lnTo>
                  <a:lnTo>
                    <a:pt x="38100" y="38100"/>
                  </a:lnTo>
                  <a:lnTo>
                    <a:pt x="3695706" y="38100"/>
                  </a:lnTo>
                  <a:lnTo>
                    <a:pt x="3695706" y="18288"/>
                  </a:lnTo>
                  <a:lnTo>
                    <a:pt x="3713994" y="38100"/>
                  </a:lnTo>
                  <a:lnTo>
                    <a:pt x="3713994" y="3662172"/>
                  </a:lnTo>
                  <a:lnTo>
                    <a:pt x="3733806" y="3662172"/>
                  </a:lnTo>
                  <a:close/>
                </a:path>
                <a:path w="3733800" h="3662679">
                  <a:moveTo>
                    <a:pt x="38100" y="38100"/>
                  </a:moveTo>
                  <a:lnTo>
                    <a:pt x="38100" y="18288"/>
                  </a:lnTo>
                  <a:lnTo>
                    <a:pt x="18288" y="38100"/>
                  </a:lnTo>
                  <a:lnTo>
                    <a:pt x="38100" y="38100"/>
                  </a:lnTo>
                  <a:close/>
                </a:path>
                <a:path w="3733800" h="3662679">
                  <a:moveTo>
                    <a:pt x="38100" y="3624072"/>
                  </a:moveTo>
                  <a:lnTo>
                    <a:pt x="38100" y="38100"/>
                  </a:lnTo>
                  <a:lnTo>
                    <a:pt x="18288" y="38100"/>
                  </a:lnTo>
                  <a:lnTo>
                    <a:pt x="18288" y="3624072"/>
                  </a:lnTo>
                  <a:lnTo>
                    <a:pt x="38100" y="3624072"/>
                  </a:lnTo>
                  <a:close/>
                </a:path>
                <a:path w="3733800" h="3662679">
                  <a:moveTo>
                    <a:pt x="3713994" y="3624072"/>
                  </a:moveTo>
                  <a:lnTo>
                    <a:pt x="18288" y="3624072"/>
                  </a:lnTo>
                  <a:lnTo>
                    <a:pt x="38100" y="3642360"/>
                  </a:lnTo>
                  <a:lnTo>
                    <a:pt x="38100" y="3662172"/>
                  </a:lnTo>
                  <a:lnTo>
                    <a:pt x="3695706" y="3662172"/>
                  </a:lnTo>
                  <a:lnTo>
                    <a:pt x="3695706" y="3642360"/>
                  </a:lnTo>
                  <a:lnTo>
                    <a:pt x="3713994" y="3624072"/>
                  </a:lnTo>
                  <a:close/>
                </a:path>
                <a:path w="3733800" h="3662679">
                  <a:moveTo>
                    <a:pt x="38100" y="3662172"/>
                  </a:moveTo>
                  <a:lnTo>
                    <a:pt x="38100" y="3642360"/>
                  </a:lnTo>
                  <a:lnTo>
                    <a:pt x="18288" y="3624072"/>
                  </a:lnTo>
                  <a:lnTo>
                    <a:pt x="18288" y="3662172"/>
                  </a:lnTo>
                  <a:lnTo>
                    <a:pt x="38100" y="3662172"/>
                  </a:lnTo>
                  <a:close/>
                </a:path>
                <a:path w="3733800" h="3662679">
                  <a:moveTo>
                    <a:pt x="3713994" y="38100"/>
                  </a:moveTo>
                  <a:lnTo>
                    <a:pt x="3695706" y="18288"/>
                  </a:lnTo>
                  <a:lnTo>
                    <a:pt x="3695706" y="38100"/>
                  </a:lnTo>
                  <a:lnTo>
                    <a:pt x="3713994" y="38100"/>
                  </a:lnTo>
                  <a:close/>
                </a:path>
                <a:path w="3733800" h="3662679">
                  <a:moveTo>
                    <a:pt x="3713994" y="3624072"/>
                  </a:moveTo>
                  <a:lnTo>
                    <a:pt x="3713994" y="38100"/>
                  </a:lnTo>
                  <a:lnTo>
                    <a:pt x="3695706" y="38100"/>
                  </a:lnTo>
                  <a:lnTo>
                    <a:pt x="3695706" y="3624072"/>
                  </a:lnTo>
                  <a:lnTo>
                    <a:pt x="3713994" y="3624072"/>
                  </a:lnTo>
                  <a:close/>
                </a:path>
                <a:path w="3733800" h="3662679">
                  <a:moveTo>
                    <a:pt x="3713994" y="3662172"/>
                  </a:moveTo>
                  <a:lnTo>
                    <a:pt x="3713994" y="3624072"/>
                  </a:lnTo>
                  <a:lnTo>
                    <a:pt x="3695706" y="3642360"/>
                  </a:lnTo>
                  <a:lnTo>
                    <a:pt x="3695706" y="3662172"/>
                  </a:lnTo>
                  <a:lnTo>
                    <a:pt x="3713994" y="3662172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97" y="99053"/>
            <a:ext cx="8807450" cy="6621780"/>
            <a:chOff x="108197" y="99053"/>
            <a:chExt cx="8807450" cy="6621780"/>
          </a:xfrm>
        </p:grpSpPr>
        <p:sp>
          <p:nvSpPr>
            <p:cNvPr id="3" name="object 3"/>
            <p:cNvSpPr/>
            <p:nvPr/>
          </p:nvSpPr>
          <p:spPr>
            <a:xfrm>
              <a:off x="108191" y="228605"/>
              <a:ext cx="8807450" cy="6400800"/>
            </a:xfrm>
            <a:custGeom>
              <a:avLst/>
              <a:gdLst/>
              <a:ahLst/>
              <a:cxnLst/>
              <a:rect l="l" t="t" r="r" b="b"/>
              <a:pathLst>
                <a:path w="8807450" h="6400800">
                  <a:moveTo>
                    <a:pt x="8807196" y="134112"/>
                  </a:moveTo>
                  <a:lnTo>
                    <a:pt x="8800440" y="92062"/>
                  </a:lnTo>
                  <a:lnTo>
                    <a:pt x="8781593" y="55295"/>
                  </a:lnTo>
                  <a:lnTo>
                    <a:pt x="8752891" y="26136"/>
                  </a:lnTo>
                  <a:lnTo>
                    <a:pt x="8716493" y="6921"/>
                  </a:lnTo>
                  <a:lnTo>
                    <a:pt x="8674608" y="0"/>
                  </a:lnTo>
                  <a:lnTo>
                    <a:pt x="132588" y="0"/>
                  </a:lnTo>
                  <a:lnTo>
                    <a:pt x="90703" y="6921"/>
                  </a:lnTo>
                  <a:lnTo>
                    <a:pt x="54317" y="26136"/>
                  </a:lnTo>
                  <a:lnTo>
                    <a:pt x="25603" y="55295"/>
                  </a:lnTo>
                  <a:lnTo>
                    <a:pt x="6769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674608" y="6400800"/>
                  </a:lnTo>
                  <a:lnTo>
                    <a:pt x="8716493" y="6394031"/>
                  </a:lnTo>
                  <a:lnTo>
                    <a:pt x="8752891" y="6375197"/>
                  </a:lnTo>
                  <a:lnTo>
                    <a:pt x="8781593" y="6346482"/>
                  </a:lnTo>
                  <a:lnTo>
                    <a:pt x="8800440" y="6310096"/>
                  </a:lnTo>
                  <a:lnTo>
                    <a:pt x="8807196" y="6268212"/>
                  </a:lnTo>
                  <a:lnTo>
                    <a:pt x="8807196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62630" y="913937"/>
            <a:ext cx="6191885" cy="520954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314325" indent="-301625" algn="just">
              <a:lnSpc>
                <a:spcPct val="100000"/>
              </a:lnSpc>
              <a:spcBef>
                <a:spcPts val="1480"/>
              </a:spcBef>
              <a:buAutoNum type="arabicPeriod" startAt="4"/>
              <a:tabLst>
                <a:tab pos="314325" algn="l"/>
              </a:tabLst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Estructura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2014855" marR="5080" lvl="1" indent="-381000" algn="just">
              <a:lnSpc>
                <a:spcPts val="2280"/>
              </a:lnSpc>
              <a:spcBef>
                <a:spcPts val="1330"/>
              </a:spcBef>
              <a:buFont typeface="Segoe UI Symbol"/>
              <a:buChar char="➔"/>
              <a:tabLst>
                <a:tab pos="2014855" algn="l"/>
              </a:tabLst>
            </a:pPr>
            <a:r>
              <a:rPr sz="2000" dirty="0">
                <a:latin typeface="Calibri"/>
                <a:cs typeface="Calibri"/>
              </a:rPr>
              <a:t>Una</a:t>
            </a:r>
            <a:r>
              <a:rPr sz="2000" spc="254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vez</a:t>
            </a:r>
            <a:r>
              <a:rPr sz="2000" spc="254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transportada</a:t>
            </a:r>
            <a:r>
              <a:rPr sz="2000" spc="26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54" dirty="0">
                <a:latin typeface="Calibri"/>
                <a:cs typeface="Calibri"/>
              </a:rPr>
              <a:t>   </a:t>
            </a:r>
            <a:r>
              <a:rPr sz="2000" spc="-10" dirty="0">
                <a:latin typeface="Calibri"/>
                <a:cs typeface="Calibri"/>
              </a:rPr>
              <a:t>energía </a:t>
            </a:r>
            <a:r>
              <a:rPr sz="2000" dirty="0">
                <a:latin typeface="Calibri"/>
                <a:cs typeface="Calibri"/>
              </a:rPr>
              <a:t>eléctrica</a:t>
            </a:r>
            <a:r>
              <a:rPr sz="2000" spc="29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desde</a:t>
            </a:r>
            <a:r>
              <a:rPr sz="2000" spc="29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29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centrales</a:t>
            </a:r>
            <a:r>
              <a:rPr sz="2000" spc="295" dirty="0">
                <a:latin typeface="Calibri"/>
                <a:cs typeface="Calibri"/>
              </a:rPr>
              <a:t>  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generación</a:t>
            </a:r>
            <a:r>
              <a:rPr sz="2000" spc="26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hasta</a:t>
            </a:r>
            <a:r>
              <a:rPr sz="2000" spc="26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26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centros</a:t>
            </a:r>
            <a:r>
              <a:rPr sz="2000" spc="265" dirty="0">
                <a:latin typeface="Calibri"/>
                <a:cs typeface="Calibri"/>
              </a:rPr>
              <a:t>  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consumo,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hace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necesario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disminuir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hasta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110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220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voltios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para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utilizado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usuario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peligro.</a:t>
            </a:r>
            <a:endParaRPr sz="2000">
              <a:latin typeface="Calibri"/>
              <a:cs typeface="Calibri"/>
            </a:endParaRPr>
          </a:p>
          <a:p>
            <a:pPr marL="2014855" marR="6985" lvl="1" indent="-381000" algn="just">
              <a:lnSpc>
                <a:spcPts val="2280"/>
              </a:lnSpc>
              <a:spcBef>
                <a:spcPts val="1680"/>
              </a:spcBef>
              <a:buFont typeface="Segoe UI Symbol"/>
              <a:buChar char="➔"/>
              <a:tabLst>
                <a:tab pos="2014855" algn="l"/>
              </a:tabLst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cada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sitio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consumo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alambres </a:t>
            </a:r>
            <a:r>
              <a:rPr sz="2000" dirty="0">
                <a:latin typeface="Calibri"/>
                <a:cs typeface="Calibri"/>
              </a:rPr>
              <a:t>conductores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llegan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caja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metálica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20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0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cual</a:t>
            </a:r>
            <a:r>
              <a:rPr sz="2000" spc="2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204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colocan</a:t>
            </a:r>
            <a:r>
              <a:rPr sz="2000" spc="2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fusibles</a:t>
            </a:r>
            <a:r>
              <a:rPr sz="2000" spc="204" dirty="0">
                <a:latin typeface="Calibri"/>
                <a:cs typeface="Calibri"/>
              </a:rPr>
              <a:t>  </a:t>
            </a:r>
            <a:r>
              <a:rPr sz="2000" spc="-20" dirty="0">
                <a:latin typeface="Calibri"/>
                <a:cs typeface="Calibri"/>
              </a:rPr>
              <a:t>para </a:t>
            </a:r>
            <a:r>
              <a:rPr sz="2000" dirty="0">
                <a:latin typeface="Calibri"/>
                <a:cs typeface="Calibri"/>
              </a:rPr>
              <a:t>protección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contra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incendios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7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corto- circuitos.</a:t>
            </a:r>
            <a:endParaRPr sz="2000">
              <a:latin typeface="Calibri"/>
              <a:cs typeface="Calibri"/>
            </a:endParaRPr>
          </a:p>
          <a:p>
            <a:pPr marL="2014855" marR="5715" lvl="1" indent="-381000" algn="just">
              <a:lnSpc>
                <a:spcPts val="2280"/>
              </a:lnSpc>
              <a:spcBef>
                <a:spcPts val="1680"/>
              </a:spcBef>
              <a:buFont typeface="Segoe UI Symbol"/>
              <a:buChar char="➔"/>
              <a:tabLst>
                <a:tab pos="2014855" algn="l"/>
              </a:tabLst>
            </a:pPr>
            <a:r>
              <a:rPr sz="2000" dirty="0">
                <a:latin typeface="Calibri"/>
                <a:cs typeface="Calibri"/>
              </a:rPr>
              <a:t>Después</a:t>
            </a:r>
            <a:r>
              <a:rPr sz="2000" spc="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fusibles</a:t>
            </a:r>
            <a:r>
              <a:rPr sz="2000" spc="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4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instala</a:t>
            </a:r>
            <a:r>
              <a:rPr sz="2000" spc="35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un </a:t>
            </a:r>
            <a:r>
              <a:rPr sz="2000" dirty="0">
                <a:latin typeface="Calibri"/>
                <a:cs typeface="Calibri"/>
              </a:rPr>
              <a:t>contador</a:t>
            </a:r>
            <a:r>
              <a:rPr sz="2000" spc="29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29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mide</a:t>
            </a:r>
            <a:r>
              <a:rPr sz="2000" spc="2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3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cantidad</a:t>
            </a:r>
            <a:r>
              <a:rPr sz="2000" spc="295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energía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consumida.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1285" y="1584960"/>
            <a:ext cx="3263265" cy="4566285"/>
            <a:chOff x="431285" y="1584960"/>
            <a:chExt cx="3263265" cy="456628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85" y="1623059"/>
              <a:ext cx="3186683" cy="188671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31285" y="1584960"/>
              <a:ext cx="3263265" cy="1963420"/>
            </a:xfrm>
            <a:custGeom>
              <a:avLst/>
              <a:gdLst/>
              <a:ahLst/>
              <a:cxnLst/>
              <a:rect l="l" t="t" r="r" b="b"/>
              <a:pathLst>
                <a:path w="3263265" h="1963420">
                  <a:moveTo>
                    <a:pt x="3262890" y="1962912"/>
                  </a:moveTo>
                  <a:lnTo>
                    <a:pt x="3262890" y="0"/>
                  </a:lnTo>
                  <a:lnTo>
                    <a:pt x="0" y="0"/>
                  </a:lnTo>
                  <a:lnTo>
                    <a:pt x="0" y="1962912"/>
                  </a:lnTo>
                  <a:lnTo>
                    <a:pt x="18288" y="1962912"/>
                  </a:lnTo>
                  <a:lnTo>
                    <a:pt x="18288" y="38100"/>
                  </a:lnTo>
                  <a:lnTo>
                    <a:pt x="38100" y="19812"/>
                  </a:lnTo>
                  <a:lnTo>
                    <a:pt x="38100" y="38100"/>
                  </a:lnTo>
                  <a:lnTo>
                    <a:pt x="3224790" y="38100"/>
                  </a:lnTo>
                  <a:lnTo>
                    <a:pt x="3224790" y="19812"/>
                  </a:lnTo>
                  <a:lnTo>
                    <a:pt x="3244602" y="38100"/>
                  </a:lnTo>
                  <a:lnTo>
                    <a:pt x="3244602" y="1962912"/>
                  </a:lnTo>
                  <a:lnTo>
                    <a:pt x="3262890" y="1962912"/>
                  </a:lnTo>
                  <a:close/>
                </a:path>
                <a:path w="3263265" h="1963420">
                  <a:moveTo>
                    <a:pt x="38100" y="38100"/>
                  </a:moveTo>
                  <a:lnTo>
                    <a:pt x="38100" y="19812"/>
                  </a:lnTo>
                  <a:lnTo>
                    <a:pt x="18288" y="38100"/>
                  </a:lnTo>
                  <a:lnTo>
                    <a:pt x="38100" y="38100"/>
                  </a:lnTo>
                  <a:close/>
                </a:path>
                <a:path w="3263265" h="1963420">
                  <a:moveTo>
                    <a:pt x="38100" y="1924812"/>
                  </a:moveTo>
                  <a:lnTo>
                    <a:pt x="38100" y="38100"/>
                  </a:lnTo>
                  <a:lnTo>
                    <a:pt x="18288" y="38100"/>
                  </a:lnTo>
                  <a:lnTo>
                    <a:pt x="18288" y="1924812"/>
                  </a:lnTo>
                  <a:lnTo>
                    <a:pt x="38100" y="1924812"/>
                  </a:lnTo>
                  <a:close/>
                </a:path>
                <a:path w="3263265" h="1963420">
                  <a:moveTo>
                    <a:pt x="3244602" y="1924812"/>
                  </a:moveTo>
                  <a:lnTo>
                    <a:pt x="18288" y="1924812"/>
                  </a:lnTo>
                  <a:lnTo>
                    <a:pt x="38100" y="1943100"/>
                  </a:lnTo>
                  <a:lnTo>
                    <a:pt x="38100" y="1962912"/>
                  </a:lnTo>
                  <a:lnTo>
                    <a:pt x="3224790" y="1962912"/>
                  </a:lnTo>
                  <a:lnTo>
                    <a:pt x="3224790" y="1943100"/>
                  </a:lnTo>
                  <a:lnTo>
                    <a:pt x="3244602" y="1924812"/>
                  </a:lnTo>
                  <a:close/>
                </a:path>
                <a:path w="3263265" h="1963420">
                  <a:moveTo>
                    <a:pt x="38100" y="1962912"/>
                  </a:moveTo>
                  <a:lnTo>
                    <a:pt x="38100" y="1943100"/>
                  </a:lnTo>
                  <a:lnTo>
                    <a:pt x="18288" y="1924812"/>
                  </a:lnTo>
                  <a:lnTo>
                    <a:pt x="18288" y="1962912"/>
                  </a:lnTo>
                  <a:lnTo>
                    <a:pt x="38100" y="1962912"/>
                  </a:lnTo>
                  <a:close/>
                </a:path>
                <a:path w="3263265" h="1963420">
                  <a:moveTo>
                    <a:pt x="3244602" y="38100"/>
                  </a:moveTo>
                  <a:lnTo>
                    <a:pt x="3224790" y="19812"/>
                  </a:lnTo>
                  <a:lnTo>
                    <a:pt x="3224790" y="38100"/>
                  </a:lnTo>
                  <a:lnTo>
                    <a:pt x="3244602" y="38100"/>
                  </a:lnTo>
                  <a:close/>
                </a:path>
                <a:path w="3263265" h="1963420">
                  <a:moveTo>
                    <a:pt x="3244602" y="1924812"/>
                  </a:moveTo>
                  <a:lnTo>
                    <a:pt x="3244602" y="38100"/>
                  </a:lnTo>
                  <a:lnTo>
                    <a:pt x="3224790" y="38100"/>
                  </a:lnTo>
                  <a:lnTo>
                    <a:pt x="3224790" y="1924812"/>
                  </a:lnTo>
                  <a:lnTo>
                    <a:pt x="3244602" y="1924812"/>
                  </a:lnTo>
                  <a:close/>
                </a:path>
                <a:path w="3263265" h="1963420">
                  <a:moveTo>
                    <a:pt x="3244602" y="1962912"/>
                  </a:moveTo>
                  <a:lnTo>
                    <a:pt x="3244602" y="1924812"/>
                  </a:lnTo>
                  <a:lnTo>
                    <a:pt x="3224790" y="1943100"/>
                  </a:lnTo>
                  <a:lnTo>
                    <a:pt x="3224790" y="1962912"/>
                  </a:lnTo>
                  <a:lnTo>
                    <a:pt x="3244602" y="1962912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385" y="3700271"/>
              <a:ext cx="3186683" cy="24124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31285" y="3662172"/>
              <a:ext cx="3263265" cy="2489200"/>
            </a:xfrm>
            <a:custGeom>
              <a:avLst/>
              <a:gdLst/>
              <a:ahLst/>
              <a:cxnLst/>
              <a:rect l="l" t="t" r="r" b="b"/>
              <a:pathLst>
                <a:path w="3263265" h="2489200">
                  <a:moveTo>
                    <a:pt x="3262890" y="2488692"/>
                  </a:moveTo>
                  <a:lnTo>
                    <a:pt x="3262890" y="0"/>
                  </a:lnTo>
                  <a:lnTo>
                    <a:pt x="0" y="0"/>
                  </a:lnTo>
                  <a:lnTo>
                    <a:pt x="0" y="2488692"/>
                  </a:lnTo>
                  <a:lnTo>
                    <a:pt x="18288" y="2488692"/>
                  </a:lnTo>
                  <a:lnTo>
                    <a:pt x="18288" y="38100"/>
                  </a:lnTo>
                  <a:lnTo>
                    <a:pt x="38100" y="19812"/>
                  </a:lnTo>
                  <a:lnTo>
                    <a:pt x="38100" y="38100"/>
                  </a:lnTo>
                  <a:lnTo>
                    <a:pt x="3224790" y="38100"/>
                  </a:lnTo>
                  <a:lnTo>
                    <a:pt x="3224790" y="19812"/>
                  </a:lnTo>
                  <a:lnTo>
                    <a:pt x="3244602" y="38100"/>
                  </a:lnTo>
                  <a:lnTo>
                    <a:pt x="3244602" y="2488692"/>
                  </a:lnTo>
                  <a:lnTo>
                    <a:pt x="3262890" y="2488692"/>
                  </a:lnTo>
                  <a:close/>
                </a:path>
                <a:path w="3263265" h="2489200">
                  <a:moveTo>
                    <a:pt x="38100" y="38100"/>
                  </a:moveTo>
                  <a:lnTo>
                    <a:pt x="38100" y="19812"/>
                  </a:lnTo>
                  <a:lnTo>
                    <a:pt x="18288" y="38100"/>
                  </a:lnTo>
                  <a:lnTo>
                    <a:pt x="38100" y="38100"/>
                  </a:lnTo>
                  <a:close/>
                </a:path>
                <a:path w="3263265" h="2489200">
                  <a:moveTo>
                    <a:pt x="38100" y="2450592"/>
                  </a:moveTo>
                  <a:lnTo>
                    <a:pt x="38100" y="38100"/>
                  </a:lnTo>
                  <a:lnTo>
                    <a:pt x="18288" y="38100"/>
                  </a:lnTo>
                  <a:lnTo>
                    <a:pt x="18288" y="2450592"/>
                  </a:lnTo>
                  <a:lnTo>
                    <a:pt x="38100" y="2450592"/>
                  </a:lnTo>
                  <a:close/>
                </a:path>
                <a:path w="3263265" h="2489200">
                  <a:moveTo>
                    <a:pt x="3244602" y="2450592"/>
                  </a:moveTo>
                  <a:lnTo>
                    <a:pt x="18288" y="2450592"/>
                  </a:lnTo>
                  <a:lnTo>
                    <a:pt x="38100" y="2470404"/>
                  </a:lnTo>
                  <a:lnTo>
                    <a:pt x="38100" y="2488692"/>
                  </a:lnTo>
                  <a:lnTo>
                    <a:pt x="3224790" y="2488692"/>
                  </a:lnTo>
                  <a:lnTo>
                    <a:pt x="3224790" y="2470404"/>
                  </a:lnTo>
                  <a:lnTo>
                    <a:pt x="3244602" y="2450592"/>
                  </a:lnTo>
                  <a:close/>
                </a:path>
                <a:path w="3263265" h="2489200">
                  <a:moveTo>
                    <a:pt x="38100" y="2488692"/>
                  </a:moveTo>
                  <a:lnTo>
                    <a:pt x="38100" y="2470404"/>
                  </a:lnTo>
                  <a:lnTo>
                    <a:pt x="18288" y="2450592"/>
                  </a:lnTo>
                  <a:lnTo>
                    <a:pt x="18288" y="2488692"/>
                  </a:lnTo>
                  <a:lnTo>
                    <a:pt x="38100" y="2488692"/>
                  </a:lnTo>
                  <a:close/>
                </a:path>
                <a:path w="3263265" h="2489200">
                  <a:moveTo>
                    <a:pt x="3244602" y="38100"/>
                  </a:moveTo>
                  <a:lnTo>
                    <a:pt x="3224790" y="19812"/>
                  </a:lnTo>
                  <a:lnTo>
                    <a:pt x="3224790" y="38100"/>
                  </a:lnTo>
                  <a:lnTo>
                    <a:pt x="3244602" y="38100"/>
                  </a:lnTo>
                  <a:close/>
                </a:path>
                <a:path w="3263265" h="2489200">
                  <a:moveTo>
                    <a:pt x="3244602" y="2450592"/>
                  </a:moveTo>
                  <a:lnTo>
                    <a:pt x="3244602" y="38100"/>
                  </a:lnTo>
                  <a:lnTo>
                    <a:pt x="3224790" y="38100"/>
                  </a:lnTo>
                  <a:lnTo>
                    <a:pt x="3224790" y="2450592"/>
                  </a:lnTo>
                  <a:lnTo>
                    <a:pt x="3244602" y="2450592"/>
                  </a:lnTo>
                  <a:close/>
                </a:path>
                <a:path w="3263265" h="2489200">
                  <a:moveTo>
                    <a:pt x="3244602" y="2488692"/>
                  </a:moveTo>
                  <a:lnTo>
                    <a:pt x="3244602" y="2450592"/>
                  </a:lnTo>
                  <a:lnTo>
                    <a:pt x="3224790" y="2470404"/>
                  </a:lnTo>
                  <a:lnTo>
                    <a:pt x="3224790" y="2488692"/>
                  </a:lnTo>
                  <a:lnTo>
                    <a:pt x="3244602" y="2488692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856" y="1153159"/>
            <a:ext cx="7476490" cy="3875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2200">
              <a:latin typeface="Arial"/>
              <a:cs typeface="Arial"/>
            </a:endParaRPr>
          </a:p>
          <a:p>
            <a:pPr marL="189230" marR="5080" indent="-177165" algn="just">
              <a:lnSpc>
                <a:spcPct val="100000"/>
              </a:lnSpc>
              <a:buClr>
                <a:srgbClr val="000000"/>
              </a:buClr>
              <a:buChar char="-"/>
              <a:tabLst>
                <a:tab pos="190500" algn="l"/>
              </a:tabLst>
            </a:pP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Diagrama</a:t>
            </a:r>
            <a:r>
              <a:rPr sz="2400" u="heavy" spc="2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unifilar</a:t>
            </a:r>
            <a:r>
              <a:rPr sz="2400" u="heavy" spc="2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–</a:t>
            </a:r>
            <a:r>
              <a:rPr sz="2400" u="heavy" spc="2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trifilar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representación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gráfica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topología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</a:t>
            </a:r>
            <a:r>
              <a:rPr sz="2400" dirty="0">
                <a:latin typeface="Symbol"/>
                <a:cs typeface="Symbol"/>
              </a:rPr>
              <a:t>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efectuado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mediante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símbolos 	</a:t>
            </a:r>
            <a:r>
              <a:rPr sz="2400" dirty="0">
                <a:latin typeface="Calibri"/>
                <a:cs typeface="Calibri"/>
              </a:rPr>
              <a:t>estándares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recorren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(diagrama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unifilar)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dirty="0">
                <a:latin typeface="Calibri"/>
                <a:cs typeface="Calibri"/>
              </a:rPr>
              <a:t>fases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a,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b,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(diagrama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trifilar).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Suministra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información 	</a:t>
            </a:r>
            <a:r>
              <a:rPr sz="2400" dirty="0">
                <a:latin typeface="Calibri"/>
                <a:cs typeface="Calibri"/>
              </a:rPr>
              <a:t>general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SP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(la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información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requerida 	</a:t>
            </a:r>
            <a:r>
              <a:rPr sz="2400" dirty="0">
                <a:latin typeface="Calibri"/>
                <a:cs typeface="Calibri"/>
              </a:rPr>
              <a:t>depende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tipo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estudio).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Calibri"/>
              <a:buChar char="-"/>
            </a:pPr>
            <a:endParaRPr sz="2400">
              <a:latin typeface="Calibri"/>
              <a:cs typeface="Calibri"/>
            </a:endParaRPr>
          </a:p>
          <a:p>
            <a:pPr marL="189865" indent="-177165">
              <a:lnSpc>
                <a:spcPct val="100000"/>
              </a:lnSpc>
              <a:buChar char="-"/>
              <a:tabLst>
                <a:tab pos="189865" algn="l"/>
              </a:tabLst>
            </a:pPr>
            <a:r>
              <a:rPr sz="2400" dirty="0">
                <a:latin typeface="Calibri"/>
                <a:cs typeface="Calibri"/>
              </a:rPr>
              <a:t>Simbología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IEC</a:t>
            </a:r>
            <a:r>
              <a:rPr sz="2400" u="heavy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60617-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IEEE</a:t>
            </a:r>
            <a:r>
              <a:rPr sz="2400" u="heavy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Std</a:t>
            </a:r>
            <a:r>
              <a:rPr sz="2400" u="heavy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315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1153159"/>
            <a:ext cx="7617459" cy="2434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178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Síncrono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500380" marR="5080" lvl="1" indent="-342900" algn="just">
              <a:lnSpc>
                <a:spcPct val="100000"/>
              </a:lnSpc>
              <a:spcBef>
                <a:spcPts val="1110"/>
              </a:spcBef>
              <a:buFont typeface="Arial MT"/>
              <a:buChar char="•"/>
              <a:tabLst>
                <a:tab pos="500380" algn="l"/>
              </a:tabLst>
            </a:pPr>
            <a:r>
              <a:rPr sz="2200" dirty="0">
                <a:latin typeface="Calibri"/>
                <a:cs typeface="Calibri"/>
              </a:rPr>
              <a:t>Existen</a:t>
            </a:r>
            <a:r>
              <a:rPr sz="2200" spc="50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numerosos</a:t>
            </a:r>
            <a:r>
              <a:rPr sz="2200" spc="5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métodos</a:t>
            </a:r>
            <a:r>
              <a:rPr sz="2200" spc="50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para</a:t>
            </a:r>
            <a:r>
              <a:rPr sz="2200" spc="50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obtener</a:t>
            </a:r>
            <a:r>
              <a:rPr sz="2200" spc="5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5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regulación</a:t>
            </a:r>
            <a:r>
              <a:rPr sz="2200" spc="5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de </a:t>
            </a:r>
            <a:r>
              <a:rPr sz="2200" dirty="0">
                <a:latin typeface="Calibri"/>
                <a:cs typeface="Calibri"/>
              </a:rPr>
              <a:t>voltaje</a:t>
            </a:r>
            <a:r>
              <a:rPr sz="2200" spc="1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19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18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máquina</a:t>
            </a:r>
            <a:r>
              <a:rPr sz="2200" spc="18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sincrónica.</a:t>
            </a:r>
            <a:r>
              <a:rPr sz="2200" spc="17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Trabajaremos</a:t>
            </a:r>
            <a:r>
              <a:rPr sz="2200" spc="18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185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el </a:t>
            </a:r>
            <a:r>
              <a:rPr sz="2200" dirty="0">
                <a:latin typeface="Calibri"/>
                <a:cs typeface="Calibri"/>
              </a:rPr>
              <a:t>método</a:t>
            </a:r>
            <a:r>
              <a:rPr sz="2200" spc="4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4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Impedancia</a:t>
            </a:r>
            <a:r>
              <a:rPr sz="2200" spc="45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síncrona,</a:t>
            </a:r>
            <a:r>
              <a:rPr sz="2200" spc="4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porque</a:t>
            </a:r>
            <a:r>
              <a:rPr sz="2200" spc="4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ofrece</a:t>
            </a:r>
            <a:r>
              <a:rPr sz="2200" spc="4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4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 equivalente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máquina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67711" y="3573779"/>
            <a:ext cx="4808220" cy="274624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209030"/>
            <a:chOff x="36569" y="170681"/>
            <a:chExt cx="9002395" cy="62090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2827" y="2485643"/>
              <a:ext cx="4896611" cy="389382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89856" y="1011761"/>
            <a:ext cx="6859270" cy="142557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121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Síncrono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499745" lvl="1" indent="-342265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499745" algn="l"/>
              </a:tabLst>
            </a:pPr>
            <a:r>
              <a:rPr sz="2200" dirty="0">
                <a:latin typeface="Calibri"/>
                <a:cs typeface="Calibri"/>
              </a:rPr>
              <a:t>El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circuito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equivalente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generación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trifásica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es: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419725"/>
            <a:chOff x="36569" y="170681"/>
            <a:chExt cx="9002395" cy="54197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6419" y="3133343"/>
              <a:ext cx="5410200" cy="245668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89856" y="1011761"/>
            <a:ext cx="7618095" cy="176085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121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Síncrono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500380" marR="5080" lvl="1" indent="-34290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500380" algn="l"/>
                <a:tab pos="958850" algn="l"/>
                <a:tab pos="2871470" algn="l"/>
                <a:tab pos="3907154" algn="l"/>
                <a:tab pos="5255895" algn="l"/>
                <a:tab pos="5749290" algn="l"/>
                <a:tab pos="6156325" algn="l"/>
                <a:tab pos="7357109" algn="l"/>
              </a:tabLst>
            </a:pPr>
            <a:r>
              <a:rPr sz="2200" spc="-25" dirty="0">
                <a:latin typeface="Calibri"/>
                <a:cs typeface="Calibri"/>
              </a:rPr>
              <a:t>La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representación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fasorial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apropiada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la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máquina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es </a:t>
            </a:r>
            <a:r>
              <a:rPr sz="2200" spc="-10" dirty="0">
                <a:latin typeface="Calibri"/>
                <a:cs typeface="Calibri"/>
              </a:rPr>
              <a:t>entonces: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1011761"/>
            <a:ext cx="7620634" cy="452564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121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121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Síncrono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497840" lvl="1" indent="-340360" algn="just">
              <a:lnSpc>
                <a:spcPct val="100000"/>
              </a:lnSpc>
              <a:spcBef>
                <a:spcPts val="1090"/>
              </a:spcBef>
              <a:buFont typeface="Arial MT"/>
              <a:buChar char="•"/>
              <a:tabLst>
                <a:tab pos="49784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Conectado</a:t>
            </a:r>
            <a:r>
              <a:rPr sz="2400" u="heavy" spc="-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2400" u="heavy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</a:t>
            </a:r>
            <a:r>
              <a:rPr sz="2400" u="heavy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r>
              <a:rPr sz="24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infinita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957580" marR="5080" algn="just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Calibri"/>
                <a:cs typeface="Calibri"/>
              </a:rPr>
              <a:t>Normalmente</a:t>
            </a:r>
            <a:r>
              <a:rPr sz="2400" spc="1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máquina</a:t>
            </a:r>
            <a:r>
              <a:rPr sz="2400" spc="1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síncrona</a:t>
            </a:r>
            <a:r>
              <a:rPr sz="2400" spc="1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conecta</a:t>
            </a:r>
            <a:r>
              <a:rPr sz="2400" spc="15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al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33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través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reactancia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externa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Xe. </a:t>
            </a:r>
            <a:r>
              <a:rPr sz="2400" dirty="0">
                <a:latin typeface="Calibri"/>
                <a:cs typeface="Calibri"/>
              </a:rPr>
              <a:t>Cuando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muy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grande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comparado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</a:t>
            </a:r>
            <a:r>
              <a:rPr sz="2400" dirty="0">
                <a:latin typeface="Calibri"/>
                <a:cs typeface="Calibri"/>
              </a:rPr>
              <a:t>máquina,</a:t>
            </a:r>
            <a:r>
              <a:rPr sz="2400" spc="3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4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cambio</a:t>
            </a:r>
            <a:r>
              <a:rPr sz="2400" spc="3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40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mecánica </a:t>
            </a:r>
            <a:r>
              <a:rPr sz="2400" dirty="0">
                <a:latin typeface="Calibri"/>
                <a:cs typeface="Calibri"/>
              </a:rPr>
              <a:t>aplicada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eje,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excitación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máquina,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no </a:t>
            </a:r>
            <a:r>
              <a:rPr sz="2400" dirty="0">
                <a:latin typeface="Calibri"/>
                <a:cs typeface="Calibri"/>
              </a:rPr>
              <a:t>cambia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frecuencia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</a:t>
            </a:r>
            <a:r>
              <a:rPr sz="2400" dirty="0">
                <a:latin typeface="Calibri"/>
                <a:cs typeface="Calibri"/>
              </a:rPr>
              <a:t>terminales.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este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conoce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Barra Infinita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4605" y="99053"/>
            <a:ext cx="8641080" cy="6621780"/>
            <a:chOff x="324605" y="99053"/>
            <a:chExt cx="8641080" cy="6621780"/>
          </a:xfrm>
        </p:grpSpPr>
        <p:sp>
          <p:nvSpPr>
            <p:cNvPr id="3" name="object 3"/>
            <p:cNvSpPr/>
            <p:nvPr/>
          </p:nvSpPr>
          <p:spPr>
            <a:xfrm>
              <a:off x="355079" y="32004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31" y="91478"/>
                  </a:lnTo>
                  <a:lnTo>
                    <a:pt x="8584908" y="54635"/>
                  </a:lnTo>
                  <a:lnTo>
                    <a:pt x="8555965" y="25692"/>
                  </a:lnTo>
                  <a:lnTo>
                    <a:pt x="8519122" y="6769"/>
                  </a:lnTo>
                  <a:lnTo>
                    <a:pt x="8476488" y="0"/>
                  </a:lnTo>
                  <a:lnTo>
                    <a:pt x="132588" y="0"/>
                  </a:lnTo>
                  <a:lnTo>
                    <a:pt x="90703" y="6769"/>
                  </a:lnTo>
                  <a:lnTo>
                    <a:pt x="54317" y="25692"/>
                  </a:lnTo>
                  <a:lnTo>
                    <a:pt x="25603" y="54635"/>
                  </a:lnTo>
                  <a:lnTo>
                    <a:pt x="6769" y="91478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476488" y="6400800"/>
                  </a:lnTo>
                  <a:lnTo>
                    <a:pt x="8519122" y="6394031"/>
                  </a:lnTo>
                  <a:lnTo>
                    <a:pt x="8555965" y="6375197"/>
                  </a:lnTo>
                  <a:lnTo>
                    <a:pt x="8584908" y="6346482"/>
                  </a:lnTo>
                  <a:lnTo>
                    <a:pt x="8603831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995670"/>
            <a:chOff x="36569" y="170681"/>
            <a:chExt cx="9002395" cy="599567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641" y="3790188"/>
              <a:ext cx="8141207" cy="237591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89856" y="1011761"/>
            <a:ext cx="7618730" cy="269684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121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121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Síncrono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497840" lvl="1" indent="-340360" algn="just">
              <a:lnSpc>
                <a:spcPct val="100000"/>
              </a:lnSpc>
              <a:spcBef>
                <a:spcPts val="1090"/>
              </a:spcBef>
              <a:buFont typeface="Arial MT"/>
              <a:buChar char="•"/>
              <a:tabLst>
                <a:tab pos="49784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Conectado</a:t>
            </a:r>
            <a:r>
              <a:rPr sz="2400" u="heavy" spc="-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2400" u="heavy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</a:t>
            </a:r>
            <a:r>
              <a:rPr sz="2400" u="heavy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r>
              <a:rPr sz="24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infinita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957580" marR="5080" algn="just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Calibri"/>
                <a:cs typeface="Calibri"/>
              </a:rPr>
              <a:t>Alguna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veces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considera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Thévenin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Xe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reactancia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Thévenin,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vista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desde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terminales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máquina.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856" y="1153159"/>
            <a:ext cx="6859270" cy="952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78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</a:t>
            </a:r>
            <a:r>
              <a:rPr sz="2400" u="heavy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33469" y="4388610"/>
            <a:ext cx="8037195" cy="1768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El</a:t>
            </a:r>
            <a:r>
              <a:rPr sz="2200" spc="7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circuito</a:t>
            </a:r>
            <a:r>
              <a:rPr sz="2200" spc="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equivalente</a:t>
            </a:r>
            <a:r>
              <a:rPr sz="2200" spc="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7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valores</a:t>
            </a:r>
            <a:r>
              <a:rPr sz="2200" spc="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reales</a:t>
            </a:r>
            <a:r>
              <a:rPr sz="2200" spc="7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(ohmios)</a:t>
            </a:r>
            <a:r>
              <a:rPr sz="2200" spc="7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deben</a:t>
            </a:r>
            <a:r>
              <a:rPr sz="2200" spc="80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estar referidos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lado,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bien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lado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primario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lado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secundario.</a:t>
            </a:r>
            <a:endParaRPr sz="2200">
              <a:latin typeface="Calibri"/>
              <a:cs typeface="Calibri"/>
            </a:endParaRPr>
          </a:p>
          <a:p>
            <a:pPr marL="354965" marR="8255" indent="-342900" algn="just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En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sistemas</a:t>
            </a:r>
            <a:r>
              <a:rPr sz="2200" spc="25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2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potencia</a:t>
            </a:r>
            <a:r>
              <a:rPr sz="2200" spc="2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tiene</a:t>
            </a:r>
            <a:r>
              <a:rPr sz="2200" spc="25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que</a:t>
            </a:r>
            <a:r>
              <a:rPr sz="2200" spc="2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2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impedancia</a:t>
            </a:r>
            <a:r>
              <a:rPr sz="2200" spc="2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Rm</a:t>
            </a:r>
            <a:r>
              <a:rPr sz="2200" spc="2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2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jXm</a:t>
            </a:r>
            <a:r>
              <a:rPr sz="2200" spc="26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se </a:t>
            </a:r>
            <a:r>
              <a:rPr sz="2200" dirty="0">
                <a:latin typeface="Calibri"/>
                <a:cs typeface="Calibri"/>
              </a:rPr>
              <a:t>desprecian</a:t>
            </a:r>
            <a:r>
              <a:rPr sz="2200" spc="2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3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ser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muy</a:t>
            </a:r>
            <a:r>
              <a:rPr sz="2200" spc="3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grandes</a:t>
            </a:r>
            <a:r>
              <a:rPr sz="2200" spc="3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sus</a:t>
            </a:r>
            <a:r>
              <a:rPr sz="2200" spc="3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valores.</a:t>
            </a:r>
            <a:r>
              <a:rPr sz="2200" spc="3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Entonces</a:t>
            </a:r>
            <a:r>
              <a:rPr sz="2200" spc="3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3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 equivalente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nos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queda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así: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79675" y="2400300"/>
            <a:ext cx="4969764" cy="19735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33469" y="3733290"/>
            <a:ext cx="8037830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Para</a:t>
            </a:r>
            <a:r>
              <a:rPr sz="2200" spc="25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términos</a:t>
            </a:r>
            <a:r>
              <a:rPr sz="2200" spc="25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prácticos,</a:t>
            </a:r>
            <a:r>
              <a:rPr sz="2200" spc="25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25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lo</a:t>
            </a:r>
            <a:r>
              <a:rPr sz="2200" spc="26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general</a:t>
            </a:r>
            <a:r>
              <a:rPr sz="2200" spc="25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</a:t>
            </a:r>
            <a:r>
              <a:rPr sz="2200" spc="26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26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desprecia</a:t>
            </a:r>
            <a:r>
              <a:rPr sz="2200" spc="260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al </a:t>
            </a:r>
            <a:r>
              <a:rPr sz="2200" dirty="0">
                <a:latin typeface="Calibri"/>
                <a:cs typeface="Calibri"/>
              </a:rPr>
              <a:t>compararla</a:t>
            </a:r>
            <a:r>
              <a:rPr sz="2200" spc="3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3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Xe,</a:t>
            </a:r>
            <a:r>
              <a:rPr sz="2200" spc="40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entonces</a:t>
            </a:r>
            <a:r>
              <a:rPr sz="2200" spc="40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40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circuito</a:t>
            </a:r>
            <a:r>
              <a:rPr sz="2200" spc="4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equivalente</a:t>
            </a:r>
            <a:r>
              <a:rPr sz="2200" spc="4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aproximado </a:t>
            </a:r>
            <a:r>
              <a:rPr sz="2200" dirty="0">
                <a:latin typeface="Calibri"/>
                <a:cs typeface="Calibri"/>
              </a:rPr>
              <a:t>nos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queda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así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38365" y="4486273"/>
            <a:ext cx="7493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sz="2200" spc="-50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67711" y="1988820"/>
            <a:ext cx="3790315" cy="4384675"/>
            <a:chOff x="2267711" y="1988820"/>
            <a:chExt cx="3790315" cy="438467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711" y="1988820"/>
              <a:ext cx="3462528" cy="169621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8127" y="4486655"/>
              <a:ext cx="3509771" cy="188671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89856" y="1078695"/>
            <a:ext cx="6859270" cy="88201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68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</a:t>
            </a:r>
            <a:r>
              <a:rPr sz="2400" u="heavy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139180"/>
            <a:chOff x="36569" y="170681"/>
            <a:chExt cx="9002395" cy="61391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4791" y="4654295"/>
              <a:ext cx="5903976" cy="165506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33469" y="1011761"/>
            <a:ext cx="8037195" cy="357124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121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411480" indent="-342900" algn="just">
              <a:lnSpc>
                <a:spcPct val="100000"/>
              </a:lnSpc>
              <a:spcBef>
                <a:spcPts val="1215"/>
              </a:spcBef>
              <a:buFont typeface="Segoe UI Symbol"/>
              <a:buChar char="❑"/>
              <a:tabLst>
                <a:tab pos="41148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Transmisión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La</a:t>
            </a:r>
            <a:r>
              <a:rPr sz="2200" spc="3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manera</a:t>
            </a:r>
            <a:r>
              <a:rPr sz="2200" spc="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como</a:t>
            </a:r>
            <a:r>
              <a:rPr sz="2200" spc="3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representan</a:t>
            </a:r>
            <a:r>
              <a:rPr sz="2200" spc="3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líneas</a:t>
            </a:r>
            <a:r>
              <a:rPr sz="2200" spc="3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dependen</a:t>
            </a:r>
            <a:r>
              <a:rPr sz="2200" spc="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30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la </a:t>
            </a:r>
            <a:r>
              <a:rPr sz="2200" dirty="0">
                <a:latin typeface="Calibri"/>
                <a:cs typeface="Calibri"/>
              </a:rPr>
              <a:t>longitud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5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4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4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exactitud</a:t>
            </a:r>
            <a:r>
              <a:rPr sz="2200" spc="4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exigida.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5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acostumbra</a:t>
            </a:r>
            <a:r>
              <a:rPr sz="2200" spc="4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realizar</a:t>
            </a:r>
            <a:r>
              <a:rPr sz="2200" spc="45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la </a:t>
            </a:r>
            <a:r>
              <a:rPr sz="2200" dirty="0">
                <a:latin typeface="Calibri"/>
                <a:cs typeface="Calibri"/>
              </a:rPr>
              <a:t>clasificación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acuerdo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longitud: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Corta,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medio,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larga.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10"/>
              </a:spcBef>
              <a:buFont typeface="Arial MT"/>
              <a:buChar char="•"/>
            </a:pPr>
            <a:endParaRPr sz="220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La</a:t>
            </a:r>
            <a:r>
              <a:rPr sz="2200" spc="42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línea</a:t>
            </a:r>
            <a:r>
              <a:rPr sz="2200" spc="42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real</a:t>
            </a:r>
            <a:r>
              <a:rPr sz="2200" spc="42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tiene</a:t>
            </a:r>
            <a:r>
              <a:rPr sz="2200" spc="42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resistencia,</a:t>
            </a:r>
            <a:r>
              <a:rPr sz="2200" spc="42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inductancia,</a:t>
            </a:r>
            <a:r>
              <a:rPr sz="2200" spc="42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capacitancia</a:t>
            </a:r>
            <a:r>
              <a:rPr sz="2200" spc="425" dirty="0">
                <a:latin typeface="Calibri"/>
                <a:cs typeface="Calibri"/>
              </a:rPr>
              <a:t>  </a:t>
            </a:r>
            <a:r>
              <a:rPr sz="2200" spc="-50" dirty="0">
                <a:latin typeface="Calibri"/>
                <a:cs typeface="Calibri"/>
              </a:rPr>
              <a:t>y </a:t>
            </a:r>
            <a:r>
              <a:rPr sz="2200" dirty="0">
                <a:latin typeface="Calibri"/>
                <a:cs typeface="Calibri"/>
              </a:rPr>
              <a:t>conductancia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distribuidos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igual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largo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longitud,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como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figura: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33469" y="1011761"/>
            <a:ext cx="8037830" cy="317690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121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411480" indent="-342900" algn="just">
              <a:lnSpc>
                <a:spcPct val="100000"/>
              </a:lnSpc>
              <a:spcBef>
                <a:spcPts val="1215"/>
              </a:spcBef>
              <a:buFont typeface="Segoe UI Symbol"/>
              <a:buChar char="❑"/>
              <a:tabLst>
                <a:tab pos="41148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Transmisión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spcBef>
                <a:spcPts val="1989"/>
              </a:spcBef>
              <a:buFont typeface="Arial MT"/>
              <a:buChar char="•"/>
              <a:tabLst>
                <a:tab pos="35306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756285" marR="5080" indent="-287020" algn="just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 MT"/>
                <a:cs typeface="Arial MT"/>
              </a:rPr>
              <a:t>–</a:t>
            </a:r>
            <a:r>
              <a:rPr sz="2400" spc="190" dirty="0">
                <a:latin typeface="Arial MT"/>
                <a:cs typeface="Arial MT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aquellas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cuales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requiere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mucha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exactitud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pueden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representar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</a:t>
            </a:r>
            <a:r>
              <a:rPr sz="2400" dirty="0">
                <a:latin typeface="Calibri"/>
                <a:cs typeface="Calibri"/>
              </a:rPr>
              <a:t>desprecian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capacitancias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resistencias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paralelo.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utiliza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representar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hasta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80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kms.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28899" y="4221479"/>
            <a:ext cx="4352544" cy="215188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33469" y="1077300"/>
            <a:ext cx="8037830" cy="321818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69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411480" indent="-342900" algn="just">
              <a:lnSpc>
                <a:spcPct val="100000"/>
              </a:lnSpc>
              <a:spcBef>
                <a:spcPts val="655"/>
              </a:spcBef>
              <a:buFont typeface="Segoe UI Symbol"/>
              <a:buChar char="❑"/>
              <a:tabLst>
                <a:tab pos="41148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Transmisión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306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Mediana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756285" marR="5080" indent="-287020" algn="just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 MT"/>
                <a:cs typeface="Arial MT"/>
              </a:rPr>
              <a:t>–</a:t>
            </a:r>
            <a:r>
              <a:rPr sz="2400" spc="229" dirty="0">
                <a:latin typeface="Arial MT"/>
                <a:cs typeface="Arial MT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estas</a:t>
            </a:r>
            <a:r>
              <a:rPr sz="2400" spc="3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líneas</a:t>
            </a:r>
            <a:r>
              <a:rPr sz="2400" spc="3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hace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necesario</a:t>
            </a:r>
            <a:r>
              <a:rPr sz="2400" spc="3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incluir</a:t>
            </a:r>
            <a:r>
              <a:rPr sz="2400" spc="3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efecto </a:t>
            </a:r>
            <a:r>
              <a:rPr sz="2400" dirty="0">
                <a:latin typeface="Calibri"/>
                <a:cs typeface="Calibri"/>
              </a:rPr>
              <a:t>capacitivo,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tal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indica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(π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T).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más </a:t>
            </a:r>
            <a:r>
              <a:rPr sz="2400" dirty="0">
                <a:latin typeface="Calibri"/>
                <a:cs typeface="Calibri"/>
              </a:rPr>
              <a:t>usada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spc="50" dirty="0">
                <a:latin typeface="Calibri"/>
                <a:cs typeface="Calibri"/>
              </a:rPr>
              <a:t>π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porque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permite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asociar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capacitancias </a:t>
            </a:r>
            <a:r>
              <a:rPr sz="2400" dirty="0">
                <a:latin typeface="Calibri"/>
                <a:cs typeface="Calibri"/>
              </a:rPr>
              <a:t>paralelas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(y/2)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barras.</a:t>
            </a:r>
            <a:r>
              <a:rPr sz="2400" spc="4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utiliza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4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representar </a:t>
            </a:r>
            <a:r>
              <a:rPr sz="2400" dirty="0">
                <a:latin typeface="Calibri"/>
                <a:cs typeface="Calibri"/>
              </a:rPr>
              <a:t>líneas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hasta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unos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240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kms.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4269" y="4293108"/>
            <a:ext cx="7897368" cy="194462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33469" y="1077300"/>
            <a:ext cx="6915784" cy="1755139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690"/>
              </a:spcBef>
            </a:pP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5.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Representación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2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SP</a:t>
            </a:r>
            <a:endParaRPr sz="2200">
              <a:latin typeface="Arial"/>
              <a:cs typeface="Arial"/>
            </a:endParaRPr>
          </a:p>
          <a:p>
            <a:pPr marL="411480" indent="-342900">
              <a:lnSpc>
                <a:spcPct val="100000"/>
              </a:lnSpc>
              <a:spcBef>
                <a:spcPts val="655"/>
              </a:spcBef>
              <a:buFont typeface="Segoe UI Symbol"/>
              <a:buChar char="❑"/>
              <a:tabLst>
                <a:tab pos="41148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Transmisión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Larga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  <a:tabLst>
                <a:tab pos="1354455" algn="l"/>
                <a:tab pos="2275205" algn="l"/>
                <a:tab pos="3282315" algn="l"/>
              </a:tabLst>
            </a:pPr>
            <a:r>
              <a:rPr sz="2400" dirty="0">
                <a:latin typeface="Arial MT"/>
                <a:cs typeface="Arial MT"/>
              </a:rPr>
              <a:t>–</a:t>
            </a:r>
            <a:r>
              <a:rPr sz="2400" spc="2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Calibri"/>
                <a:cs typeface="Calibri"/>
              </a:rPr>
              <a:t>En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estas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líneas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los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7187" y="2806698"/>
            <a:ext cx="1555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parámetros distribuidos.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19531" y="2806698"/>
            <a:ext cx="11595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974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alibri"/>
                <a:cs typeface="Calibri"/>
              </a:rPr>
              <a:t>están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utiliza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7187" y="3538218"/>
            <a:ext cx="29019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para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representar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líneas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longitud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mayor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240</a:t>
            </a:r>
            <a:r>
              <a:rPr sz="2400" spc="-20" dirty="0">
                <a:latin typeface="Calibri"/>
                <a:cs typeface="Calibri"/>
              </a:rPr>
              <a:t> kms.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6779" y="1845564"/>
            <a:ext cx="4011167" cy="439216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7664" y="1052575"/>
            <a:ext cx="7633334" cy="456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76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Introducción: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Los</a:t>
            </a:r>
            <a:r>
              <a:rPr sz="2400" spc="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cálculos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necesarios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se 	</a:t>
            </a:r>
            <a:r>
              <a:rPr sz="2400" dirty="0">
                <a:latin typeface="Calibri"/>
                <a:cs typeface="Calibri"/>
              </a:rPr>
              <a:t>pueden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hacer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ohmios,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amperios,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etc.,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pero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algunas 	</a:t>
            </a:r>
            <a:r>
              <a:rPr sz="2400" dirty="0">
                <a:latin typeface="Calibri"/>
                <a:cs typeface="Calibri"/>
              </a:rPr>
              <a:t>veces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preferible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utilizar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métodos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relativo,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el 	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unidad.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algunas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ventajas:</a:t>
            </a:r>
            <a:endParaRPr sz="2400">
              <a:latin typeface="Calibri"/>
              <a:cs typeface="Calibri"/>
            </a:endParaRPr>
          </a:p>
          <a:p>
            <a:pPr marL="754380" lvl="1" indent="-285115" algn="just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54380" algn="l"/>
              </a:tabLst>
            </a:pPr>
            <a:r>
              <a:rPr sz="2400" dirty="0">
                <a:latin typeface="Calibri"/>
                <a:cs typeface="Calibri"/>
              </a:rPr>
              <a:t>Son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significativos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respecto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sistema</a:t>
            </a:r>
            <a:endParaRPr sz="2400">
              <a:latin typeface="Calibri"/>
              <a:cs typeface="Calibri"/>
            </a:endParaRPr>
          </a:p>
          <a:p>
            <a:pPr marL="754380" marR="6350" lvl="1" indent="-285115" algn="just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elimina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posibilidad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confusión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5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5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línea,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potencias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monofásicas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trifásicas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y 	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primarios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secundarios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transformadores.</a:t>
            </a:r>
            <a:endParaRPr sz="2400">
              <a:latin typeface="Calibri"/>
              <a:cs typeface="Calibri"/>
            </a:endParaRPr>
          </a:p>
          <a:p>
            <a:pPr marL="754380" lvl="1" indent="-285115" algn="just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54380" algn="l"/>
              </a:tabLst>
            </a:pPr>
            <a:r>
              <a:rPr sz="2400" dirty="0">
                <a:latin typeface="Calibri"/>
                <a:cs typeface="Calibri"/>
              </a:rPr>
              <a:t>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aplicarlo,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teoría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cumpliendo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6271" y="900175"/>
            <a:ext cx="7255509" cy="22326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545465" algn="just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Definición: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“por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unidad”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cualquier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razón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esa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base.</a:t>
            </a:r>
            <a:r>
              <a:rPr sz="2400" spc="2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valor 	resultante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cantidad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“adimensional”.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6271" y="4496813"/>
            <a:ext cx="7258684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5080" indent="-34036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Donde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real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esta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expresado</a:t>
            </a:r>
            <a:r>
              <a:rPr sz="2400" spc="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sus</a:t>
            </a:r>
            <a:r>
              <a:rPr sz="2400" spc="8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propias 	</a:t>
            </a:r>
            <a:r>
              <a:rPr sz="2400" dirty="0">
                <a:latin typeface="Calibri"/>
                <a:cs typeface="Calibri"/>
              </a:rPr>
              <a:t>unidades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(volts,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amperes,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ohms,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watts,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etc.).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Mientras 	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arbitrario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“conveniente” 	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selecciona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referencia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en 	</a:t>
            </a:r>
            <a:r>
              <a:rPr sz="2400" spc="-10" dirty="0">
                <a:latin typeface="Calibri"/>
                <a:cs typeface="Calibri"/>
              </a:rPr>
              <a:t>cuestión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569" y="170681"/>
            <a:ext cx="9002395" cy="4250690"/>
            <a:chOff x="36569" y="170681"/>
            <a:chExt cx="9002395" cy="425069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8899" y="3285743"/>
              <a:ext cx="4338828" cy="113538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6271" y="1052575"/>
            <a:ext cx="7332980" cy="470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546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Cantidades</a:t>
            </a:r>
            <a:r>
              <a:rPr sz="2400" u="heavy" spc="1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00">
              <a:latin typeface="Calibri"/>
              <a:cs typeface="Calibri"/>
            </a:endParaRPr>
          </a:p>
          <a:p>
            <a:pPr marL="352425" marR="5715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análisis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SEP’s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(volts)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operación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cualquier</a:t>
            </a:r>
            <a:r>
              <a:rPr sz="2400" spc="5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componente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5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3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generalmente 	</a:t>
            </a:r>
            <a:r>
              <a:rPr sz="2400" dirty="0">
                <a:latin typeface="Calibri"/>
                <a:cs typeface="Calibri"/>
              </a:rPr>
              <a:t>conocida,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selección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cantidad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es 	</a:t>
            </a:r>
            <a:r>
              <a:rPr sz="2400" dirty="0">
                <a:latin typeface="Calibri"/>
                <a:cs typeface="Calibri"/>
              </a:rPr>
              <a:t>también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práctica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común.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Otra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usualmente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selecciona 	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aparente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spc="-20" dirty="0">
                <a:latin typeface="Calibri"/>
                <a:cs typeface="Calibri"/>
              </a:rPr>
              <a:t>(volt-</a:t>
            </a:r>
            <a:r>
              <a:rPr sz="2400" spc="-10" dirty="0">
                <a:latin typeface="Calibri"/>
                <a:cs typeface="Calibri"/>
              </a:rPr>
              <a:t>amperes). 	</a:t>
            </a:r>
            <a:r>
              <a:rPr sz="2400" dirty="0">
                <a:latin typeface="Calibri"/>
                <a:cs typeface="Calibri"/>
              </a:rPr>
              <a:t>Prácticamente</a:t>
            </a:r>
            <a:r>
              <a:rPr sz="2400" spc="4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cualquier</a:t>
            </a:r>
            <a:r>
              <a:rPr sz="2400" spc="4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equipo</a:t>
            </a:r>
            <a:r>
              <a:rPr sz="2400" spc="4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esta</a:t>
            </a:r>
            <a:r>
              <a:rPr sz="2400" spc="4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cantidad</a:t>
            </a:r>
            <a:r>
              <a:rPr sz="2400" spc="434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es 	</a:t>
            </a:r>
            <a:r>
              <a:rPr sz="2400" spc="-10" dirty="0">
                <a:latin typeface="Calibri"/>
                <a:cs typeface="Calibri"/>
              </a:rPr>
              <a:t>usualmente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conocida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6271" y="1052575"/>
            <a:ext cx="7333615" cy="2956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546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76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Cantidades</a:t>
            </a:r>
            <a:r>
              <a:rPr sz="2400" u="heavy" spc="1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Sí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seleccionan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(VB 	</a:t>
            </a:r>
            <a:r>
              <a:rPr sz="2400" dirty="0">
                <a:latin typeface="Calibri"/>
                <a:cs typeface="Calibri"/>
              </a:rPr>
              <a:t>Volts)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Aparente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(SB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Volts-</a:t>
            </a:r>
            <a:r>
              <a:rPr sz="2400" dirty="0">
                <a:latin typeface="Calibri"/>
                <a:cs typeface="Calibri"/>
              </a:rPr>
              <a:t>ampers)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tanto 	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5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5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impedancia</a:t>
            </a:r>
            <a:r>
              <a:rPr sz="2400" spc="5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57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quedan 	determinadas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siguientes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expresiones: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015355"/>
            <a:chOff x="36569" y="170681"/>
            <a:chExt cx="9002395" cy="60153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1599" y="4149851"/>
              <a:ext cx="3249167" cy="11521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50535" y="4293107"/>
              <a:ext cx="1825751" cy="10088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90899" y="5318759"/>
              <a:ext cx="2247900" cy="86715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22679" y="1052575"/>
            <a:ext cx="6681470" cy="493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956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76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Cambio</a:t>
            </a:r>
            <a:r>
              <a:rPr sz="24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base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cantidades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400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p.u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00">
              <a:latin typeface="Calibri"/>
              <a:cs typeface="Calibri"/>
            </a:endParaRPr>
          </a:p>
          <a:p>
            <a:pPr marL="352425" marR="5715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Usualmente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p.u.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equipos 	</a:t>
            </a:r>
            <a:r>
              <a:rPr sz="2400" dirty="0">
                <a:latin typeface="Calibri"/>
                <a:cs typeface="Calibri"/>
              </a:rPr>
              <a:t>tienen</a:t>
            </a:r>
            <a:r>
              <a:rPr sz="2400" spc="28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29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29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29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sus</a:t>
            </a:r>
            <a:r>
              <a:rPr sz="2400" spc="290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valores 	</a:t>
            </a:r>
            <a:r>
              <a:rPr sz="2400" dirty="0">
                <a:latin typeface="Calibri"/>
                <a:cs typeface="Calibri"/>
              </a:rPr>
              <a:t>nominales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(kVA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MVA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kV)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mayoría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casos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estas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base 	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diferentes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seleccionadas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para 	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SEP.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Cualquier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tipo</a:t>
            </a:r>
            <a:r>
              <a:rPr sz="2400" spc="5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estudio</a:t>
            </a:r>
            <a:r>
              <a:rPr sz="2400" spc="5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SEPs</a:t>
            </a:r>
            <a:r>
              <a:rPr sz="2400" spc="5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requiere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que 	</a:t>
            </a:r>
            <a:r>
              <a:rPr sz="2400" dirty="0">
                <a:latin typeface="Calibri"/>
                <a:cs typeface="Calibri"/>
              </a:rPr>
              <a:t>todas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impedancias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expresen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misma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base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050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678" y="92062"/>
                </a:lnTo>
                <a:lnTo>
                  <a:pt x="8584463" y="55295"/>
                </a:lnTo>
                <a:lnTo>
                  <a:pt x="8555304" y="26136"/>
                </a:lnTo>
                <a:lnTo>
                  <a:pt x="8518538" y="6921"/>
                </a:lnTo>
                <a:lnTo>
                  <a:pt x="8476488" y="0"/>
                </a:lnTo>
                <a:lnTo>
                  <a:pt x="132588" y="0"/>
                </a:lnTo>
                <a:lnTo>
                  <a:pt x="90703" y="6921"/>
                </a:lnTo>
                <a:lnTo>
                  <a:pt x="54317" y="26136"/>
                </a:lnTo>
                <a:lnTo>
                  <a:pt x="25603" y="55295"/>
                </a:lnTo>
                <a:lnTo>
                  <a:pt x="6769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476488" y="6400800"/>
                </a:lnTo>
                <a:lnTo>
                  <a:pt x="8518538" y="6394031"/>
                </a:lnTo>
                <a:lnTo>
                  <a:pt x="8555304" y="6375197"/>
                </a:lnTo>
                <a:lnTo>
                  <a:pt x="8584463" y="6346482"/>
                </a:lnTo>
                <a:lnTo>
                  <a:pt x="8603678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6271" y="973327"/>
            <a:ext cx="7258684" cy="252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1959" indent="533400">
              <a:lnSpc>
                <a:spcPct val="1217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Cambio</a:t>
            </a:r>
            <a:r>
              <a:rPr sz="24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base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cantidades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400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p.u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Para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caso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impedancia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Z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Ω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expresada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en</a:t>
            </a:r>
            <a:endParaRPr sz="2400">
              <a:latin typeface="Calibri"/>
              <a:cs typeface="Calibri"/>
            </a:endParaRPr>
          </a:p>
          <a:p>
            <a:pPr marL="354965" marR="5715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p.u.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bases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diferentes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Zpu1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Zpu2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calculados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como: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6271" y="4862573"/>
            <a:ext cx="6195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razón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expresiones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infiere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que: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569" y="170681"/>
            <a:ext cx="9002395" cy="6186170"/>
            <a:chOff x="36569" y="170681"/>
            <a:chExt cx="9002395" cy="618617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7171" y="3645408"/>
              <a:ext cx="5623559" cy="969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2115" y="5301995"/>
              <a:ext cx="3633215" cy="105460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2885" y="1052575"/>
            <a:ext cx="8037195" cy="4858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94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76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Consideraciones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Para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pasar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considera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Vb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Sb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sistema; 	</a:t>
            </a:r>
            <a:r>
              <a:rPr sz="2400" dirty="0">
                <a:latin typeface="Calibri"/>
                <a:cs typeface="Calibri"/>
              </a:rPr>
              <a:t>si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trifásico,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usa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potencia 	</a:t>
            </a:r>
            <a:r>
              <a:rPr sz="2400" dirty="0">
                <a:latin typeface="Calibri"/>
                <a:cs typeface="Calibri"/>
              </a:rPr>
              <a:t>trifásica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monofásicas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línea-neutro).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Para</a:t>
            </a:r>
            <a:r>
              <a:rPr sz="2400" spc="5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otras</a:t>
            </a:r>
            <a:r>
              <a:rPr sz="2400" spc="5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partes</a:t>
            </a:r>
            <a:r>
              <a:rPr sz="2400" spc="5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5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5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(en</a:t>
            </a:r>
            <a:r>
              <a:rPr sz="2400" spc="5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otros</a:t>
            </a:r>
            <a:r>
              <a:rPr sz="2400" spc="5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lados</a:t>
            </a:r>
            <a:r>
              <a:rPr sz="2400" spc="58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spc="-10" dirty="0">
                <a:latin typeface="Calibri"/>
                <a:cs typeface="Calibri"/>
              </a:rPr>
              <a:t>transformadores),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terminan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acuerdo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	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relación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transformación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spc="-20" dirty="0">
                <a:latin typeface="Calibri"/>
                <a:cs typeface="Calibri"/>
              </a:rPr>
              <a:t>L-L/L-</a:t>
            </a:r>
            <a:r>
              <a:rPr sz="2400" dirty="0">
                <a:latin typeface="Calibri"/>
                <a:cs typeface="Calibri"/>
              </a:rPr>
              <a:t>L.</a:t>
            </a:r>
            <a:r>
              <a:rPr sz="2400" spc="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potencias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bases 	</a:t>
            </a:r>
            <a:r>
              <a:rPr sz="2400" dirty="0">
                <a:latin typeface="Calibri"/>
                <a:cs typeface="Calibri"/>
              </a:rPr>
              <a:t>serán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mismas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todo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sistema.</a:t>
            </a:r>
            <a:endParaRPr sz="2400">
              <a:latin typeface="Calibri"/>
              <a:cs typeface="Calibri"/>
            </a:endParaRPr>
          </a:p>
          <a:p>
            <a:pPr marL="352425" marR="635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Para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máquinas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rotatorias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transformadores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impedancia 	</a:t>
            </a:r>
            <a:r>
              <a:rPr sz="2400" dirty="0">
                <a:latin typeface="Calibri"/>
                <a:cs typeface="Calibri"/>
              </a:rPr>
              <a:t>estará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porcentaje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(normalmente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determinada 	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nominales).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hacer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cambio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base.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2085" y="1052575"/>
            <a:ext cx="8150859" cy="530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0280" algn="just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405765" indent="-342900" algn="just">
              <a:lnSpc>
                <a:spcPts val="2630"/>
              </a:lnSpc>
              <a:buFont typeface="Segoe UI Symbol"/>
              <a:buChar char="❑"/>
              <a:tabLst>
                <a:tab pos="405765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Consideraciones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403225" marR="6731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405765" algn="l"/>
              </a:tabLst>
            </a:pPr>
            <a:r>
              <a:rPr sz="2400" dirty="0">
                <a:latin typeface="Calibri"/>
                <a:cs typeface="Calibri"/>
              </a:rPr>
              <a:t>Para</a:t>
            </a:r>
            <a:r>
              <a:rPr sz="2400" spc="3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transformadores</a:t>
            </a:r>
            <a:r>
              <a:rPr sz="2400" spc="3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monofásicos</a:t>
            </a:r>
            <a:r>
              <a:rPr sz="2400" spc="3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conectados</a:t>
            </a:r>
            <a:r>
              <a:rPr sz="2400" spc="320" dirty="0">
                <a:latin typeface="Calibri"/>
                <a:cs typeface="Calibri"/>
              </a:rPr>
              <a:t>   </a:t>
            </a:r>
            <a:r>
              <a:rPr sz="2400" spc="-20" dirty="0">
                <a:latin typeface="Calibri"/>
                <a:cs typeface="Calibri"/>
              </a:rPr>
              <a:t>como 	</a:t>
            </a:r>
            <a:r>
              <a:rPr sz="2400" dirty="0">
                <a:latin typeface="Calibri"/>
                <a:cs typeface="Calibri"/>
              </a:rPr>
              <a:t>unidades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trifásicas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(bancos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transformadores)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valores 	</a:t>
            </a:r>
            <a:r>
              <a:rPr sz="2400" dirty="0">
                <a:latin typeface="Calibri"/>
                <a:cs typeface="Calibri"/>
              </a:rPr>
              <a:t>nominales</a:t>
            </a:r>
            <a:r>
              <a:rPr sz="2400" spc="31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trifásicos</a:t>
            </a:r>
            <a:r>
              <a:rPr sz="2400" spc="31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determinan</a:t>
            </a:r>
            <a:r>
              <a:rPr sz="2400" spc="31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1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315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valores 	</a:t>
            </a:r>
            <a:r>
              <a:rPr sz="2400" dirty="0">
                <a:latin typeface="Calibri"/>
                <a:cs typeface="Calibri"/>
              </a:rPr>
              <a:t>monofásicos.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impedancia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ciento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unidad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trifásica,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misma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cada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transformador 	individual.</a:t>
            </a:r>
            <a:endParaRPr sz="2400">
              <a:latin typeface="Calibri"/>
              <a:cs typeface="Calibri"/>
            </a:endParaRPr>
          </a:p>
          <a:p>
            <a:pPr marL="403225" marR="685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4057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impedancia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dada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otra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diferente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sistema, 	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cambiar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apropiada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(seleccionada)</a:t>
            </a:r>
            <a:endParaRPr sz="2400">
              <a:latin typeface="Calibri"/>
              <a:cs typeface="Calibri"/>
            </a:endParaRPr>
          </a:p>
          <a:p>
            <a:pPr marL="403225" marR="685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405765" algn="l"/>
              </a:tabLst>
            </a:pPr>
            <a:r>
              <a:rPr sz="2400" dirty="0">
                <a:latin typeface="Calibri"/>
                <a:cs typeface="Calibri"/>
              </a:rPr>
              <a:t>Para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realizar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cálculos</a:t>
            </a:r>
            <a:r>
              <a:rPr sz="2400" spc="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p.u.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importante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tener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en 	</a:t>
            </a:r>
            <a:r>
              <a:rPr sz="2400" dirty="0">
                <a:latin typeface="Calibri"/>
                <a:cs typeface="Calibri"/>
              </a:rPr>
              <a:t>cuenta</a:t>
            </a:r>
            <a:r>
              <a:rPr sz="2400" spc="4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pueden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mezclarse</a:t>
            </a:r>
            <a:r>
              <a:rPr sz="2400" spc="4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4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monofásicos</a:t>
            </a:r>
            <a:r>
              <a:rPr sz="2400" spc="4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con 	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trifásicos,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decir,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deben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usar</a:t>
            </a:r>
            <a:r>
              <a:rPr sz="2400" spc="4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kV</a:t>
            </a:r>
            <a:r>
              <a:rPr sz="2400" baseline="-20833" dirty="0">
                <a:latin typeface="Calibri"/>
                <a:cs typeface="Calibri"/>
              </a:rPr>
              <a:t>LL</a:t>
            </a:r>
            <a:r>
              <a:rPr sz="2400" spc="165" baseline="-20833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kVA</a:t>
            </a:r>
            <a:r>
              <a:rPr sz="2400" baseline="-20833" dirty="0">
                <a:latin typeface="Calibri"/>
                <a:cs typeface="Calibri"/>
              </a:rPr>
              <a:t>3</a:t>
            </a:r>
            <a:r>
              <a:rPr sz="2400" baseline="-20833" dirty="0">
                <a:latin typeface="Symbol"/>
                <a:cs typeface="Symbol"/>
              </a:rPr>
              <a:t></a:t>
            </a:r>
            <a:r>
              <a:rPr sz="2400" spc="82" baseline="-20833" dirty="0">
                <a:latin typeface="Times New Roman"/>
                <a:cs typeface="Times New Roman"/>
              </a:rPr>
              <a:t>  </a:t>
            </a:r>
            <a:r>
              <a:rPr sz="2400" spc="-50" dirty="0">
                <a:latin typeface="Calibri"/>
                <a:cs typeface="Calibri"/>
              </a:rPr>
              <a:t>o 	</a:t>
            </a:r>
            <a:r>
              <a:rPr sz="2400" dirty="0">
                <a:latin typeface="Calibri"/>
                <a:cs typeface="Calibri"/>
              </a:rPr>
              <a:t>MVA</a:t>
            </a:r>
            <a:r>
              <a:rPr sz="2400" baseline="-20833" dirty="0">
                <a:latin typeface="Calibri"/>
                <a:cs typeface="Calibri"/>
              </a:rPr>
              <a:t>3</a:t>
            </a:r>
            <a:r>
              <a:rPr sz="2400" baseline="-20833" dirty="0">
                <a:latin typeface="Symbol"/>
                <a:cs typeface="Symbol"/>
              </a:rPr>
              <a:t></a:t>
            </a:r>
            <a:r>
              <a:rPr sz="2400" spc="120" baseline="-208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usar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kV</a:t>
            </a:r>
            <a:r>
              <a:rPr sz="2400" baseline="-20833" dirty="0">
                <a:latin typeface="Calibri"/>
                <a:cs typeface="Calibri"/>
              </a:rPr>
              <a:t>LN</a:t>
            </a:r>
            <a:r>
              <a:rPr sz="2400" spc="187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kVA</a:t>
            </a:r>
            <a:r>
              <a:rPr sz="2400" baseline="-20833" dirty="0">
                <a:latin typeface="Calibri"/>
                <a:cs typeface="Calibri"/>
              </a:rPr>
              <a:t>1</a:t>
            </a:r>
            <a:r>
              <a:rPr sz="2400" baseline="-20833" dirty="0">
                <a:latin typeface="Symbol"/>
                <a:cs typeface="Symbol"/>
              </a:rPr>
              <a:t></a:t>
            </a:r>
            <a:r>
              <a:rPr sz="2400" spc="104" baseline="-208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MVA</a:t>
            </a:r>
            <a:r>
              <a:rPr sz="2400" spc="-15" baseline="-20833" dirty="0">
                <a:latin typeface="Calibri"/>
                <a:cs typeface="Calibri"/>
              </a:rPr>
              <a:t>1</a:t>
            </a:r>
            <a:r>
              <a:rPr sz="2400" spc="-15" baseline="-20833" dirty="0">
                <a:latin typeface="Symbol"/>
                <a:cs typeface="Symbol"/>
              </a:rPr>
              <a:t>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3008" y="900175"/>
            <a:ext cx="7618730" cy="46494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688975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Consideraciones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acaba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relación</a:t>
            </a:r>
            <a:r>
              <a:rPr sz="2400" spc="4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vueltas</a:t>
            </a:r>
            <a:r>
              <a:rPr sz="2400" spc="4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transformadores 	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5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referir</a:t>
            </a:r>
            <a:r>
              <a:rPr sz="2400" spc="5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tensiones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impedancias.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importan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	</a:t>
            </a:r>
            <a:r>
              <a:rPr sz="2400" dirty="0">
                <a:latin typeface="Calibri"/>
                <a:cs typeface="Calibri"/>
              </a:rPr>
              <a:t>diferentes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niveles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transformadores,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dirty="0">
                <a:latin typeface="Calibri"/>
                <a:cs typeface="Calibri"/>
              </a:rPr>
              <a:t>impedancias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iguales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ambos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lados.</a:t>
            </a:r>
            <a:endParaRPr sz="2400">
              <a:latin typeface="Calibri"/>
              <a:cs typeface="Calibri"/>
            </a:endParaRPr>
          </a:p>
          <a:p>
            <a:pPr marL="354965" marR="8255" indent="-34290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421005" algn="l"/>
              </a:tabLst>
            </a:pPr>
            <a:r>
              <a:rPr sz="2400" dirty="0">
                <a:latin typeface="Calibri"/>
                <a:cs typeface="Calibri"/>
              </a:rPr>
              <a:t>	El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tipo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conexión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transformaciones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trifásicas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no </a:t>
            </a:r>
            <a:r>
              <a:rPr sz="2400" dirty="0">
                <a:latin typeface="Calibri"/>
                <a:cs typeface="Calibri"/>
              </a:rPr>
              <a:t>afecta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impedancias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pu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aunque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se </a:t>
            </a:r>
            <a:r>
              <a:rPr sz="2400" spc="-10" dirty="0">
                <a:latin typeface="Calibri"/>
                <a:cs typeface="Calibri"/>
              </a:rPr>
              <a:t>introduce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pequeño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error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desfase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(rectificable)</a:t>
            </a:r>
            <a:endParaRPr sz="2400">
              <a:latin typeface="Calibri"/>
              <a:cs typeface="Calibri"/>
            </a:endParaRPr>
          </a:p>
          <a:p>
            <a:pPr marL="421640" indent="-408940" algn="just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421640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acaba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riesgo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poner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Symbol"/>
                <a:cs typeface="Symbol"/>
              </a:rPr>
              <a:t></a:t>
            </a:r>
            <a:r>
              <a:rPr sz="2400" spc="-25" dirty="0">
                <a:latin typeface="Calibri"/>
                <a:cs typeface="Calibri"/>
              </a:rPr>
              <a:t>3.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1453" y="228593"/>
            <a:ext cx="8663940" cy="6400800"/>
            <a:chOff x="251453" y="228593"/>
            <a:chExt cx="8663940" cy="640080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3" y="1138427"/>
              <a:ext cx="8663940" cy="538734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39671" y="982471"/>
            <a:ext cx="6288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4599" y="99065"/>
            <a:ext cx="8425180" cy="6695440"/>
          </a:xfrm>
          <a:custGeom>
            <a:avLst/>
            <a:gdLst/>
            <a:ahLst/>
            <a:cxnLst/>
            <a:rect l="l" t="t" r="r" b="b"/>
            <a:pathLst>
              <a:path w="8425180" h="6695440">
                <a:moveTo>
                  <a:pt x="8382000" y="6361176"/>
                </a:moveTo>
                <a:lnTo>
                  <a:pt x="0" y="6361176"/>
                </a:lnTo>
                <a:lnTo>
                  <a:pt x="0" y="6694932"/>
                </a:lnTo>
                <a:lnTo>
                  <a:pt x="8382000" y="6694932"/>
                </a:lnTo>
                <a:lnTo>
                  <a:pt x="8382000" y="6361176"/>
                </a:lnTo>
                <a:close/>
              </a:path>
              <a:path w="8425180" h="669544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modelamiento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elementos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Sistemas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455922" y="6518399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228593"/>
            <a:ext cx="8610600" cy="6400800"/>
            <a:chOff x="304793" y="228593"/>
            <a:chExt cx="8610600" cy="640080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1" y="1443227"/>
              <a:ext cx="8497823" cy="493014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39671" y="1052575"/>
            <a:ext cx="6288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41195" y="982471"/>
            <a:ext cx="6288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p.u.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954024"/>
                </a:lnTo>
                <a:lnTo>
                  <a:pt x="8397240" y="95402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modelamiento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elementos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Sistemas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223000"/>
            <a:chOff x="36569" y="170681"/>
            <a:chExt cx="9002395" cy="62230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049" y="1408176"/>
              <a:ext cx="8447531" cy="498500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12208" y="1124203"/>
            <a:ext cx="7730490" cy="5003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10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403225" marR="67945" indent="-340360" algn="just">
              <a:lnSpc>
                <a:spcPct val="100000"/>
              </a:lnSpc>
              <a:spcBef>
                <a:spcPts val="2325"/>
              </a:spcBef>
              <a:buFont typeface="Arial MT"/>
              <a:buChar char="•"/>
              <a:tabLst>
                <a:tab pos="4057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objeto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modelar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miras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	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sistematización.</a:t>
            </a:r>
            <a:endParaRPr sz="2400">
              <a:latin typeface="Calibri"/>
              <a:cs typeface="Calibri"/>
            </a:endParaRPr>
          </a:p>
          <a:p>
            <a:pPr marL="403225" marR="67945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405765" algn="l"/>
              </a:tabLst>
            </a:pPr>
            <a:r>
              <a:rPr sz="2400" dirty="0">
                <a:latin typeface="Calibri"/>
                <a:cs typeface="Calibri"/>
              </a:rPr>
              <a:t>Las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principales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formas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modelar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matrices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impedancia</a:t>
            </a:r>
            <a:r>
              <a:rPr sz="2400" spc="2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admitancia</a:t>
            </a:r>
            <a:r>
              <a:rPr sz="2400" spc="2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lazo</a:t>
            </a:r>
            <a:r>
              <a:rPr sz="2400" spc="2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matrices</a:t>
            </a:r>
            <a:r>
              <a:rPr sz="2400" spc="24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impedancia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admitancia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rama.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Segoe UI Symbol"/>
              <a:buChar char="❑"/>
              <a:tabLst>
                <a:tab pos="4064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Matriz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admitancia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barra: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sz="2400" u="heavy" spc="-15" baseline="-208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endParaRPr sz="2400" baseline="-20833">
              <a:latin typeface="Calibri"/>
              <a:cs typeface="Calibri"/>
            </a:endParaRPr>
          </a:p>
          <a:p>
            <a:pPr marL="403225" marR="68580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405765" algn="l"/>
              </a:tabLst>
            </a:pPr>
            <a:r>
              <a:rPr sz="2400" dirty="0">
                <a:latin typeface="Calibri"/>
                <a:cs typeface="Calibri"/>
              </a:rPr>
              <a:t>Corresponde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expresión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matricial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ecuaciones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nodos,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dadas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teoría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general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circuitos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puede 	</a:t>
            </a:r>
            <a:r>
              <a:rPr sz="2400" dirty="0">
                <a:latin typeface="Calibri"/>
                <a:cs typeface="Calibri"/>
              </a:rPr>
              <a:t>considerar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relación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corrientes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barra 	</a:t>
            </a:r>
            <a:r>
              <a:rPr sz="2400" dirty="0">
                <a:latin typeface="Calibri"/>
                <a:cs typeface="Calibri"/>
              </a:rPr>
              <a:t>(I</a:t>
            </a:r>
            <a:r>
              <a:rPr sz="2400" baseline="-20833" dirty="0">
                <a:latin typeface="Calibri"/>
                <a:cs typeface="Calibri"/>
              </a:rPr>
              <a:t>barra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volatjes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(V</a:t>
            </a:r>
            <a:r>
              <a:rPr sz="2400" spc="-15" baseline="-20833" dirty="0">
                <a:latin typeface="Calibri"/>
                <a:cs typeface="Calibri"/>
              </a:rPr>
              <a:t>barra</a:t>
            </a:r>
            <a:r>
              <a:rPr sz="2400" spc="-1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6808" y="1124203"/>
            <a:ext cx="7743190" cy="5076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431800" indent="-342900">
              <a:lnSpc>
                <a:spcPct val="100000"/>
              </a:lnSpc>
              <a:spcBef>
                <a:spcPts val="2325"/>
              </a:spcBef>
              <a:buFont typeface="Segoe UI Symbol"/>
              <a:buChar char="❑"/>
              <a:tabLst>
                <a:tab pos="4318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Matriz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admitancia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barra: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sz="2400" u="heavy" spc="-15" baseline="-208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endParaRPr sz="2400" baseline="-20833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5"/>
              </a:spcBef>
            </a:pPr>
            <a:endParaRPr sz="2400">
              <a:latin typeface="Calibri"/>
              <a:cs typeface="Calibri"/>
            </a:endParaRPr>
          </a:p>
          <a:p>
            <a:pPr marL="24130" algn="ctr">
              <a:lnSpc>
                <a:spcPct val="100000"/>
              </a:lnSpc>
              <a:spcBef>
                <a:spcPts val="5"/>
              </a:spcBef>
            </a:pPr>
            <a:r>
              <a:rPr sz="5400" baseline="13888" dirty="0">
                <a:latin typeface="Calibri"/>
                <a:cs typeface="Calibri"/>
              </a:rPr>
              <a:t>[I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5400" baseline="13888" dirty="0">
                <a:latin typeface="Calibri"/>
                <a:cs typeface="Calibri"/>
              </a:rPr>
              <a:t>]</a:t>
            </a:r>
            <a:r>
              <a:rPr sz="5400" spc="-150" baseline="13888" dirty="0">
                <a:latin typeface="Calibri"/>
                <a:cs typeface="Calibri"/>
              </a:rPr>
              <a:t> </a:t>
            </a:r>
            <a:r>
              <a:rPr sz="5400" baseline="13888" dirty="0">
                <a:latin typeface="Calibri"/>
                <a:cs typeface="Calibri"/>
              </a:rPr>
              <a:t>=</a:t>
            </a:r>
            <a:r>
              <a:rPr sz="5400" spc="-120" baseline="13888" dirty="0">
                <a:latin typeface="Calibri"/>
                <a:cs typeface="Calibri"/>
              </a:rPr>
              <a:t> </a:t>
            </a:r>
            <a:r>
              <a:rPr sz="5400" baseline="13888" dirty="0">
                <a:latin typeface="Calibri"/>
                <a:cs typeface="Calibri"/>
              </a:rPr>
              <a:t>[Y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5400" baseline="13888" dirty="0">
                <a:latin typeface="Calibri"/>
                <a:cs typeface="Calibri"/>
              </a:rPr>
              <a:t>]</a:t>
            </a:r>
            <a:r>
              <a:rPr sz="5400" spc="-142" baseline="13888" dirty="0">
                <a:latin typeface="Calibri"/>
                <a:cs typeface="Calibri"/>
              </a:rPr>
              <a:t> </a:t>
            </a:r>
            <a:r>
              <a:rPr sz="5400" spc="-15" baseline="13888" dirty="0">
                <a:latin typeface="Calibri"/>
                <a:cs typeface="Calibri"/>
              </a:rPr>
              <a:t>[V</a:t>
            </a:r>
            <a:r>
              <a:rPr sz="2400" spc="-10" dirty="0">
                <a:latin typeface="Calibri"/>
                <a:cs typeface="Calibri"/>
              </a:rPr>
              <a:t>barra</a:t>
            </a:r>
            <a:r>
              <a:rPr sz="5400" spc="-15" baseline="13888" dirty="0">
                <a:latin typeface="Calibri"/>
                <a:cs typeface="Calibri"/>
              </a:rPr>
              <a:t>]</a:t>
            </a:r>
            <a:endParaRPr sz="5400" baseline="13888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2400">
              <a:latin typeface="Calibri"/>
              <a:cs typeface="Calibri"/>
            </a:endParaRPr>
          </a:p>
          <a:p>
            <a:pPr marL="88900" marR="55880">
              <a:lnSpc>
                <a:spcPct val="101699"/>
              </a:lnSpc>
            </a:pPr>
            <a:r>
              <a:rPr sz="3600" dirty="0">
                <a:latin typeface="Calibri"/>
                <a:cs typeface="Calibri"/>
              </a:rPr>
              <a:t>[V</a:t>
            </a:r>
            <a:r>
              <a:rPr sz="3600" baseline="-20833" dirty="0">
                <a:latin typeface="Calibri"/>
                <a:cs typeface="Calibri"/>
              </a:rPr>
              <a:t>barra</a:t>
            </a:r>
            <a:r>
              <a:rPr sz="3600" dirty="0">
                <a:latin typeface="Calibri"/>
                <a:cs typeface="Calibri"/>
              </a:rPr>
              <a:t>]:</a:t>
            </a:r>
            <a:r>
              <a:rPr sz="3600" spc="1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Vector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formado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medidos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respecto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referencia.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5"/>
              </a:spcBef>
            </a:pPr>
            <a:endParaRPr sz="2400">
              <a:latin typeface="Calibri"/>
              <a:cs typeface="Calibri"/>
            </a:endParaRPr>
          </a:p>
          <a:p>
            <a:pPr marL="88900" marR="56515">
              <a:lnSpc>
                <a:spcPct val="101699"/>
              </a:lnSpc>
              <a:tabLst>
                <a:tab pos="1426845" algn="l"/>
              </a:tabLst>
            </a:pPr>
            <a:r>
              <a:rPr sz="3600" spc="-10" dirty="0">
                <a:latin typeface="Calibri"/>
                <a:cs typeface="Calibri"/>
              </a:rPr>
              <a:t>[I</a:t>
            </a:r>
            <a:r>
              <a:rPr sz="3600" spc="-15" baseline="-20833" dirty="0">
                <a:latin typeface="Calibri"/>
                <a:cs typeface="Calibri"/>
              </a:rPr>
              <a:t>barra</a:t>
            </a:r>
            <a:r>
              <a:rPr sz="3600" spc="-10" dirty="0">
                <a:latin typeface="Calibri"/>
                <a:cs typeface="Calibri"/>
              </a:rPr>
              <a:t>]: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Vector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formado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inyectadas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</a:t>
            </a:r>
            <a:r>
              <a:rPr sz="2400" spc="-10" dirty="0">
                <a:latin typeface="Calibri"/>
                <a:cs typeface="Calibri"/>
              </a:rPr>
              <a:t>barras.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6808" y="1124203"/>
            <a:ext cx="7743190" cy="5076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431800" indent="-342900">
              <a:lnSpc>
                <a:spcPct val="100000"/>
              </a:lnSpc>
              <a:spcBef>
                <a:spcPts val="2325"/>
              </a:spcBef>
              <a:buFont typeface="Segoe UI Symbol"/>
              <a:buChar char="❑"/>
              <a:tabLst>
                <a:tab pos="4318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Matriz</a:t>
            </a:r>
            <a:r>
              <a:rPr sz="2400" u="heavy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admitancia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barra: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sz="2400" u="heavy" spc="-15" baseline="-208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endParaRPr sz="2400" baseline="-20833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5"/>
              </a:spcBef>
            </a:pPr>
            <a:endParaRPr sz="2400">
              <a:latin typeface="Calibri"/>
              <a:cs typeface="Calibri"/>
            </a:endParaRPr>
          </a:p>
          <a:p>
            <a:pPr marL="24130" algn="ctr">
              <a:lnSpc>
                <a:spcPct val="100000"/>
              </a:lnSpc>
              <a:spcBef>
                <a:spcPts val="5"/>
              </a:spcBef>
            </a:pPr>
            <a:r>
              <a:rPr sz="5400" baseline="13888" dirty="0">
                <a:latin typeface="Calibri"/>
                <a:cs typeface="Calibri"/>
              </a:rPr>
              <a:t>[I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5400" baseline="13888" dirty="0">
                <a:latin typeface="Calibri"/>
                <a:cs typeface="Calibri"/>
              </a:rPr>
              <a:t>]</a:t>
            </a:r>
            <a:r>
              <a:rPr sz="5400" spc="-150" baseline="13888" dirty="0">
                <a:latin typeface="Calibri"/>
                <a:cs typeface="Calibri"/>
              </a:rPr>
              <a:t> </a:t>
            </a:r>
            <a:r>
              <a:rPr sz="5400" baseline="13888" dirty="0">
                <a:latin typeface="Calibri"/>
                <a:cs typeface="Calibri"/>
              </a:rPr>
              <a:t>=</a:t>
            </a:r>
            <a:r>
              <a:rPr sz="5400" spc="-120" baseline="13888" dirty="0">
                <a:latin typeface="Calibri"/>
                <a:cs typeface="Calibri"/>
              </a:rPr>
              <a:t> </a:t>
            </a:r>
            <a:r>
              <a:rPr sz="5400" baseline="13888" dirty="0">
                <a:latin typeface="Calibri"/>
                <a:cs typeface="Calibri"/>
              </a:rPr>
              <a:t>[Y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5400" baseline="13888" dirty="0">
                <a:latin typeface="Calibri"/>
                <a:cs typeface="Calibri"/>
              </a:rPr>
              <a:t>]</a:t>
            </a:r>
            <a:r>
              <a:rPr sz="5400" spc="-142" baseline="13888" dirty="0">
                <a:latin typeface="Calibri"/>
                <a:cs typeface="Calibri"/>
              </a:rPr>
              <a:t> </a:t>
            </a:r>
            <a:r>
              <a:rPr sz="5400" spc="-15" baseline="13888" dirty="0">
                <a:latin typeface="Calibri"/>
                <a:cs typeface="Calibri"/>
              </a:rPr>
              <a:t>[V</a:t>
            </a:r>
            <a:r>
              <a:rPr sz="2400" spc="-10" dirty="0">
                <a:latin typeface="Calibri"/>
                <a:cs typeface="Calibri"/>
              </a:rPr>
              <a:t>barra</a:t>
            </a:r>
            <a:r>
              <a:rPr sz="5400" spc="-15" baseline="13888" dirty="0">
                <a:latin typeface="Calibri"/>
                <a:cs typeface="Calibri"/>
              </a:rPr>
              <a:t>]</a:t>
            </a:r>
            <a:endParaRPr sz="5400" baseline="13888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2400">
              <a:latin typeface="Calibri"/>
              <a:cs typeface="Calibri"/>
            </a:endParaRPr>
          </a:p>
          <a:p>
            <a:pPr marL="88900" marR="55880">
              <a:lnSpc>
                <a:spcPct val="101699"/>
              </a:lnSpc>
            </a:pPr>
            <a:r>
              <a:rPr sz="3600" dirty="0">
                <a:latin typeface="Calibri"/>
                <a:cs typeface="Calibri"/>
              </a:rPr>
              <a:t>[V</a:t>
            </a:r>
            <a:r>
              <a:rPr sz="3600" baseline="-20833" dirty="0">
                <a:latin typeface="Calibri"/>
                <a:cs typeface="Calibri"/>
              </a:rPr>
              <a:t>barra</a:t>
            </a:r>
            <a:r>
              <a:rPr sz="3600" dirty="0">
                <a:latin typeface="Calibri"/>
                <a:cs typeface="Calibri"/>
              </a:rPr>
              <a:t>]:</a:t>
            </a:r>
            <a:r>
              <a:rPr sz="3600" spc="1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Vector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formado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medidos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respecto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referencia.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5"/>
              </a:spcBef>
            </a:pPr>
            <a:endParaRPr sz="2400">
              <a:latin typeface="Calibri"/>
              <a:cs typeface="Calibri"/>
            </a:endParaRPr>
          </a:p>
          <a:p>
            <a:pPr marL="88900" marR="56515">
              <a:lnSpc>
                <a:spcPct val="101699"/>
              </a:lnSpc>
              <a:tabLst>
                <a:tab pos="1426845" algn="l"/>
              </a:tabLst>
            </a:pPr>
            <a:r>
              <a:rPr sz="3600" spc="-10" dirty="0">
                <a:latin typeface="Calibri"/>
                <a:cs typeface="Calibri"/>
              </a:rPr>
              <a:t>[I</a:t>
            </a:r>
            <a:r>
              <a:rPr sz="3600" spc="-15" baseline="-20833" dirty="0">
                <a:latin typeface="Calibri"/>
                <a:cs typeface="Calibri"/>
              </a:rPr>
              <a:t>barra</a:t>
            </a:r>
            <a:r>
              <a:rPr sz="3600" spc="-10" dirty="0">
                <a:latin typeface="Calibri"/>
                <a:cs typeface="Calibri"/>
              </a:rPr>
              <a:t>]: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Vector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formado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inyectadas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</a:t>
            </a:r>
            <a:r>
              <a:rPr sz="2400" spc="-10" dirty="0">
                <a:latin typeface="Calibri"/>
                <a:cs typeface="Calibri"/>
              </a:rPr>
              <a:t>barras.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9508" y="954314"/>
            <a:ext cx="7908925" cy="527621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633730">
              <a:lnSpc>
                <a:spcPct val="100000"/>
              </a:lnSpc>
              <a:spcBef>
                <a:spcPts val="143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418465" indent="-342265">
              <a:lnSpc>
                <a:spcPct val="100000"/>
              </a:lnSpc>
              <a:spcBef>
                <a:spcPts val="1220"/>
              </a:spcBef>
              <a:buFont typeface="Segoe UI Symbol"/>
              <a:buChar char="❑"/>
              <a:tabLst>
                <a:tab pos="418465" algn="l"/>
              </a:tabLst>
            </a:pPr>
            <a:r>
              <a:rPr sz="2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Formación</a:t>
            </a:r>
            <a:r>
              <a:rPr sz="2200" u="heavy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[Ybarras]</a:t>
            </a:r>
            <a:r>
              <a:rPr sz="2200" spc="-10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10"/>
              </a:spcBef>
            </a:pPr>
            <a:endParaRPr sz="2200">
              <a:latin typeface="Calibri"/>
              <a:cs typeface="Calibri"/>
            </a:endParaRPr>
          </a:p>
          <a:p>
            <a:pPr marL="418465" marR="43180" indent="-342900">
              <a:lnSpc>
                <a:spcPct val="100000"/>
              </a:lnSpc>
              <a:buAutoNum type="alphaUcPeriod" startAt="25"/>
              <a:tabLst>
                <a:tab pos="418465" algn="l"/>
                <a:tab pos="501650" algn="l"/>
              </a:tabLst>
            </a:pPr>
            <a:r>
              <a:rPr sz="2200" dirty="0">
                <a:latin typeface="Calibri"/>
                <a:cs typeface="Calibri"/>
              </a:rPr>
              <a:t>	corresponde</a:t>
            </a:r>
            <a:r>
              <a:rPr sz="2200" spc="3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3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3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caracterización</a:t>
            </a:r>
            <a:r>
              <a:rPr sz="2200" spc="3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pasiva</a:t>
            </a:r>
            <a:r>
              <a:rPr sz="2200" spc="3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(admitiva)</a:t>
            </a:r>
            <a:r>
              <a:rPr sz="2200" spc="3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3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38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red </a:t>
            </a:r>
            <a:r>
              <a:rPr sz="2200" dirty="0">
                <a:latin typeface="Calibri"/>
                <a:cs typeface="Calibri"/>
              </a:rPr>
              <a:t>para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cálculo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Vnodo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medio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expresión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[I]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[Y]</a:t>
            </a:r>
            <a:r>
              <a:rPr sz="2200" spc="-25" dirty="0">
                <a:latin typeface="Calibri"/>
                <a:cs typeface="Calibri"/>
              </a:rPr>
              <a:t> [V]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  <a:buFont typeface="Calibri"/>
              <a:buAutoNum type="alphaUcPeriod" startAt="25"/>
            </a:pPr>
            <a:endParaRPr sz="2200">
              <a:latin typeface="Calibri"/>
              <a:cs typeface="Calibri"/>
            </a:endParaRPr>
          </a:p>
          <a:p>
            <a:pPr marL="76200" marR="879475">
              <a:lnSpc>
                <a:spcPct val="120500"/>
              </a:lnSpc>
            </a:pPr>
            <a:r>
              <a:rPr sz="2200" dirty="0">
                <a:latin typeface="Calibri"/>
                <a:cs typeface="Calibri"/>
              </a:rPr>
              <a:t>El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algoritmo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fundamental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para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formación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[Y]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indica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que: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ii</a:t>
            </a:r>
            <a:r>
              <a:rPr sz="2175" spc="232" baseline="-21072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Symbol"/>
                <a:cs typeface="Symbol"/>
              </a:rPr>
              <a:t>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Calibri"/>
                <a:cs typeface="Calibri"/>
              </a:rPr>
              <a:t>todo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ij</a:t>
            </a:r>
            <a:r>
              <a:rPr sz="2175" spc="209" baseline="-21072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sale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i</a:t>
            </a:r>
            <a:endParaRPr sz="22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515"/>
              </a:spcBef>
            </a:pP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ij</a:t>
            </a:r>
            <a:r>
              <a:rPr sz="2175" spc="225" baseline="-21072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-</a:t>
            </a:r>
            <a:r>
              <a:rPr sz="2200" spc="-25" dirty="0">
                <a:latin typeface="Calibri"/>
                <a:cs typeface="Calibri"/>
              </a:rPr>
              <a:t>y</a:t>
            </a:r>
            <a:r>
              <a:rPr sz="2175" spc="-37" baseline="-21072" dirty="0">
                <a:latin typeface="Calibri"/>
                <a:cs typeface="Calibri"/>
              </a:rPr>
              <a:t>ij</a:t>
            </a:r>
            <a:endParaRPr sz="2175" baseline="-21072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endParaRPr sz="1450">
              <a:latin typeface="Calibri"/>
              <a:cs typeface="Calibri"/>
            </a:endParaRPr>
          </a:p>
          <a:p>
            <a:pPr marL="75565">
              <a:lnSpc>
                <a:spcPct val="100000"/>
              </a:lnSpc>
            </a:pPr>
            <a:r>
              <a:rPr sz="2200" dirty="0">
                <a:latin typeface="Calibri"/>
                <a:cs typeface="Calibri"/>
              </a:rPr>
              <a:t>Se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dan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dos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maneras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formación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[Y]:</a:t>
            </a:r>
            <a:endParaRPr sz="2200">
              <a:latin typeface="Calibri"/>
              <a:cs typeface="Calibri"/>
            </a:endParaRPr>
          </a:p>
          <a:p>
            <a:pPr marL="482600" lvl="1" indent="-407034">
              <a:lnSpc>
                <a:spcPct val="100000"/>
              </a:lnSpc>
              <a:spcBef>
                <a:spcPts val="530"/>
              </a:spcBef>
              <a:buChar char="-"/>
              <a:tabLst>
                <a:tab pos="482600" algn="l"/>
              </a:tabLst>
            </a:pPr>
            <a:r>
              <a:rPr sz="2200" dirty="0">
                <a:latin typeface="Calibri"/>
                <a:cs typeface="Calibri"/>
              </a:rPr>
              <a:t>Formación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analítica</a:t>
            </a:r>
            <a:endParaRPr sz="2200">
              <a:latin typeface="Calibri"/>
              <a:cs typeface="Calibri"/>
            </a:endParaRPr>
          </a:p>
          <a:p>
            <a:pPr marL="482600" lvl="1" indent="-407034">
              <a:lnSpc>
                <a:spcPct val="100000"/>
              </a:lnSpc>
              <a:spcBef>
                <a:spcPts val="530"/>
              </a:spcBef>
              <a:buChar char="-"/>
              <a:tabLst>
                <a:tab pos="482600" algn="l"/>
              </a:tabLst>
            </a:pPr>
            <a:r>
              <a:rPr sz="2200" dirty="0">
                <a:latin typeface="Calibri"/>
                <a:cs typeface="Calibri"/>
              </a:rPr>
              <a:t>Formación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secuencial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(digitalizada)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971803"/>
            <a:ext cx="7083425" cy="106172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57023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Ejemplo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ejemplo</a:t>
            </a:r>
            <a:r>
              <a:rPr sz="2200" spc="-10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1639" y="2043683"/>
            <a:ext cx="5905500" cy="416814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971803"/>
            <a:ext cx="7807325" cy="142748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57023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12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Ejemplo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obtiene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diagrama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reactancias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fuentes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tensión</a:t>
            </a:r>
            <a:r>
              <a:rPr sz="2200" spc="-10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4119" y="2133600"/>
            <a:ext cx="5401055" cy="414223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971803"/>
            <a:ext cx="7807325" cy="142748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57023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1200"/>
              </a:spcBef>
              <a:buFont typeface="Segoe UI Symbol"/>
              <a:buChar char="❑"/>
              <a:tabLst>
                <a:tab pos="355600" algn="l"/>
                <a:tab pos="1614170" algn="l"/>
                <a:tab pos="2051685" algn="l"/>
                <a:tab pos="3153410" algn="l"/>
                <a:tab pos="3520440" algn="l"/>
                <a:tab pos="4820285" algn="l"/>
                <a:tab pos="5279390" algn="l"/>
                <a:tab pos="6910705" algn="l"/>
                <a:tab pos="7656195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Ejemplo</a:t>
            </a:r>
            <a:r>
              <a:rPr sz="2400" spc="-10" dirty="0">
                <a:latin typeface="Calibri"/>
                <a:cs typeface="Calibri"/>
              </a:rPr>
              <a:t>: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Se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obtiene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diagrama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admitancias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(1/Z)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y </a:t>
            </a:r>
            <a:r>
              <a:rPr sz="2400" dirty="0">
                <a:latin typeface="Calibri"/>
                <a:cs typeface="Calibri"/>
              </a:rPr>
              <a:t>fuentes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0347" y="2350008"/>
            <a:ext cx="7056119" cy="402183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067425"/>
            <a:chOff x="36569" y="170681"/>
            <a:chExt cx="9002395" cy="60674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2240279"/>
              <a:ext cx="5981700" cy="399745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63008" y="971803"/>
            <a:ext cx="7083425" cy="106172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57023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Ejemplo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obtiene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tabla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registrar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Y: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971803"/>
            <a:ext cx="7806690" cy="142748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57023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12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Ejemplo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obtiene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tabla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incluyendo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matrices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almacenamiento: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1975" y="2350007"/>
            <a:ext cx="6819900" cy="400659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763" y="109213"/>
            <a:ext cx="7022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971803"/>
            <a:ext cx="7083425" cy="106172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57023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Ejemplo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obtiene la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matriz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Ybarra: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861" y="2061972"/>
            <a:ext cx="8209788" cy="410413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99053"/>
            <a:ext cx="8610600" cy="6621780"/>
            <a:chOff x="304793" y="99053"/>
            <a:chExt cx="8610600" cy="662178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906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9548"/>
                  </a:moveTo>
                  <a:lnTo>
                    <a:pt x="0" y="6289548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9548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954024"/>
                  </a:lnTo>
                  <a:lnTo>
                    <a:pt x="8397240" y="95402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dirty="0"/>
              <a:t>Conceptos</a:t>
            </a:r>
            <a:r>
              <a:rPr spc="-50" dirty="0"/>
              <a:t> </a:t>
            </a:r>
            <a:r>
              <a:rPr spc="-10" dirty="0"/>
              <a:t>fundamentales</a:t>
            </a:r>
            <a:r>
              <a:rPr spc="-40" dirty="0"/>
              <a:t> </a:t>
            </a:r>
            <a:r>
              <a:rPr dirty="0"/>
              <a:t>y</a:t>
            </a:r>
            <a:r>
              <a:rPr spc="-65" dirty="0"/>
              <a:t> </a:t>
            </a:r>
            <a:r>
              <a:rPr spc="-10" dirty="0"/>
              <a:t>modelamiento</a:t>
            </a:r>
            <a:r>
              <a:rPr spc="-55" dirty="0"/>
              <a:t> </a:t>
            </a:r>
            <a:r>
              <a:rPr spc="-25" dirty="0"/>
              <a:t>de </a:t>
            </a:r>
            <a:r>
              <a:rPr dirty="0"/>
              <a:t>elementos</a:t>
            </a:r>
            <a:r>
              <a:rPr spc="-7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los</a:t>
            </a:r>
            <a:r>
              <a:rPr spc="-65" dirty="0"/>
              <a:t> </a:t>
            </a:r>
            <a:r>
              <a:rPr dirty="0"/>
              <a:t>Sistemas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10" dirty="0"/>
              <a:t>Potencia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51756" y="1124203"/>
            <a:ext cx="7623809" cy="5193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135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7.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Representación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matricial</a:t>
            </a:r>
            <a:r>
              <a:rPr sz="24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sistema</a:t>
            </a:r>
            <a:r>
              <a:rPr sz="240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60"/>
              </a:spcBef>
              <a:buFont typeface="Segoe UI Symbol"/>
              <a:buChar char="❑"/>
              <a:tabLst>
                <a:tab pos="3937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Ejemplo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obtiene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matriz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Ybarra.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Donde: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2400">
              <a:latin typeface="Calibri"/>
              <a:cs typeface="Calibri"/>
            </a:endParaRPr>
          </a:p>
          <a:p>
            <a:pPr marL="50800" marR="1659889" algn="just">
              <a:lnSpc>
                <a:spcPct val="120000"/>
              </a:lnSpc>
            </a:pP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11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</a:t>
            </a:r>
            <a:r>
              <a:rPr sz="2200" spc="-50" dirty="0">
                <a:latin typeface="Calibri"/>
                <a:cs typeface="Calibri"/>
              </a:rPr>
              <a:t> 1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22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</a:t>
            </a:r>
            <a:r>
              <a:rPr sz="2200" spc="-50" dirty="0">
                <a:latin typeface="Calibri"/>
                <a:cs typeface="Calibri"/>
              </a:rPr>
              <a:t> 2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33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</a:t>
            </a:r>
            <a:r>
              <a:rPr sz="2200" spc="-50" dirty="0">
                <a:latin typeface="Calibri"/>
                <a:cs typeface="Calibri"/>
              </a:rPr>
              <a:t> 3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44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</a:t>
            </a:r>
            <a:r>
              <a:rPr sz="2200" spc="-50" dirty="0">
                <a:latin typeface="Calibri"/>
                <a:cs typeface="Calibri"/>
              </a:rPr>
              <a:t> 4</a:t>
            </a:r>
            <a:endParaRPr sz="2200">
              <a:latin typeface="Calibri"/>
              <a:cs typeface="Calibri"/>
            </a:endParaRPr>
          </a:p>
          <a:p>
            <a:pPr marL="50800" marR="43180" algn="just">
              <a:lnSpc>
                <a:spcPct val="120000"/>
              </a:lnSpc>
            </a:pP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12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21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1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2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13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31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1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3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14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41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1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4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23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32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2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3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24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42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2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4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34</a:t>
            </a:r>
            <a:r>
              <a:rPr sz="2200" dirty="0">
                <a:latin typeface="Calibri"/>
                <a:cs typeface="Calibri"/>
              </a:rPr>
              <a:t>=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175" baseline="-21072" dirty="0">
                <a:latin typeface="Calibri"/>
                <a:cs typeface="Calibri"/>
              </a:rPr>
              <a:t>43</a:t>
            </a:r>
            <a:r>
              <a:rPr sz="2200" dirty="0">
                <a:latin typeface="Calibri"/>
                <a:cs typeface="Calibri"/>
              </a:rPr>
              <a:t>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admitancias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conectadas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barras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3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4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5922" y="6446771"/>
            <a:ext cx="51142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Conceptos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fundamentales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" y="-6"/>
            <a:ext cx="9144000" cy="68580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04619" y="2142234"/>
            <a:ext cx="655002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9264" marR="5080" indent="-17272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TEMA</a:t>
            </a:r>
            <a:r>
              <a:rPr sz="32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r>
              <a:rPr sz="3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3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FLUJO</a:t>
            </a:r>
            <a:r>
              <a:rPr sz="3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2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CARGA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(ESTADO</a:t>
            </a:r>
            <a:r>
              <a:rPr sz="32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ESTABLE)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58058" y="3852162"/>
            <a:ext cx="4698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MSc.</a:t>
            </a:r>
            <a:r>
              <a:rPr sz="28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28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28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28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4267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3345" y="1782571"/>
            <a:ext cx="30816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1: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Introducción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345" y="3830826"/>
            <a:ext cx="6224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2: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Métodos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matemáticos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solución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605" y="6388607"/>
            <a:ext cx="8382000" cy="332740"/>
          </a:xfrm>
          <a:prstGeom prst="rect">
            <a:avLst/>
          </a:prstGeom>
          <a:solidFill>
            <a:srgbClr val="650032"/>
          </a:solidFill>
        </p:spPr>
        <p:txBody>
          <a:bodyPr vert="horz" wrap="square" lIns="0" tIns="13335" rIns="0" bIns="0" rtlCol="0">
            <a:spAutoFit/>
          </a:bodyPr>
          <a:lstStyle/>
          <a:p>
            <a:pPr marL="4166235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7271" y="242321"/>
            <a:ext cx="8382000" cy="523240"/>
          </a:xfrm>
          <a:custGeom>
            <a:avLst/>
            <a:gdLst/>
            <a:ahLst/>
            <a:cxnLst/>
            <a:rect l="l" t="t" r="r" b="b"/>
            <a:pathLst>
              <a:path w="8382000" h="523240">
                <a:moveTo>
                  <a:pt x="8382000" y="0"/>
                </a:moveTo>
                <a:lnTo>
                  <a:pt x="8354568" y="0"/>
                </a:lnTo>
                <a:lnTo>
                  <a:pt x="0" y="0"/>
                </a:lnTo>
                <a:lnTo>
                  <a:pt x="0" y="505968"/>
                </a:lnTo>
                <a:lnTo>
                  <a:pt x="0" y="522732"/>
                </a:lnTo>
                <a:lnTo>
                  <a:pt x="8354568" y="522732"/>
                </a:lnTo>
                <a:lnTo>
                  <a:pt x="8354568" y="505968"/>
                </a:lnTo>
                <a:lnTo>
                  <a:pt x="8382000" y="505968"/>
                </a:lnTo>
                <a:lnTo>
                  <a:pt x="8382000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416" rIns="0" bIns="0" rtlCol="0">
            <a:spAutoFit/>
          </a:bodyPr>
          <a:lstStyle/>
          <a:p>
            <a:pPr marL="1106805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6271" y="1089151"/>
            <a:ext cx="7332345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082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Segoe UI Symbol"/>
              <a:buChar char="❑"/>
              <a:tabLst>
                <a:tab pos="35560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Definición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flujo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carga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estudio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estado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estable,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una </a:t>
            </a:r>
            <a:r>
              <a:rPr sz="2400" dirty="0">
                <a:latin typeface="Calibri"/>
                <a:cs typeface="Calibri"/>
              </a:rPr>
              <a:t>condición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demanda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dada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determinan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</a:t>
            </a:r>
            <a:r>
              <a:rPr sz="2400" dirty="0">
                <a:latin typeface="Calibri"/>
                <a:cs typeface="Calibri"/>
              </a:rPr>
              <a:t>tensiones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ángulo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todas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barras</a:t>
            </a:r>
            <a:r>
              <a:rPr sz="2400" spc="4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del </a:t>
            </a:r>
            <a:r>
              <a:rPr sz="2400" dirty="0">
                <a:latin typeface="Calibri"/>
                <a:cs typeface="Calibri"/>
              </a:rPr>
              <a:t>sistema.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información</a:t>
            </a:r>
            <a:r>
              <a:rPr sz="2400" spc="5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calcularse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flujos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líneas,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flujos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potencias</a:t>
            </a:r>
            <a:r>
              <a:rPr sz="2400" spc="-25" dirty="0">
                <a:latin typeface="Calibri"/>
                <a:cs typeface="Calibri"/>
              </a:rPr>
              <a:t> de </a:t>
            </a:r>
            <a:r>
              <a:rPr sz="2400" dirty="0">
                <a:latin typeface="Calibri"/>
                <a:cs typeface="Calibri"/>
              </a:rPr>
              <a:t>compensación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generación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516" rIns="0" bIns="0" rtlCol="0">
            <a:spAutoFit/>
          </a:bodyPr>
          <a:lstStyle/>
          <a:p>
            <a:pPr marL="1106805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3008" y="752220"/>
            <a:ext cx="7807325" cy="5538470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2894330">
              <a:lnSpc>
                <a:spcPct val="100000"/>
              </a:lnSpc>
              <a:spcBef>
                <a:spcPts val="162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  <a:p>
            <a:pPr marL="12700" marR="5715">
              <a:lnSpc>
                <a:spcPct val="100000"/>
              </a:lnSpc>
              <a:spcBef>
                <a:spcPts val="1465"/>
              </a:spcBef>
              <a:tabLst>
                <a:tab pos="560705" algn="l"/>
                <a:tab pos="1715770" algn="l"/>
                <a:tab pos="2172970" algn="l"/>
                <a:tab pos="2863850" algn="l"/>
                <a:tab pos="3321050" algn="l"/>
                <a:tab pos="4109720" algn="l"/>
                <a:tab pos="4528820" algn="l"/>
                <a:tab pos="5608955" algn="l"/>
                <a:tab pos="6193790" algn="l"/>
                <a:tab pos="6564630" algn="l"/>
                <a:tab pos="7493634" algn="l"/>
              </a:tabLst>
            </a:pPr>
            <a:r>
              <a:rPr sz="2300" spc="-25" dirty="0">
                <a:latin typeface="Calibri"/>
                <a:cs typeface="Calibri"/>
              </a:rPr>
              <a:t>Los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10" dirty="0">
                <a:latin typeface="Calibri"/>
                <a:cs typeface="Calibri"/>
              </a:rPr>
              <a:t>estudios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de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0" dirty="0">
                <a:latin typeface="Calibri"/>
                <a:cs typeface="Calibri"/>
              </a:rPr>
              <a:t>flujo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de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10" dirty="0">
                <a:latin typeface="Calibri"/>
                <a:cs typeface="Calibri"/>
              </a:rPr>
              <a:t>carga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se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10" dirty="0">
                <a:latin typeface="Calibri"/>
                <a:cs typeface="Calibri"/>
              </a:rPr>
              <a:t>realizan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con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el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10" dirty="0">
                <a:latin typeface="Calibri"/>
                <a:cs typeface="Calibri"/>
              </a:rPr>
              <a:t>objeto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de </a:t>
            </a:r>
            <a:r>
              <a:rPr sz="2300" spc="-10" dirty="0">
                <a:latin typeface="Calibri"/>
                <a:cs typeface="Calibri"/>
              </a:rPr>
              <a:t>conocer:</a:t>
            </a:r>
            <a:endParaRPr sz="23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55"/>
              </a:spcBef>
              <a:buFont typeface="Arial MT"/>
              <a:buChar char="•"/>
              <a:tabLst>
                <a:tab pos="354965" algn="l"/>
              </a:tabLst>
            </a:pPr>
            <a:r>
              <a:rPr sz="2300" dirty="0">
                <a:latin typeface="Calibri"/>
                <a:cs typeface="Calibri"/>
              </a:rPr>
              <a:t>Flujos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MW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y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MVAR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en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las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ramas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la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red</a:t>
            </a:r>
            <a:endParaRPr sz="23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50"/>
              </a:spcBef>
              <a:buFont typeface="Arial MT"/>
              <a:buChar char="•"/>
              <a:tabLst>
                <a:tab pos="354965" algn="l"/>
              </a:tabLst>
            </a:pPr>
            <a:r>
              <a:rPr sz="2300" spc="-25" dirty="0">
                <a:latin typeface="Calibri"/>
                <a:cs typeface="Calibri"/>
              </a:rPr>
              <a:t>Tensión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en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las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barras</a:t>
            </a:r>
            <a:endParaRPr sz="23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50"/>
              </a:spcBef>
              <a:buFont typeface="Arial MT"/>
              <a:buChar char="•"/>
              <a:tabLst>
                <a:tab pos="354965" algn="l"/>
              </a:tabLst>
            </a:pPr>
            <a:r>
              <a:rPr sz="2300" dirty="0">
                <a:latin typeface="Calibri"/>
                <a:cs typeface="Calibri"/>
              </a:rPr>
              <a:t>Corrientes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por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las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ramas</a:t>
            </a:r>
            <a:endParaRPr sz="23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55"/>
              </a:spcBef>
              <a:buFont typeface="Arial MT"/>
              <a:buChar char="•"/>
              <a:tabLst>
                <a:tab pos="354965" algn="l"/>
              </a:tabLst>
            </a:pPr>
            <a:r>
              <a:rPr sz="2300" dirty="0">
                <a:latin typeface="Calibri"/>
                <a:cs typeface="Calibri"/>
              </a:rPr>
              <a:t>Posición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óptima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y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rango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las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tomas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los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transformadores</a:t>
            </a:r>
            <a:endParaRPr sz="2300">
              <a:latin typeface="Calibri"/>
              <a:cs typeface="Calibri"/>
            </a:endParaRPr>
          </a:p>
          <a:p>
            <a:pPr marL="354965" marR="6350" indent="-342900">
              <a:lnSpc>
                <a:spcPct val="100000"/>
              </a:lnSpc>
              <a:spcBef>
                <a:spcPts val="550"/>
              </a:spcBef>
              <a:buFont typeface="Arial MT"/>
              <a:buChar char="•"/>
              <a:tabLst>
                <a:tab pos="354965" algn="l"/>
              </a:tabLst>
            </a:pPr>
            <a:r>
              <a:rPr sz="2300" dirty="0">
                <a:latin typeface="Calibri"/>
                <a:cs typeface="Calibri"/>
              </a:rPr>
              <a:t>Efectos</a:t>
            </a:r>
            <a:r>
              <a:rPr sz="2300" spc="29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30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los</a:t>
            </a:r>
            <a:r>
              <a:rPr sz="2300" spc="30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cambios</a:t>
            </a:r>
            <a:r>
              <a:rPr sz="2300" spc="30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29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la</a:t>
            </a:r>
            <a:r>
              <a:rPr sz="2300" spc="30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tensión</a:t>
            </a:r>
            <a:r>
              <a:rPr sz="2300" spc="29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en</a:t>
            </a:r>
            <a:r>
              <a:rPr sz="2300" spc="30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las</a:t>
            </a:r>
            <a:r>
              <a:rPr sz="2300" spc="29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barras</a:t>
            </a:r>
            <a:r>
              <a:rPr sz="2300" spc="29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y/o</a:t>
            </a:r>
            <a:r>
              <a:rPr sz="2300" spc="28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295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la </a:t>
            </a:r>
            <a:r>
              <a:rPr sz="2300" spc="-10" dirty="0">
                <a:latin typeface="Calibri"/>
                <a:cs typeface="Calibri"/>
              </a:rPr>
              <a:t>inyección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corrientes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al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sistema</a:t>
            </a:r>
            <a:endParaRPr sz="23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55"/>
              </a:spcBef>
              <a:buFont typeface="Arial MT"/>
              <a:buChar char="•"/>
              <a:tabLst>
                <a:tab pos="354965" algn="l"/>
              </a:tabLst>
            </a:pPr>
            <a:r>
              <a:rPr sz="2300" spc="-10" dirty="0">
                <a:latin typeface="Calibri"/>
                <a:cs typeface="Calibri"/>
              </a:rPr>
              <a:t>Efectos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debidos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los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cambios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 tamaño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los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conductores </a:t>
            </a:r>
            <a:r>
              <a:rPr sz="2300" spc="-50" dirty="0">
                <a:latin typeface="Calibri"/>
                <a:cs typeface="Calibri"/>
              </a:rPr>
              <a:t>o </a:t>
            </a:r>
            <a:r>
              <a:rPr sz="2300" dirty="0">
                <a:latin typeface="Calibri"/>
                <a:cs typeface="Calibri"/>
              </a:rPr>
              <a:t>a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los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cambios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los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circuitos</a:t>
            </a:r>
            <a:endParaRPr sz="23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50"/>
              </a:spcBef>
              <a:buFont typeface="Arial MT"/>
              <a:buChar char="•"/>
              <a:tabLst>
                <a:tab pos="354965" algn="l"/>
              </a:tabLst>
            </a:pPr>
            <a:r>
              <a:rPr sz="2300" spc="-20" dirty="0">
                <a:latin typeface="Calibri"/>
                <a:cs typeface="Calibri"/>
              </a:rPr>
              <a:t>Efecto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entrada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salida</a:t>
            </a:r>
            <a:r>
              <a:rPr sz="2300" spc="-7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cargas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y/o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generadores</a:t>
            </a:r>
            <a:endParaRPr sz="23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50"/>
              </a:spcBef>
              <a:buFont typeface="Arial MT"/>
              <a:buChar char="•"/>
              <a:tabLst>
                <a:tab pos="354965" algn="l"/>
              </a:tabLst>
            </a:pPr>
            <a:r>
              <a:rPr sz="2300" dirty="0">
                <a:latin typeface="Calibri"/>
                <a:cs typeface="Calibri"/>
              </a:rPr>
              <a:t>Pérdidas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del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sistema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3008" y="759967"/>
            <a:ext cx="7808595" cy="2811780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2894330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46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Planteamiento</a:t>
            </a:r>
            <a:r>
              <a:rPr sz="2400" u="heavy" spc="1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400" u="heavy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problema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Para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solución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problemas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debe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buscarse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método </a:t>
            </a:r>
            <a:r>
              <a:rPr sz="2400" dirty="0">
                <a:latin typeface="Calibri"/>
                <a:cs typeface="Calibri"/>
              </a:rPr>
              <a:t>más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rápido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eficiente.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Calibri"/>
                <a:cs typeface="Calibri"/>
              </a:rPr>
              <a:t>Considere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129655"/>
            <a:chOff x="36569" y="170681"/>
            <a:chExt cx="9002395" cy="61296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305" y="3576827"/>
              <a:ext cx="7245095" cy="272338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3008" y="759967"/>
            <a:ext cx="4812030" cy="1129030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2894330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46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Planteamiento</a:t>
            </a:r>
            <a:r>
              <a:rPr sz="2400" u="heavy" spc="1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400" u="heavy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problema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925820"/>
            <a:chOff x="36569" y="170681"/>
            <a:chExt cx="9002395" cy="59258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6151" y="2133600"/>
              <a:ext cx="2276855" cy="11384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0347" y="3396996"/>
              <a:ext cx="6624828" cy="269900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4898" y="874267"/>
            <a:ext cx="1930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202680"/>
            <a:chOff x="36569" y="170681"/>
            <a:chExt cx="9002395" cy="62026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877" y="1269491"/>
              <a:ext cx="7953756" cy="51038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4898" y="874267"/>
            <a:ext cx="1930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067425"/>
            <a:chOff x="36569" y="170681"/>
            <a:chExt cx="9002395" cy="60674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9049" y="1554479"/>
              <a:ext cx="2092451" cy="3688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193" y="2061972"/>
              <a:ext cx="7694676" cy="417575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4898" y="874267"/>
            <a:ext cx="1930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212205"/>
            <a:chOff x="36569" y="170681"/>
            <a:chExt cx="9002395" cy="621220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9011" y="1453896"/>
              <a:ext cx="3909059" cy="25283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0347" y="4015739"/>
              <a:ext cx="5109971" cy="236677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4898" y="874267"/>
            <a:ext cx="1930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059680"/>
            <a:chOff x="36569" y="170681"/>
            <a:chExt cx="9002395" cy="50596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405" y="1988819"/>
              <a:ext cx="7886700" cy="324154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228593"/>
            <a:ext cx="8610600" cy="6492240"/>
            <a:chOff x="304793" y="228593"/>
            <a:chExt cx="8610600" cy="649224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122679" y="874267"/>
            <a:ext cx="5690235" cy="5111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34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00"/>
              </a:spcBef>
            </a:pPr>
            <a:r>
              <a:rPr sz="2400" dirty="0">
                <a:latin typeface="Calibri"/>
                <a:cs typeface="Calibri"/>
              </a:rPr>
              <a:t>Asociado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cada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existen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4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cantidades: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Potencia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Potencia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reactiva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Q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|</a:t>
            </a:r>
            <a:r>
              <a:rPr sz="2400" i="1" spc="-25" dirty="0">
                <a:latin typeface="Calibri"/>
                <a:cs typeface="Calibri"/>
              </a:rPr>
              <a:t>V</a:t>
            </a:r>
            <a:r>
              <a:rPr sz="2400" spc="-25" dirty="0">
                <a:latin typeface="Calibri"/>
                <a:cs typeface="Calibri"/>
              </a:rPr>
              <a:t>|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Ángulo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θ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30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Tipos</a:t>
            </a:r>
            <a:r>
              <a:rPr sz="24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controlada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(</a:t>
            </a:r>
            <a:r>
              <a:rPr sz="2400" i="1" spc="-20" dirty="0">
                <a:latin typeface="Calibri"/>
                <a:cs typeface="Calibri"/>
              </a:rPr>
              <a:t>PV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(</a:t>
            </a:r>
            <a:r>
              <a:rPr sz="2400" i="1" spc="-20" dirty="0">
                <a:latin typeface="Calibri"/>
                <a:cs typeface="Calibri"/>
              </a:rPr>
              <a:t>PQ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spc="-30" dirty="0">
                <a:latin typeface="Calibri"/>
                <a:cs typeface="Calibri"/>
              </a:rPr>
              <a:t>Barra“slack”o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referencia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|</a:t>
            </a:r>
            <a:r>
              <a:rPr sz="2400" i="1" dirty="0">
                <a:latin typeface="Calibri"/>
                <a:cs typeface="Calibri"/>
              </a:rPr>
              <a:t>V</a:t>
            </a:r>
            <a:r>
              <a:rPr sz="2400" dirty="0">
                <a:latin typeface="Calibri"/>
                <a:cs typeface="Calibri"/>
              </a:rPr>
              <a:t>|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y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θ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dispositivo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4898" y="874267"/>
            <a:ext cx="1930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212205"/>
            <a:chOff x="36569" y="170681"/>
            <a:chExt cx="9002395" cy="621220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3" y="1261871"/>
              <a:ext cx="8176259" cy="51206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4898" y="874267"/>
            <a:ext cx="1930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2970530"/>
            <a:chOff x="36569" y="170681"/>
            <a:chExt cx="9002395" cy="29705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0995" y="1412747"/>
              <a:ext cx="6999731" cy="172821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63008" y="3428490"/>
            <a:ext cx="761619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060" indent="-34036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306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sz="2400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controlada</a:t>
            </a:r>
            <a:r>
              <a:rPr sz="2400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</a:t>
            </a:r>
            <a:r>
              <a:rPr sz="2400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PV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):</a:t>
            </a:r>
            <a:endParaRPr sz="2400">
              <a:latin typeface="Calibri"/>
              <a:cs typeface="Calibri"/>
            </a:endParaRPr>
          </a:p>
          <a:p>
            <a:pPr marL="812800" marR="5080" lvl="1" indent="-342900" algn="just">
              <a:lnSpc>
                <a:spcPct val="100000"/>
              </a:lnSpc>
              <a:buFont typeface="Arial MT"/>
              <a:buChar char="•"/>
              <a:tabLst>
                <a:tab pos="812800" algn="l"/>
                <a:tab pos="878840" algn="l"/>
              </a:tabLst>
            </a:pPr>
            <a:r>
              <a:rPr sz="2400" dirty="0">
                <a:latin typeface="Calibri"/>
                <a:cs typeface="Calibri"/>
              </a:rPr>
              <a:t>	Se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especifica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tensión. </a:t>
            </a:r>
            <a:r>
              <a:rPr sz="2400" dirty="0">
                <a:latin typeface="Calibri"/>
                <a:cs typeface="Calibri"/>
              </a:rPr>
              <a:t>Adicionalmente</a:t>
            </a:r>
            <a:r>
              <a:rPr sz="2400" spc="4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4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especifican</a:t>
            </a:r>
            <a:r>
              <a:rPr sz="2400" spc="4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4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límites</a:t>
            </a:r>
            <a:r>
              <a:rPr sz="2400" spc="3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0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la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reactiva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dependiendo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dispositivos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forma</a:t>
            </a:r>
            <a:r>
              <a:rPr sz="2400" spc="48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individual.</a:t>
            </a:r>
            <a:r>
              <a:rPr sz="2400" spc="4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Ejemplos:</a:t>
            </a:r>
            <a:r>
              <a:rPr sz="2400" spc="48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Barras</a:t>
            </a:r>
            <a:r>
              <a:rPr sz="2400" spc="4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48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generadores, </a:t>
            </a:r>
            <a:r>
              <a:rPr sz="2400" dirty="0">
                <a:latin typeface="Calibri"/>
                <a:cs typeface="Calibri"/>
              </a:rPr>
              <a:t>condensadores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síncronos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4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compensadores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estáticos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potencia.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228593"/>
            <a:ext cx="8610600" cy="6492240"/>
            <a:chOff x="304793" y="228593"/>
            <a:chExt cx="8610600" cy="649224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618730" cy="4044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943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spcBef>
                <a:spcPts val="2840"/>
              </a:spcBef>
              <a:buFont typeface="Arial MT"/>
              <a:buChar char="•"/>
              <a:tabLst>
                <a:tab pos="35306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r>
              <a:rPr sz="2400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carga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</a:t>
            </a:r>
            <a:r>
              <a:rPr sz="2400" i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PQ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):</a:t>
            </a:r>
            <a:endParaRPr sz="2400">
              <a:latin typeface="Calibri"/>
              <a:cs typeface="Calibri"/>
            </a:endParaRPr>
          </a:p>
          <a:p>
            <a:pPr marL="812800" marR="5080" lvl="1" indent="-342900" algn="just">
              <a:lnSpc>
                <a:spcPct val="100000"/>
              </a:lnSpc>
              <a:buFont typeface="Arial MT"/>
              <a:buChar char="•"/>
              <a:tabLst>
                <a:tab pos="812800" algn="l"/>
                <a:tab pos="878840" algn="l"/>
              </a:tabLst>
            </a:pPr>
            <a:r>
              <a:rPr sz="2400" dirty="0">
                <a:latin typeface="Calibri"/>
                <a:cs typeface="Calibri"/>
              </a:rPr>
              <a:t>	Se</a:t>
            </a:r>
            <a:r>
              <a:rPr sz="2400" spc="31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especifica</a:t>
            </a:r>
            <a:r>
              <a:rPr sz="2400" spc="31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1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31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activa</a:t>
            </a:r>
            <a:r>
              <a:rPr sz="2400" spc="31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315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reactiva. </a:t>
            </a:r>
            <a:r>
              <a:rPr sz="2400" dirty="0">
                <a:latin typeface="Calibri"/>
                <a:cs typeface="Calibri"/>
              </a:rPr>
              <a:t>Normalmente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supone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cargas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tienen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una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constante.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supone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carga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P</a:t>
            </a:r>
            <a:r>
              <a:rPr sz="2400" i="1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Q</a:t>
            </a:r>
            <a:r>
              <a:rPr sz="2400" i="1" spc="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varía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función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barra.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306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r>
              <a:rPr sz="2400" u="heavy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dispositivo:</a:t>
            </a:r>
            <a:endParaRPr sz="2400">
              <a:latin typeface="Calibri"/>
              <a:cs typeface="Calibri"/>
            </a:endParaRPr>
          </a:p>
          <a:p>
            <a:pPr marL="812800" marR="6350" lvl="1" indent="-342900" algn="just">
              <a:lnSpc>
                <a:spcPct val="100000"/>
              </a:lnSpc>
              <a:buFont typeface="Arial MT"/>
              <a:buChar char="•"/>
              <a:tabLst>
                <a:tab pos="812800" algn="l"/>
                <a:tab pos="878840" algn="l"/>
              </a:tabLst>
            </a:pPr>
            <a:r>
              <a:rPr sz="2400" dirty="0">
                <a:latin typeface="Calibri"/>
                <a:cs typeface="Calibri"/>
              </a:rPr>
              <a:t>	Tiene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asociados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límites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especiales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los </a:t>
            </a:r>
            <a:r>
              <a:rPr sz="2400" dirty="0">
                <a:latin typeface="Calibri"/>
                <a:cs typeface="Calibri"/>
              </a:rPr>
              <a:t>dispositivos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tales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HVDC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FACTS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93" y="228593"/>
            <a:ext cx="8610600" cy="6492240"/>
            <a:chOff x="304793" y="228593"/>
            <a:chExt cx="8610600" cy="6492240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618095" cy="5476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943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Introducción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spcBef>
                <a:spcPts val="2600"/>
              </a:spcBef>
              <a:buFont typeface="Arial MT"/>
              <a:buChar char="•"/>
              <a:tabLst>
                <a:tab pos="35306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Barra</a:t>
            </a:r>
            <a:r>
              <a:rPr sz="2400" u="heavy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“slack”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24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referencia</a:t>
            </a:r>
            <a:r>
              <a:rPr sz="24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24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compensación</a:t>
            </a:r>
            <a:r>
              <a:rPr sz="2400" u="heavy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|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|</a:t>
            </a:r>
            <a:r>
              <a:rPr sz="2400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sz="2400" i="1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θ:</a:t>
            </a:r>
            <a:endParaRPr sz="2400">
              <a:latin typeface="Calibri"/>
              <a:cs typeface="Calibri"/>
            </a:endParaRPr>
          </a:p>
          <a:p>
            <a:pPr marL="812800" marR="5080" lvl="1" indent="-342900" algn="just">
              <a:lnSpc>
                <a:spcPct val="100000"/>
              </a:lnSpc>
              <a:buFont typeface="Arial MT"/>
              <a:buChar char="•"/>
              <a:tabLst>
                <a:tab pos="812800" algn="l"/>
                <a:tab pos="878840" algn="l"/>
              </a:tabLst>
            </a:pPr>
            <a:r>
              <a:rPr sz="2400" dirty="0">
                <a:latin typeface="Calibri"/>
                <a:cs typeface="Calibri"/>
              </a:rPr>
              <a:t>	Se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especifica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ángulo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asociado.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Debido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pérdidas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potencia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conocen</a:t>
            </a:r>
            <a:r>
              <a:rPr sz="2400" spc="4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40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priori,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menos</a:t>
            </a:r>
            <a:r>
              <a:rPr sz="2400" spc="4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una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tener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P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Q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especificar.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tal </a:t>
            </a:r>
            <a:r>
              <a:rPr sz="2400" dirty="0">
                <a:latin typeface="Calibri"/>
                <a:cs typeface="Calibri"/>
              </a:rPr>
              <a:t>forma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referencia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única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con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conocida.</a:t>
            </a:r>
            <a:endParaRPr sz="2400">
              <a:latin typeface="Calibri"/>
              <a:cs typeface="Calibri"/>
            </a:endParaRPr>
          </a:p>
          <a:p>
            <a:pPr marL="812800" marR="5080" lvl="1" indent="-342900" algn="just">
              <a:lnSpc>
                <a:spcPct val="100000"/>
              </a:lnSpc>
              <a:buFont typeface="Arial MT"/>
              <a:buChar char="•"/>
              <a:tabLst>
                <a:tab pos="812800" algn="l"/>
                <a:tab pos="878840" algn="l"/>
              </a:tabLst>
            </a:pPr>
            <a:r>
              <a:rPr sz="2400" dirty="0">
                <a:latin typeface="Calibri"/>
                <a:cs typeface="Calibri"/>
              </a:rPr>
              <a:t>	En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algunas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aplicaciones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desea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mantener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i="1" spc="-50" dirty="0">
                <a:latin typeface="Calibri"/>
                <a:cs typeface="Calibri"/>
              </a:rPr>
              <a:t>Q </a:t>
            </a:r>
            <a:r>
              <a:rPr sz="2400" dirty="0">
                <a:latin typeface="Calibri"/>
                <a:cs typeface="Calibri"/>
              </a:rPr>
              <a:t>asociada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referencia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dentro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unos </a:t>
            </a:r>
            <a:r>
              <a:rPr sz="2400" dirty="0">
                <a:latin typeface="Calibri"/>
                <a:cs typeface="Calibri"/>
              </a:rPr>
              <a:t>límites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razonables.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otra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solución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flujo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llegar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irreal.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este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caso,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Q</a:t>
            </a:r>
            <a:r>
              <a:rPr sz="2400" i="1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límite,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solo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conoce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ángulo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nodo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referencia.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616190" cy="1453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2600"/>
              </a:spcBef>
              <a:buFont typeface="Arial MT"/>
              <a:buChar char="•"/>
              <a:tabLst>
                <a:tab pos="354965" algn="l"/>
                <a:tab pos="741045" algn="l"/>
                <a:tab pos="1915795" algn="l"/>
                <a:tab pos="2277110" algn="l"/>
                <a:tab pos="2971165" algn="l"/>
                <a:tab pos="3423920" algn="l"/>
                <a:tab pos="4221480" algn="l"/>
                <a:tab pos="4631055" algn="l"/>
                <a:tab pos="5886450" algn="l"/>
                <a:tab pos="6360160" algn="l"/>
              </a:tabLst>
            </a:pPr>
            <a:r>
              <a:rPr sz="2400" spc="-25" dirty="0">
                <a:latin typeface="Calibri"/>
                <a:cs typeface="Calibri"/>
              </a:rPr>
              <a:t>Al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plantear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flujo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carga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se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obtienen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las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siguientes ecuaciones: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700527" y="2350007"/>
            <a:ext cx="4505325" cy="3938270"/>
            <a:chOff x="2700527" y="2350007"/>
            <a:chExt cx="4505325" cy="393827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00527" y="2350007"/>
              <a:ext cx="3764279" cy="8046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0527" y="3144011"/>
              <a:ext cx="4504944" cy="314401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617459" cy="4196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10"/>
              </a:spcBef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Las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ecuaciones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lineales,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resuelven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iterativos.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populares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son:</a:t>
            </a:r>
            <a:endParaRPr sz="2400">
              <a:latin typeface="Calibri"/>
              <a:cs typeface="Calibri"/>
            </a:endParaRPr>
          </a:p>
          <a:p>
            <a:pPr marL="812165" lvl="1" indent="-342900">
              <a:lnSpc>
                <a:spcPct val="100000"/>
              </a:lnSpc>
              <a:buFont typeface="Arial MT"/>
              <a:buChar char="•"/>
              <a:tabLst>
                <a:tab pos="812165" algn="l"/>
              </a:tabLst>
            </a:pPr>
            <a:r>
              <a:rPr sz="2400" spc="-10" dirty="0">
                <a:latin typeface="Calibri"/>
                <a:cs typeface="Calibri"/>
              </a:rPr>
              <a:t>Jacobi</a:t>
            </a:r>
            <a:endParaRPr sz="2400">
              <a:latin typeface="Calibri"/>
              <a:cs typeface="Calibri"/>
            </a:endParaRPr>
          </a:p>
          <a:p>
            <a:pPr marL="812165" lvl="1" indent="-342900">
              <a:lnSpc>
                <a:spcPct val="100000"/>
              </a:lnSpc>
              <a:buFont typeface="Arial MT"/>
              <a:buChar char="•"/>
              <a:tabLst>
                <a:tab pos="812165" algn="l"/>
              </a:tabLst>
            </a:pPr>
            <a:r>
              <a:rPr sz="2400" dirty="0">
                <a:latin typeface="Calibri"/>
                <a:cs typeface="Calibri"/>
              </a:rPr>
              <a:t>Gauss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Seidel</a:t>
            </a:r>
            <a:endParaRPr sz="2400">
              <a:latin typeface="Calibri"/>
              <a:cs typeface="Calibri"/>
            </a:endParaRPr>
          </a:p>
          <a:p>
            <a:pPr marL="812165" lvl="1" indent="-342900">
              <a:lnSpc>
                <a:spcPct val="100000"/>
              </a:lnSpc>
              <a:buFont typeface="Arial MT"/>
              <a:buChar char="•"/>
              <a:tabLst>
                <a:tab pos="812165" algn="l"/>
              </a:tabLst>
            </a:pPr>
            <a:r>
              <a:rPr sz="2400" dirty="0">
                <a:latin typeface="Calibri"/>
                <a:cs typeface="Calibri"/>
              </a:rPr>
              <a:t>Newton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Raphson</a:t>
            </a:r>
            <a:endParaRPr sz="2400">
              <a:latin typeface="Calibri"/>
              <a:cs typeface="Calibri"/>
            </a:endParaRPr>
          </a:p>
          <a:p>
            <a:pPr marL="469265" marR="5715" algn="just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Jacobi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considera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popular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uno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</a:t>
            </a:r>
            <a:r>
              <a:rPr sz="2400" dirty="0">
                <a:latin typeface="Calibri"/>
                <a:cs typeface="Calibri"/>
              </a:rPr>
              <a:t>métodos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básicos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desarrollo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otros,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más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no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actual.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618095" cy="3975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0"/>
              </a:spcBef>
            </a:pPr>
            <a:endParaRPr sz="2400">
              <a:latin typeface="Calibri"/>
              <a:cs typeface="Calibri"/>
            </a:endParaRPr>
          </a:p>
          <a:p>
            <a:pPr marL="352425" marR="6985" indent="-34036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métodos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enumerados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ecuaciones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resuelven 	</a:t>
            </a:r>
            <a:r>
              <a:rPr sz="2400" spc="-20" dirty="0">
                <a:latin typeface="Calibri"/>
                <a:cs typeface="Calibri"/>
              </a:rPr>
              <a:t>así:</a:t>
            </a:r>
            <a:endParaRPr sz="2400">
              <a:latin typeface="Calibri"/>
              <a:cs typeface="Calibri"/>
            </a:endParaRPr>
          </a:p>
          <a:p>
            <a:pPr marL="809625" lvl="1" indent="-340360" algn="just">
              <a:lnSpc>
                <a:spcPct val="100000"/>
              </a:lnSpc>
              <a:buFont typeface="Arial MT"/>
              <a:buChar char="•"/>
              <a:tabLst>
                <a:tab pos="809625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supone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 marL="809625" marR="5715" lvl="1" indent="-340360" algn="just">
              <a:lnSpc>
                <a:spcPct val="100000"/>
              </a:lnSpc>
              <a:buFont typeface="Arial MT"/>
              <a:buChar char="•"/>
              <a:tabLst>
                <a:tab pos="812165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obtiene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nueva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solución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tomando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	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53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dados</a:t>
            </a:r>
            <a:r>
              <a:rPr sz="2400" spc="5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53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utilizando</a:t>
            </a:r>
            <a:r>
              <a:rPr sz="2400" spc="53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530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ecuaciones 	consideradas.</a:t>
            </a:r>
            <a:endParaRPr sz="2400">
              <a:latin typeface="Calibri"/>
              <a:cs typeface="Calibri"/>
            </a:endParaRPr>
          </a:p>
          <a:p>
            <a:pPr marL="809625" marR="5080" lvl="1" indent="-340360" algn="just">
              <a:lnSpc>
                <a:spcPct val="100000"/>
              </a:lnSpc>
              <a:buFont typeface="Arial MT"/>
              <a:buChar char="•"/>
              <a:tabLst>
                <a:tab pos="812165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toman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estos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nuevos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encontrar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otros 	</a:t>
            </a:r>
            <a:r>
              <a:rPr sz="2400" dirty="0">
                <a:latin typeface="Calibri"/>
                <a:cs typeface="Calibri"/>
              </a:rPr>
              <a:t>mejores,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iterando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hasta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entrar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convergencia.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180580" cy="1781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0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Método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Jacobi:</a:t>
            </a:r>
            <a:endParaRPr sz="2400">
              <a:latin typeface="Calibri"/>
              <a:cs typeface="Calibri"/>
            </a:endParaRPr>
          </a:p>
          <a:p>
            <a:pPr marL="812165" lvl="1" indent="-342265">
              <a:lnSpc>
                <a:spcPct val="100000"/>
              </a:lnSpc>
              <a:buFont typeface="Arial MT"/>
              <a:buChar char="•"/>
              <a:tabLst>
                <a:tab pos="812165" algn="l"/>
              </a:tabLst>
            </a:pPr>
            <a:r>
              <a:rPr sz="2400" dirty="0">
                <a:latin typeface="Calibri"/>
                <a:cs typeface="Calibri"/>
              </a:rPr>
              <a:t>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simple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lento,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algoritmo: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0215" y="3727194"/>
            <a:ext cx="4362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Siendo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número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iteracción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65347" y="2781300"/>
            <a:ext cx="2558795" cy="65836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617459" cy="3609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0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5"/>
              </a:spcBef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Método</a:t>
            </a:r>
            <a:r>
              <a:rPr sz="24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Gauss</a:t>
            </a:r>
            <a:r>
              <a:rPr sz="24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sz="24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Seidel:</a:t>
            </a:r>
            <a:endParaRPr sz="2400">
              <a:latin typeface="Calibri"/>
              <a:cs typeface="Calibri"/>
            </a:endParaRPr>
          </a:p>
          <a:p>
            <a:pPr marL="810260" marR="5080" lvl="1" indent="-340360" algn="just">
              <a:lnSpc>
                <a:spcPct val="100000"/>
              </a:lnSpc>
              <a:buFont typeface="Arial MT"/>
              <a:buChar char="•"/>
              <a:tabLst>
                <a:tab pos="812800" algn="l"/>
              </a:tabLst>
            </a:pPr>
            <a:r>
              <a:rPr sz="2400" dirty="0">
                <a:latin typeface="Calibri"/>
                <a:cs typeface="Calibri"/>
              </a:rPr>
              <a:t>Este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más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rápido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anterior.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este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	</a:t>
            </a:r>
            <a:r>
              <a:rPr sz="2400" dirty="0">
                <a:latin typeface="Calibri"/>
                <a:cs typeface="Calibri"/>
              </a:rPr>
              <a:t>utilizan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tan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rápido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obtienen,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esto 	</a:t>
            </a:r>
            <a:r>
              <a:rPr sz="2400" spc="-25" dirty="0">
                <a:latin typeface="Calibri"/>
                <a:cs typeface="Calibri"/>
              </a:rPr>
              <a:t>es: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82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812165" lvl="1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812165" algn="l"/>
              </a:tabLst>
            </a:pPr>
            <a:r>
              <a:rPr sz="2400" dirty="0">
                <a:latin typeface="Calibri"/>
                <a:cs typeface="Calibri"/>
              </a:rPr>
              <a:t>Su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convergencia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acelerar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si: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76755" y="3457955"/>
            <a:ext cx="6992620" cy="2060575"/>
            <a:chOff x="1476755" y="3457955"/>
            <a:chExt cx="6992620" cy="20605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6755" y="3457955"/>
              <a:ext cx="6992111" cy="6918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0011" y="4942331"/>
              <a:ext cx="6795516" cy="57607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687" y="153929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2588"/>
                </a:moveTo>
                <a:lnTo>
                  <a:pt x="8603844" y="90703"/>
                </a:lnTo>
                <a:lnTo>
                  <a:pt x="8584997" y="54305"/>
                </a:lnTo>
                <a:lnTo>
                  <a:pt x="8556295" y="25603"/>
                </a:lnTo>
                <a:lnTo>
                  <a:pt x="8519897" y="6756"/>
                </a:lnTo>
                <a:lnTo>
                  <a:pt x="8478012" y="0"/>
                </a:lnTo>
                <a:lnTo>
                  <a:pt x="134112" y="0"/>
                </a:lnTo>
                <a:lnTo>
                  <a:pt x="91490" y="6756"/>
                </a:lnTo>
                <a:lnTo>
                  <a:pt x="54648" y="25603"/>
                </a:lnTo>
                <a:lnTo>
                  <a:pt x="25704" y="54305"/>
                </a:lnTo>
                <a:lnTo>
                  <a:pt x="6781" y="90703"/>
                </a:lnTo>
                <a:lnTo>
                  <a:pt x="0" y="132588"/>
                </a:lnTo>
                <a:lnTo>
                  <a:pt x="0" y="6266688"/>
                </a:lnTo>
                <a:lnTo>
                  <a:pt x="6781" y="6309309"/>
                </a:lnTo>
                <a:lnTo>
                  <a:pt x="25704" y="6346152"/>
                </a:lnTo>
                <a:lnTo>
                  <a:pt x="54648" y="6375095"/>
                </a:lnTo>
                <a:lnTo>
                  <a:pt x="91490" y="6394018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18"/>
                </a:lnTo>
                <a:lnTo>
                  <a:pt x="8556295" y="6375095"/>
                </a:lnTo>
                <a:lnTo>
                  <a:pt x="8584997" y="6346152"/>
                </a:lnTo>
                <a:lnTo>
                  <a:pt x="8603844" y="6309309"/>
                </a:lnTo>
                <a:lnTo>
                  <a:pt x="8610600" y="6266688"/>
                </a:lnTo>
                <a:lnTo>
                  <a:pt x="8610600" y="132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68726" y="874267"/>
            <a:ext cx="4681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6067425"/>
            <a:chOff x="36569" y="170681"/>
            <a:chExt cx="9002395" cy="60674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0347" y="1353311"/>
              <a:ext cx="6984492" cy="488442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687" y="153929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2588"/>
                </a:moveTo>
                <a:lnTo>
                  <a:pt x="8603844" y="90703"/>
                </a:lnTo>
                <a:lnTo>
                  <a:pt x="8584997" y="54305"/>
                </a:lnTo>
                <a:lnTo>
                  <a:pt x="8556295" y="25603"/>
                </a:lnTo>
                <a:lnTo>
                  <a:pt x="8519897" y="6756"/>
                </a:lnTo>
                <a:lnTo>
                  <a:pt x="8478012" y="0"/>
                </a:lnTo>
                <a:lnTo>
                  <a:pt x="134112" y="0"/>
                </a:lnTo>
                <a:lnTo>
                  <a:pt x="91490" y="6756"/>
                </a:lnTo>
                <a:lnTo>
                  <a:pt x="54648" y="25603"/>
                </a:lnTo>
                <a:lnTo>
                  <a:pt x="25704" y="54305"/>
                </a:lnTo>
                <a:lnTo>
                  <a:pt x="6781" y="90703"/>
                </a:lnTo>
                <a:lnTo>
                  <a:pt x="0" y="132588"/>
                </a:lnTo>
                <a:lnTo>
                  <a:pt x="0" y="6266688"/>
                </a:lnTo>
                <a:lnTo>
                  <a:pt x="6781" y="6309309"/>
                </a:lnTo>
                <a:lnTo>
                  <a:pt x="25704" y="6346152"/>
                </a:lnTo>
                <a:lnTo>
                  <a:pt x="54648" y="6375095"/>
                </a:lnTo>
                <a:lnTo>
                  <a:pt x="91490" y="6394018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18"/>
                </a:lnTo>
                <a:lnTo>
                  <a:pt x="8556295" y="6375095"/>
                </a:lnTo>
                <a:lnTo>
                  <a:pt x="8584997" y="6346152"/>
                </a:lnTo>
                <a:lnTo>
                  <a:pt x="8603844" y="6309309"/>
                </a:lnTo>
                <a:lnTo>
                  <a:pt x="8610600" y="6266688"/>
                </a:lnTo>
                <a:lnTo>
                  <a:pt x="8610600" y="132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68726" y="874267"/>
            <a:ext cx="4681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5274945"/>
            <a:chOff x="36569" y="170681"/>
            <a:chExt cx="9002395" cy="527494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061" y="1917192"/>
              <a:ext cx="8276843" cy="352805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615555" cy="1525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Ahora,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generación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PV,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</a:t>
            </a:r>
            <a:r>
              <a:rPr sz="2400" spc="-10" dirty="0">
                <a:latin typeface="Calibri"/>
                <a:cs typeface="Calibri"/>
              </a:rPr>
              <a:t>obtiene: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3008" y="3836922"/>
            <a:ext cx="761682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Si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está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dentro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límites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generación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halla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el </a:t>
            </a:r>
            <a:r>
              <a:rPr sz="2400" dirty="0">
                <a:latin typeface="Calibri"/>
                <a:cs typeface="Calibri"/>
              </a:rPr>
              <a:t>ángulo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tensión.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conoce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V.</a:t>
            </a:r>
            <a:endParaRPr sz="2400">
              <a:latin typeface="Calibri"/>
              <a:cs typeface="Calibri"/>
            </a:endParaRPr>
          </a:p>
          <a:p>
            <a:pPr marL="354965" marR="6350" indent="-342900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Si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exceden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límites,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dejan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estos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halla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fuera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PQ.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095" y="2336291"/>
            <a:ext cx="3037332" cy="138074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6186805" cy="115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Método</a:t>
            </a:r>
            <a:r>
              <a:rPr sz="2400" u="heavy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Newton</a:t>
            </a:r>
            <a:r>
              <a:rPr sz="2400" u="heavy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Raphson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3008" y="2373882"/>
            <a:ext cx="5227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504315" algn="l"/>
                <a:tab pos="1908175" algn="l"/>
                <a:tab pos="3061335" algn="l"/>
                <a:tab pos="3553460" algn="l"/>
                <a:tab pos="4469765" algn="l"/>
              </a:tabLst>
            </a:pPr>
            <a:r>
              <a:rPr sz="2400" spc="-10" dirty="0">
                <a:latin typeface="Calibri"/>
                <a:cs typeface="Calibri"/>
              </a:rPr>
              <a:t>Aunque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método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Gauss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Seidel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4980" y="2373882"/>
            <a:ext cx="2235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  <a:tab pos="1069975" algn="l"/>
              </a:tabLst>
            </a:pPr>
            <a:r>
              <a:rPr sz="2400" spc="-25" dirty="0">
                <a:latin typeface="Calibri"/>
                <a:cs typeface="Calibri"/>
              </a:rPr>
              <a:t>se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usa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bastante,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3008" y="2739642"/>
            <a:ext cx="761619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especialmente</a:t>
            </a:r>
            <a:r>
              <a:rPr sz="2400" spc="44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44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4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pequeños,</a:t>
            </a:r>
            <a:r>
              <a:rPr sz="2400" spc="45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450" dirty="0">
                <a:latin typeface="Calibri"/>
                <a:cs typeface="Calibri"/>
              </a:rPr>
              <a:t>   </a:t>
            </a:r>
            <a:r>
              <a:rPr sz="2400" spc="-25" dirty="0">
                <a:latin typeface="Calibri"/>
                <a:cs typeface="Calibri"/>
              </a:rPr>
              <a:t>ha </a:t>
            </a:r>
            <a:r>
              <a:rPr sz="2400" dirty="0">
                <a:latin typeface="Calibri"/>
                <a:cs typeface="Calibri"/>
              </a:rPr>
              <a:t>desarrollado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Newton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Raphson,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obtener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tiempos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procesamiento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muy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reducidos comparados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otros.</a:t>
            </a:r>
            <a:endParaRPr sz="2400">
              <a:latin typeface="Calibri"/>
              <a:cs typeface="Calibri"/>
            </a:endParaRPr>
          </a:p>
          <a:p>
            <a:pPr marL="354965" marR="6985" indent="-342900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Newton-</a:t>
            </a:r>
            <a:r>
              <a:rPr sz="2400" dirty="0">
                <a:latin typeface="Calibri"/>
                <a:cs typeface="Calibri"/>
              </a:rPr>
              <a:t>Raphson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 basa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expansión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función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series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Taylor: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677" y="5410200"/>
            <a:ext cx="7603235" cy="82753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7618730" cy="2622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Método</a:t>
            </a:r>
            <a:r>
              <a:rPr sz="2400" u="heavy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Newton</a:t>
            </a:r>
            <a:r>
              <a:rPr sz="2400" u="heavy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Raphson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serie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converge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rápidamente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cerca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a, 	</a:t>
            </a:r>
            <a:r>
              <a:rPr sz="2400" dirty="0">
                <a:latin typeface="Calibri"/>
                <a:cs typeface="Calibri"/>
              </a:rPr>
              <a:t>caso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2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solo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basta</a:t>
            </a:r>
            <a:r>
              <a:rPr sz="2400" spc="2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considerar</a:t>
            </a:r>
            <a:r>
              <a:rPr sz="2400" spc="2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primeros 	términos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0969" y="3861816"/>
            <a:ext cx="7755635" cy="129844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008" y="874267"/>
            <a:ext cx="6186805" cy="1891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82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Método</a:t>
            </a:r>
            <a:r>
              <a:rPr sz="2400" u="heavy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Newton</a:t>
            </a:r>
            <a:r>
              <a:rPr sz="2400" u="heavy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Raphson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Gráficamente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como: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44039" y="2830067"/>
            <a:ext cx="5320284" cy="347472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687" y="153929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2588"/>
                </a:moveTo>
                <a:lnTo>
                  <a:pt x="8603844" y="90703"/>
                </a:lnTo>
                <a:lnTo>
                  <a:pt x="8584997" y="54305"/>
                </a:lnTo>
                <a:lnTo>
                  <a:pt x="8556295" y="25603"/>
                </a:lnTo>
                <a:lnTo>
                  <a:pt x="8519897" y="6756"/>
                </a:lnTo>
                <a:lnTo>
                  <a:pt x="8478012" y="0"/>
                </a:lnTo>
                <a:lnTo>
                  <a:pt x="134112" y="0"/>
                </a:lnTo>
                <a:lnTo>
                  <a:pt x="91490" y="6756"/>
                </a:lnTo>
                <a:lnTo>
                  <a:pt x="54648" y="25603"/>
                </a:lnTo>
                <a:lnTo>
                  <a:pt x="25704" y="54305"/>
                </a:lnTo>
                <a:lnTo>
                  <a:pt x="6781" y="90703"/>
                </a:lnTo>
                <a:lnTo>
                  <a:pt x="0" y="132588"/>
                </a:lnTo>
                <a:lnTo>
                  <a:pt x="0" y="6266688"/>
                </a:lnTo>
                <a:lnTo>
                  <a:pt x="6781" y="6309309"/>
                </a:lnTo>
                <a:lnTo>
                  <a:pt x="25704" y="6346152"/>
                </a:lnTo>
                <a:lnTo>
                  <a:pt x="54648" y="6375095"/>
                </a:lnTo>
                <a:lnTo>
                  <a:pt x="91490" y="6394018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18"/>
                </a:lnTo>
                <a:lnTo>
                  <a:pt x="8556295" y="6375095"/>
                </a:lnTo>
                <a:lnTo>
                  <a:pt x="8584997" y="6346152"/>
                </a:lnTo>
                <a:lnTo>
                  <a:pt x="8603844" y="6309309"/>
                </a:lnTo>
                <a:lnTo>
                  <a:pt x="8610600" y="6266688"/>
                </a:lnTo>
                <a:lnTo>
                  <a:pt x="8610600" y="132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68726" y="874267"/>
            <a:ext cx="4681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36167" y="1642363"/>
            <a:ext cx="2014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855470" algn="l"/>
              </a:tabLst>
            </a:pPr>
            <a:r>
              <a:rPr sz="2400" spc="-10" dirty="0">
                <a:latin typeface="Calibri"/>
                <a:cs typeface="Calibri"/>
              </a:rPr>
              <a:t>Aplicación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0619" y="1642363"/>
            <a:ext cx="5391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9370" algn="l"/>
                <a:tab pos="2729865" algn="l"/>
                <a:tab pos="3276600" algn="l"/>
                <a:tab pos="4663440" algn="l"/>
                <a:tab pos="5107940" algn="l"/>
              </a:tabLst>
            </a:pPr>
            <a:r>
              <a:rPr sz="2400" spc="-10" dirty="0">
                <a:latin typeface="Calibri"/>
                <a:cs typeface="Calibri"/>
              </a:rPr>
              <a:t>sistemas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eléctricos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potencia.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Si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9067" y="2008122"/>
            <a:ext cx="62001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recuerda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que:</a:t>
            </a:r>
            <a:endParaRPr sz="2400">
              <a:latin typeface="Calibri"/>
              <a:cs typeface="Calibri"/>
            </a:endParaRPr>
          </a:p>
          <a:p>
            <a:pPr marL="537845" indent="-411480">
              <a:lnSpc>
                <a:spcPct val="100000"/>
              </a:lnSpc>
              <a:buFont typeface="Arial MT"/>
              <a:buChar char="•"/>
              <a:tabLst>
                <a:tab pos="537845" algn="l"/>
              </a:tabLst>
            </a:pPr>
            <a:r>
              <a:rPr sz="2400" spc="-10" dirty="0">
                <a:latin typeface="Calibri"/>
                <a:cs typeface="Calibri"/>
              </a:rPr>
              <a:t>Para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admitancia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nodo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nodo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3367" y="4568442"/>
            <a:ext cx="3796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Para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52827" y="2852927"/>
            <a:ext cx="5093335" cy="3313429"/>
            <a:chOff x="2052827" y="2852927"/>
            <a:chExt cx="5093335" cy="3313429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2827" y="2852927"/>
              <a:ext cx="5093208" cy="16184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6083" y="4972811"/>
              <a:ext cx="4724400" cy="119329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36167" y="874267"/>
            <a:ext cx="6113780" cy="115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462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Para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inyectada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6167" y="3836922"/>
            <a:ext cx="5691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compleja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inyectada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03603" y="2360676"/>
            <a:ext cx="6986270" cy="3301365"/>
            <a:chOff x="1403603" y="2360676"/>
            <a:chExt cx="6986270" cy="330136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3603" y="2360676"/>
              <a:ext cx="6986016" cy="11414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8563" y="4509516"/>
              <a:ext cx="3636264" cy="115214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36167" y="831595"/>
            <a:ext cx="6113780" cy="84264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444625">
              <a:lnSpc>
                <a:spcPct val="100000"/>
              </a:lnSpc>
              <a:spcBef>
                <a:spcPts val="434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otra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forma: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6167" y="2745738"/>
            <a:ext cx="76168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5080" indent="-34036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Para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aplicación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eléctricos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	</a:t>
            </a:r>
            <a:r>
              <a:rPr sz="2400" dirty="0">
                <a:latin typeface="Calibri"/>
                <a:cs typeface="Calibri"/>
              </a:rPr>
              <a:t>parte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todas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barras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carga,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menos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spc="-10" dirty="0">
                <a:latin typeface="Calibri"/>
                <a:cs typeface="Calibri"/>
              </a:rPr>
              <a:t>compensación: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908047" y="1773936"/>
            <a:ext cx="5575300" cy="4680585"/>
            <a:chOff x="1908047" y="1773936"/>
            <a:chExt cx="5575300" cy="468058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40863" y="1773936"/>
              <a:ext cx="5141976" cy="7909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8047" y="3870960"/>
              <a:ext cx="5574791" cy="258317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36167" y="831595"/>
            <a:ext cx="6615430" cy="84264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444625">
              <a:lnSpc>
                <a:spcPct val="100000"/>
              </a:lnSpc>
              <a:spcBef>
                <a:spcPts val="434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Con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programados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calculados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6167" y="3843018"/>
            <a:ext cx="747140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Entonces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4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aplicar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</a:t>
            </a:r>
            <a:r>
              <a:rPr sz="2400" spc="-10" dirty="0">
                <a:latin typeface="Calibri"/>
                <a:cs typeface="Calibri"/>
              </a:rPr>
              <a:t>diferencial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parcial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inyectada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64791" y="1997963"/>
            <a:ext cx="5960745" cy="3952240"/>
            <a:chOff x="1764791" y="1997963"/>
            <a:chExt cx="5960745" cy="395224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2403" y="1997963"/>
              <a:ext cx="2679192" cy="15895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4791" y="4765547"/>
              <a:ext cx="5960364" cy="118414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36167" y="831595"/>
            <a:ext cx="7614284" cy="120840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444625">
              <a:lnSpc>
                <a:spcPct val="100000"/>
              </a:lnSpc>
              <a:spcBef>
                <a:spcPts val="434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354965" algn="l"/>
                <a:tab pos="2243455" algn="l"/>
                <a:tab pos="2557780" algn="l"/>
                <a:tab pos="4033520" algn="l"/>
                <a:tab pos="4635500" algn="l"/>
                <a:tab pos="5147310" algn="l"/>
                <a:tab pos="6777990" algn="l"/>
                <a:tab pos="7265670" algn="l"/>
              </a:tabLst>
            </a:pPr>
            <a:r>
              <a:rPr sz="2400" spc="-10" dirty="0">
                <a:latin typeface="Calibri"/>
                <a:cs typeface="Calibri"/>
              </a:rPr>
              <a:t>Multiplicando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dividiendo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por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las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magnitudes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las </a:t>
            </a:r>
            <a:r>
              <a:rPr sz="2400" spc="-10" dirty="0">
                <a:latin typeface="Calibri"/>
                <a:cs typeface="Calibri"/>
              </a:rPr>
              <a:t>respectivas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tensiones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6167" y="4208777"/>
            <a:ext cx="3324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mismo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aplica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Qi</a:t>
            </a:r>
            <a:r>
              <a:rPr sz="2400" spc="-2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72305" y="2310383"/>
            <a:ext cx="7560945" cy="3880485"/>
            <a:chOff x="972305" y="2310383"/>
            <a:chExt cx="7560945" cy="388048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305" y="2310383"/>
              <a:ext cx="7560564" cy="14066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1475" y="4797551"/>
              <a:ext cx="6886956" cy="139293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3" y="153917"/>
            <a:ext cx="8610600" cy="6567170"/>
            <a:chOff x="266693" y="153917"/>
            <a:chExt cx="8610600" cy="6567170"/>
          </a:xfrm>
        </p:grpSpPr>
        <p:sp>
          <p:nvSpPr>
            <p:cNvPr id="3" name="object 3"/>
            <p:cNvSpPr/>
            <p:nvPr/>
          </p:nvSpPr>
          <p:spPr>
            <a:xfrm>
              <a:off x="266687" y="153929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2588"/>
                  </a:moveTo>
                  <a:lnTo>
                    <a:pt x="8603844" y="90703"/>
                  </a:lnTo>
                  <a:lnTo>
                    <a:pt x="8584997" y="54305"/>
                  </a:lnTo>
                  <a:lnTo>
                    <a:pt x="8556295" y="25603"/>
                  </a:lnTo>
                  <a:lnTo>
                    <a:pt x="8519897" y="6756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1490" y="6756"/>
                  </a:lnTo>
                  <a:lnTo>
                    <a:pt x="54648" y="25603"/>
                  </a:lnTo>
                  <a:lnTo>
                    <a:pt x="25704" y="54305"/>
                  </a:lnTo>
                  <a:lnTo>
                    <a:pt x="6781" y="90703"/>
                  </a:lnTo>
                  <a:lnTo>
                    <a:pt x="0" y="132588"/>
                  </a:lnTo>
                  <a:lnTo>
                    <a:pt x="0" y="6266688"/>
                  </a:lnTo>
                  <a:lnTo>
                    <a:pt x="6781" y="6309309"/>
                  </a:lnTo>
                  <a:lnTo>
                    <a:pt x="25704" y="6346152"/>
                  </a:lnTo>
                  <a:lnTo>
                    <a:pt x="54648" y="6375095"/>
                  </a:lnTo>
                  <a:lnTo>
                    <a:pt x="91490" y="6394018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18"/>
                  </a:lnTo>
                  <a:lnTo>
                    <a:pt x="8556295" y="6375095"/>
                  </a:lnTo>
                  <a:lnTo>
                    <a:pt x="8584997" y="6346152"/>
                  </a:lnTo>
                  <a:lnTo>
                    <a:pt x="8603844" y="6309309"/>
                  </a:lnTo>
                  <a:lnTo>
                    <a:pt x="8610600" y="6266688"/>
                  </a:lnTo>
                  <a:lnTo>
                    <a:pt x="8610600" y="132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36167" y="874267"/>
            <a:ext cx="6113780" cy="100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462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3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matricial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como: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661" y="2177795"/>
            <a:ext cx="7865364" cy="319582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4605" y="219449"/>
            <a:ext cx="8610600" cy="6501765"/>
            <a:chOff x="324605" y="219449"/>
            <a:chExt cx="8610600" cy="6501765"/>
          </a:xfrm>
        </p:grpSpPr>
        <p:sp>
          <p:nvSpPr>
            <p:cNvPr id="3" name="object 3"/>
            <p:cNvSpPr/>
            <p:nvPr/>
          </p:nvSpPr>
          <p:spPr>
            <a:xfrm>
              <a:off x="324599" y="219461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31" y="91478"/>
                  </a:lnTo>
                  <a:lnTo>
                    <a:pt x="8584908" y="54635"/>
                  </a:lnTo>
                  <a:lnTo>
                    <a:pt x="8555965" y="25692"/>
                  </a:lnTo>
                  <a:lnTo>
                    <a:pt x="8519122" y="6769"/>
                  </a:lnTo>
                  <a:lnTo>
                    <a:pt x="8476488" y="0"/>
                  </a:lnTo>
                  <a:lnTo>
                    <a:pt x="132588" y="0"/>
                  </a:lnTo>
                  <a:lnTo>
                    <a:pt x="90703" y="6769"/>
                  </a:lnTo>
                  <a:lnTo>
                    <a:pt x="54317" y="25692"/>
                  </a:lnTo>
                  <a:lnTo>
                    <a:pt x="25603" y="54635"/>
                  </a:lnTo>
                  <a:lnTo>
                    <a:pt x="6769" y="91478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769" y="6310096"/>
                  </a:lnTo>
                  <a:lnTo>
                    <a:pt x="25603" y="6346482"/>
                  </a:lnTo>
                  <a:lnTo>
                    <a:pt x="54317" y="6375197"/>
                  </a:lnTo>
                  <a:lnTo>
                    <a:pt x="90703" y="6394031"/>
                  </a:lnTo>
                  <a:lnTo>
                    <a:pt x="132588" y="6400800"/>
                  </a:lnTo>
                  <a:lnTo>
                    <a:pt x="8476488" y="6400800"/>
                  </a:lnTo>
                  <a:lnTo>
                    <a:pt x="8519122" y="6394031"/>
                  </a:lnTo>
                  <a:lnTo>
                    <a:pt x="8555965" y="6375197"/>
                  </a:lnTo>
                  <a:lnTo>
                    <a:pt x="8584908" y="6346482"/>
                  </a:lnTo>
                  <a:lnTo>
                    <a:pt x="8603831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260609"/>
              <a:ext cx="8425180" cy="6460490"/>
            </a:xfrm>
            <a:custGeom>
              <a:avLst/>
              <a:gdLst/>
              <a:ahLst/>
              <a:cxnLst/>
              <a:rect l="l" t="t" r="r" b="b"/>
              <a:pathLst>
                <a:path w="8425180" h="6460490">
                  <a:moveTo>
                    <a:pt x="8382000" y="6128004"/>
                  </a:moveTo>
                  <a:lnTo>
                    <a:pt x="0" y="6128004"/>
                  </a:lnTo>
                  <a:lnTo>
                    <a:pt x="0" y="6460236"/>
                  </a:lnTo>
                  <a:lnTo>
                    <a:pt x="8382000" y="6460236"/>
                  </a:lnTo>
                  <a:lnTo>
                    <a:pt x="8382000" y="6128004"/>
                  </a:lnTo>
                  <a:close/>
                </a:path>
                <a:path w="8425180" h="6460490">
                  <a:moveTo>
                    <a:pt x="8424672" y="0"/>
                  </a:moveTo>
                  <a:lnTo>
                    <a:pt x="42672" y="0"/>
                  </a:lnTo>
                  <a:lnTo>
                    <a:pt x="42672" y="18288"/>
                  </a:lnTo>
                  <a:lnTo>
                    <a:pt x="42672" y="505968"/>
                  </a:lnTo>
                  <a:lnTo>
                    <a:pt x="42672" y="542544"/>
                  </a:lnTo>
                  <a:lnTo>
                    <a:pt x="8397240" y="542544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26994" y="289045"/>
            <a:ext cx="4834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32885" y="759967"/>
            <a:ext cx="7920990" cy="171703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748155">
              <a:lnSpc>
                <a:spcPct val="100000"/>
              </a:lnSpc>
              <a:spcBef>
                <a:spcPts val="10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Métodos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900"/>
              </a:spcBef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solución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matricial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encuentra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iterando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</a:t>
            </a:r>
            <a:r>
              <a:rPr sz="2400" dirty="0">
                <a:latin typeface="Calibri"/>
                <a:cs typeface="Calibri"/>
              </a:rPr>
              <a:t>siguiente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manera: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1.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Estimar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iniciales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885" y="2451606"/>
            <a:ext cx="13157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880" indent="-29718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309880" algn="l"/>
              </a:tabLst>
            </a:pPr>
            <a:r>
              <a:rPr sz="2400" spc="-10" dirty="0">
                <a:latin typeface="Calibri"/>
                <a:cs typeface="Calibri"/>
              </a:rPr>
              <a:t>Calcular</a:t>
            </a:r>
            <a:endParaRPr sz="2400">
              <a:latin typeface="Calibri"/>
              <a:cs typeface="Calibri"/>
            </a:endParaRPr>
          </a:p>
          <a:p>
            <a:pPr marL="309880" indent="-297180">
              <a:lnSpc>
                <a:spcPct val="100000"/>
              </a:lnSpc>
              <a:buAutoNum type="arabicPeriod" startAt="2"/>
              <a:tabLst>
                <a:tab pos="309880" algn="l"/>
              </a:tabLst>
            </a:pPr>
            <a:r>
              <a:rPr sz="2400" spc="-10" dirty="0">
                <a:latin typeface="Calibri"/>
                <a:cs typeface="Calibri"/>
              </a:rPr>
              <a:t>Calcular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5565" y="2451606"/>
            <a:ext cx="34912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804" marR="5080" indent="-20574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ecuaciones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indicadas.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ecuaciones.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885" y="3183126"/>
            <a:ext cx="7920355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880" indent="-297180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309880" algn="l"/>
              </a:tabLst>
            </a:pPr>
            <a:r>
              <a:rPr sz="2400" dirty="0">
                <a:latin typeface="Calibri"/>
                <a:cs typeface="Calibri"/>
              </a:rPr>
              <a:t>Hallar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elementos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jacobiano.</a:t>
            </a:r>
            <a:endParaRPr sz="2400">
              <a:latin typeface="Calibri"/>
              <a:cs typeface="Calibri"/>
            </a:endParaRPr>
          </a:p>
          <a:p>
            <a:pPr marL="309880" indent="-297180">
              <a:lnSpc>
                <a:spcPct val="100000"/>
              </a:lnSpc>
              <a:buAutoNum type="arabicPeriod" startAt="4"/>
              <a:tabLst>
                <a:tab pos="309880" algn="l"/>
              </a:tabLst>
            </a:pPr>
            <a:r>
              <a:rPr sz="2400" dirty="0">
                <a:latin typeface="Calibri"/>
                <a:cs typeface="Calibri"/>
              </a:rPr>
              <a:t>Resolver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matricial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correcciones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iniciales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30"/>
              </a:spcBef>
              <a:buFont typeface="Calibri"/>
              <a:buAutoNum type="arabicPeriod" startAt="4"/>
            </a:pPr>
            <a:endParaRPr sz="2400">
              <a:latin typeface="Calibri"/>
              <a:cs typeface="Calibri"/>
            </a:endParaRPr>
          </a:p>
          <a:p>
            <a:pPr marL="12700" marR="5080" indent="314960">
              <a:lnSpc>
                <a:spcPct val="100000"/>
              </a:lnSpc>
              <a:buAutoNum type="arabicPeriod" startAt="4"/>
              <a:tabLst>
                <a:tab pos="327660" algn="l"/>
              </a:tabLst>
            </a:pPr>
            <a:r>
              <a:rPr sz="2400" dirty="0">
                <a:latin typeface="Calibri"/>
                <a:cs typeface="Calibri"/>
              </a:rPr>
              <a:t>Sumar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correcciones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encontradas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estimados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iniciales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obtener:</a:t>
            </a:r>
            <a:endParaRPr sz="2400">
              <a:latin typeface="Calibri"/>
              <a:cs typeface="Calibri"/>
            </a:endParaRPr>
          </a:p>
          <a:p>
            <a:pPr marL="12700" marR="5715" indent="298450">
              <a:lnSpc>
                <a:spcPct val="100000"/>
              </a:lnSpc>
              <a:buAutoNum type="arabicPeriod" startAt="4"/>
              <a:tabLst>
                <a:tab pos="311150" algn="l"/>
                <a:tab pos="5847080" algn="l"/>
              </a:tabLst>
            </a:pPr>
            <a:r>
              <a:rPr sz="2400" dirty="0">
                <a:latin typeface="Calibri"/>
                <a:cs typeface="Calibri"/>
              </a:rPr>
              <a:t>Emplear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nuevos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como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valores </a:t>
            </a:r>
            <a:r>
              <a:rPr sz="2400" dirty="0">
                <a:latin typeface="Calibri"/>
                <a:cs typeface="Calibri"/>
              </a:rPr>
              <a:t>iniciales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iteración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continuar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proceso.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74769" y="2121407"/>
            <a:ext cx="7289800" cy="3755390"/>
            <a:chOff x="874769" y="2121407"/>
            <a:chExt cx="7289800" cy="375539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9" y="2121407"/>
              <a:ext cx="1429511" cy="3718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9675" y="2493263"/>
              <a:ext cx="1877567" cy="3901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37943" y="2852927"/>
              <a:ext cx="2161032" cy="36271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4769" y="4005072"/>
              <a:ext cx="1466088" cy="53035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10967" y="5085587"/>
              <a:ext cx="5753100" cy="40081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88407" y="5486399"/>
              <a:ext cx="1505711" cy="390143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599" y="219461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31" y="91478"/>
                </a:lnTo>
                <a:lnTo>
                  <a:pt x="8584908" y="54635"/>
                </a:lnTo>
                <a:lnTo>
                  <a:pt x="8555965" y="25692"/>
                </a:lnTo>
                <a:lnTo>
                  <a:pt x="8519122" y="6769"/>
                </a:lnTo>
                <a:lnTo>
                  <a:pt x="8476488" y="0"/>
                </a:lnTo>
                <a:lnTo>
                  <a:pt x="132588" y="0"/>
                </a:lnTo>
                <a:lnTo>
                  <a:pt x="90703" y="6769"/>
                </a:lnTo>
                <a:lnTo>
                  <a:pt x="54317" y="25692"/>
                </a:lnTo>
                <a:lnTo>
                  <a:pt x="25603" y="54635"/>
                </a:lnTo>
                <a:lnTo>
                  <a:pt x="6769" y="91478"/>
                </a:lnTo>
                <a:lnTo>
                  <a:pt x="0" y="134112"/>
                </a:lnTo>
                <a:lnTo>
                  <a:pt x="0" y="6268212"/>
                </a:lnTo>
                <a:lnTo>
                  <a:pt x="6769" y="6310096"/>
                </a:lnTo>
                <a:lnTo>
                  <a:pt x="25603" y="6346482"/>
                </a:lnTo>
                <a:lnTo>
                  <a:pt x="54317" y="6375197"/>
                </a:lnTo>
                <a:lnTo>
                  <a:pt x="90703" y="6394031"/>
                </a:lnTo>
                <a:lnTo>
                  <a:pt x="132588" y="6400800"/>
                </a:lnTo>
                <a:lnTo>
                  <a:pt x="8476488" y="6400800"/>
                </a:lnTo>
                <a:lnTo>
                  <a:pt x="8519122" y="6394031"/>
                </a:lnTo>
                <a:lnTo>
                  <a:pt x="8555965" y="6375197"/>
                </a:lnTo>
                <a:lnTo>
                  <a:pt x="8584908" y="6346482"/>
                </a:lnTo>
                <a:lnTo>
                  <a:pt x="8603831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74737" y="1732279"/>
            <a:ext cx="20510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400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Métodos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matemáticos</a:t>
            </a:r>
            <a:r>
              <a:rPr sz="2400" spc="1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498475">
              <a:lnSpc>
                <a:spcPct val="100000"/>
              </a:lnSpc>
            </a:pP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solución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260609"/>
            <a:ext cx="8425180" cy="6460490"/>
          </a:xfrm>
          <a:custGeom>
            <a:avLst/>
            <a:gdLst/>
            <a:ahLst/>
            <a:cxnLst/>
            <a:rect l="l" t="t" r="r" b="b"/>
            <a:pathLst>
              <a:path w="8425180" h="6460490">
                <a:moveTo>
                  <a:pt x="8382000" y="6128004"/>
                </a:moveTo>
                <a:lnTo>
                  <a:pt x="0" y="6128004"/>
                </a:lnTo>
                <a:lnTo>
                  <a:pt x="0" y="6460236"/>
                </a:lnTo>
                <a:lnTo>
                  <a:pt x="8382000" y="6460236"/>
                </a:lnTo>
                <a:lnTo>
                  <a:pt x="8382000" y="6128004"/>
                </a:lnTo>
                <a:close/>
              </a:path>
              <a:path w="8425180" h="6460490">
                <a:moveTo>
                  <a:pt x="8424672" y="0"/>
                </a:moveTo>
                <a:lnTo>
                  <a:pt x="42672" y="0"/>
                </a:lnTo>
                <a:lnTo>
                  <a:pt x="42672" y="18288"/>
                </a:lnTo>
                <a:lnTo>
                  <a:pt x="42672" y="505968"/>
                </a:lnTo>
                <a:lnTo>
                  <a:pt x="42672" y="542544"/>
                </a:lnTo>
                <a:lnTo>
                  <a:pt x="8397240" y="542544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516" rIns="0" bIns="0" rtlCol="0">
            <a:spAutoFit/>
          </a:bodyPr>
          <a:lstStyle/>
          <a:p>
            <a:pPr marL="1106805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dirty="0"/>
              <a:t>ANÁLISIS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FLUJOS</a:t>
            </a:r>
            <a:r>
              <a:rPr spc="-5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CARGA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59723" y="170681"/>
            <a:ext cx="579119" cy="73914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6569" y="185921"/>
            <a:ext cx="5904230" cy="6611620"/>
            <a:chOff x="36569" y="185921"/>
            <a:chExt cx="5904230" cy="66116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789" y="765048"/>
              <a:ext cx="5286755" cy="603199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05957" y="6446771"/>
            <a:ext cx="40640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Flujos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" y="-6"/>
            <a:ext cx="9144000" cy="68580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38147" y="2142234"/>
            <a:ext cx="64814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TEMA</a:t>
            </a:r>
            <a:r>
              <a:rPr sz="32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r>
              <a:rPr sz="32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32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2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58058" y="3852162"/>
            <a:ext cx="4698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MSc.</a:t>
            </a:r>
            <a:r>
              <a:rPr sz="28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28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28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28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4267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41335" y="1870962"/>
            <a:ext cx="23990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23745" algn="l"/>
              </a:tabLst>
            </a:pPr>
            <a:r>
              <a:rPr sz="2800" spc="-10" dirty="0">
                <a:latin typeface="Calibri"/>
                <a:cs typeface="Calibri"/>
              </a:rPr>
              <a:t>(capacidad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345" y="846835"/>
            <a:ext cx="5509260" cy="1902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1: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Componentes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Simétricas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2800">
              <a:latin typeface="Calibri"/>
              <a:cs typeface="Calibri"/>
            </a:endParaRPr>
          </a:p>
          <a:p>
            <a:pPr marL="190500" marR="5080" indent="-178435">
              <a:lnSpc>
                <a:spcPct val="100000"/>
              </a:lnSpc>
              <a:tabLst>
                <a:tab pos="1254125" algn="l"/>
                <a:tab pos="1987550" algn="l"/>
                <a:tab pos="4314190" algn="l"/>
              </a:tabLst>
            </a:pPr>
            <a:r>
              <a:rPr sz="2800" spc="-20" dirty="0">
                <a:latin typeface="Calibri"/>
                <a:cs typeface="Calibri"/>
              </a:rPr>
              <a:t>Tema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2: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Cortocircuito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40" dirty="0">
                <a:latin typeface="Calibri"/>
                <a:cs typeface="Calibri"/>
              </a:rPr>
              <a:t>Trifásico </a:t>
            </a:r>
            <a:r>
              <a:rPr sz="2800" spc="-10" dirty="0">
                <a:latin typeface="Calibri"/>
                <a:cs typeface="Calibri"/>
              </a:rPr>
              <a:t>cortocircuito)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345" y="3321810"/>
            <a:ext cx="49777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3: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Cortocircuito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monofásico: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24321" y="3833874"/>
            <a:ext cx="1418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41400" algn="l"/>
              </a:tabLst>
            </a:pPr>
            <a:r>
              <a:rPr sz="2800" spc="-10" dirty="0">
                <a:latin typeface="Calibri"/>
                <a:cs typeface="Calibri"/>
              </a:rPr>
              <a:t>redes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653" y="3833874"/>
            <a:ext cx="6537325" cy="1390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73785">
              <a:lnSpc>
                <a:spcPct val="100000"/>
              </a:lnSpc>
              <a:spcBef>
                <a:spcPts val="95"/>
              </a:spcBef>
              <a:buChar char="-"/>
              <a:tabLst>
                <a:tab pos="1086485" algn="l"/>
                <a:tab pos="3554095" algn="l"/>
                <a:tab pos="4148454" algn="l"/>
                <a:tab pos="4784725" algn="l"/>
                <a:tab pos="6160770" algn="l"/>
              </a:tabLst>
            </a:pPr>
            <a:r>
              <a:rPr sz="2800" spc="-10" dirty="0">
                <a:latin typeface="Calibri"/>
                <a:cs typeface="Calibri"/>
              </a:rPr>
              <a:t>Representación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equipos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spc="-10" dirty="0"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939165" indent="-190500">
              <a:lnSpc>
                <a:spcPct val="100000"/>
              </a:lnSpc>
              <a:spcBef>
                <a:spcPts val="670"/>
              </a:spcBef>
              <a:buChar char="-"/>
              <a:tabLst>
                <a:tab pos="939165" algn="l"/>
              </a:tabLst>
            </a:pPr>
            <a:r>
              <a:rPr sz="2800" dirty="0">
                <a:latin typeface="Calibri"/>
                <a:cs typeface="Calibri"/>
              </a:rPr>
              <a:t>Redes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secuencia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tipos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falla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3345" y="5796785"/>
            <a:ext cx="66421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Tema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4: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Cálculo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corrientes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cortocircuito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4599" y="9906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9548"/>
                </a:moveTo>
                <a:lnTo>
                  <a:pt x="0" y="6289548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9548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4256"/>
                </a:lnTo>
                <a:lnTo>
                  <a:pt x="8397240" y="524256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97098" y="10921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CORTO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CIRCUITO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921511"/>
            <a:ext cx="7805420" cy="5008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09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297180" marR="5080" indent="-285115" algn="just">
              <a:lnSpc>
                <a:spcPct val="100000"/>
              </a:lnSpc>
              <a:spcBef>
                <a:spcPts val="1800"/>
              </a:spcBef>
              <a:buFont typeface="Arial MT"/>
              <a:buChar char="•"/>
              <a:tabLst>
                <a:tab pos="299085" algn="l"/>
              </a:tabLst>
            </a:pPr>
            <a:r>
              <a:rPr sz="2400" dirty="0">
                <a:latin typeface="Calibri"/>
                <a:cs typeface="Calibri"/>
              </a:rPr>
              <a:t>La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evaluación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comportamiento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trifásicos 	</a:t>
            </a:r>
            <a:r>
              <a:rPr sz="2400" dirty="0">
                <a:latin typeface="Calibri"/>
                <a:cs typeface="Calibri"/>
              </a:rPr>
              <a:t>balanceados,</a:t>
            </a:r>
            <a:r>
              <a:rPr sz="2400" spc="5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4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posible</a:t>
            </a:r>
            <a:r>
              <a:rPr sz="2400" spc="5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realizarlo</a:t>
            </a:r>
            <a:r>
              <a:rPr sz="2400" spc="54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utilizando</a:t>
            </a:r>
            <a:r>
              <a:rPr sz="2400" spc="540" dirty="0">
                <a:latin typeface="Calibri"/>
                <a:cs typeface="Calibri"/>
              </a:rPr>
              <a:t>  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representación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“por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fase”.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Esto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es,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resuelve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problema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misma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manera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fuese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monofásico,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y 	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otras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fases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difieren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fasores 	</a:t>
            </a:r>
            <a:r>
              <a:rPr sz="2400" dirty="0">
                <a:latin typeface="Calibri"/>
                <a:cs typeface="Calibri"/>
              </a:rPr>
              <a:t>obtenidos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representación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±120°.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caso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desbalanceados,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posible 	</a:t>
            </a:r>
            <a:r>
              <a:rPr sz="2400" dirty="0">
                <a:latin typeface="Calibri"/>
                <a:cs typeface="Calibri"/>
              </a:rPr>
              <a:t>evaluar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comportamiento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representación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fase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manera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tan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directa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hace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5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sistemas 	</a:t>
            </a:r>
            <a:r>
              <a:rPr sz="2400" dirty="0">
                <a:latin typeface="Calibri"/>
                <a:cs typeface="Calibri"/>
              </a:rPr>
              <a:t>balanceados,</a:t>
            </a:r>
            <a:r>
              <a:rPr sz="2400" spc="1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1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1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provoca</a:t>
            </a:r>
            <a:r>
              <a:rPr sz="2400" spc="1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1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análisis</a:t>
            </a:r>
            <a:r>
              <a:rPr sz="2400" spc="1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9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estos 	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complique.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921511"/>
            <a:ext cx="7805420" cy="5064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09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223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componentes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simétricas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permite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extender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el 	</a:t>
            </a:r>
            <a:r>
              <a:rPr sz="2400" dirty="0">
                <a:latin typeface="Calibri"/>
                <a:cs typeface="Calibri"/>
              </a:rPr>
              <a:t>análisis</a:t>
            </a:r>
            <a:r>
              <a:rPr sz="2400" spc="48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4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4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48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48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4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contienen</a:t>
            </a:r>
            <a:r>
              <a:rPr sz="2400" spc="49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cargas 	desbalanceadas</a:t>
            </a:r>
            <a:endParaRPr sz="2400">
              <a:latin typeface="Calibri"/>
              <a:cs typeface="Calibri"/>
            </a:endParaRPr>
          </a:p>
          <a:p>
            <a:pPr marL="352425" marR="6350" indent="-340360" algn="just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Este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fue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presentado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1918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Charles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LeGeyt 	</a:t>
            </a:r>
            <a:r>
              <a:rPr sz="2400" dirty="0">
                <a:latin typeface="Calibri"/>
                <a:cs typeface="Calibri"/>
              </a:rPr>
              <a:t>Fortescue.</a:t>
            </a:r>
            <a:r>
              <a:rPr sz="2400" spc="29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utiliza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simplificar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análisis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los 	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eléctricos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trifásicos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desbalanceados.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Las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componentes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simétricas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permiten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escribir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7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forma 	</a:t>
            </a:r>
            <a:r>
              <a:rPr sz="2400" dirty="0">
                <a:latin typeface="Calibri"/>
                <a:cs typeface="Calibri"/>
              </a:rPr>
              <a:t>general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polifásico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desbalanceado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(con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fases) 	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suma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equilibrados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aplicando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el 	</a:t>
            </a:r>
            <a:r>
              <a:rPr sz="2400" dirty="0">
                <a:latin typeface="Calibri"/>
                <a:cs typeface="Calibri"/>
              </a:rPr>
              <a:t>principio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superposición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(uno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cero).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921511"/>
            <a:ext cx="7804784" cy="5064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09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352425" marR="5715" indent="-340360" algn="just">
              <a:lnSpc>
                <a:spcPct val="100000"/>
              </a:lnSpc>
              <a:spcBef>
                <a:spcPts val="223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componentes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simétricas,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desde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punto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vista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matemático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transformación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lineal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ya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que 	</a:t>
            </a:r>
            <a:r>
              <a:rPr sz="2400" dirty="0">
                <a:latin typeface="Calibri"/>
                <a:cs typeface="Calibri"/>
              </a:rPr>
              <a:t>permite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desacoplar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balanceado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orden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“n”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en 	</a:t>
            </a:r>
            <a:r>
              <a:rPr sz="2400" dirty="0">
                <a:latin typeface="Calibri"/>
                <a:cs typeface="Calibri"/>
              </a:rPr>
              <a:t>“n”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independientes.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30"/>
              </a:spcBef>
            </a:pP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Segoe UI Symbol"/>
              <a:buChar char="❑"/>
              <a:tabLst>
                <a:tab pos="35560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Componentes</a:t>
            </a:r>
            <a:r>
              <a:rPr sz="2400" u="heavy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Simétricas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400" u="heavy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Sistemas</a:t>
            </a:r>
            <a:r>
              <a:rPr sz="2400" u="heavy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Trifásicos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28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Este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método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permite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analizar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trifásico 	</a:t>
            </a:r>
            <a:r>
              <a:rPr sz="2400" dirty="0">
                <a:latin typeface="Calibri"/>
                <a:cs typeface="Calibri"/>
              </a:rPr>
              <a:t>desbalanceados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mediante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fasores 	</a:t>
            </a:r>
            <a:r>
              <a:rPr sz="2400" dirty="0">
                <a:latin typeface="Calibri"/>
                <a:cs typeface="Calibri"/>
              </a:rPr>
              <a:t>balanceados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denominados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positiva,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negativa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y 	</a:t>
            </a:r>
            <a:r>
              <a:rPr sz="2400" spc="-10" dirty="0">
                <a:latin typeface="Calibri"/>
                <a:cs typeface="Calibri"/>
              </a:rPr>
              <a:t>cero.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921511"/>
            <a:ext cx="7804150" cy="469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09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spcBef>
                <a:spcPts val="2230"/>
              </a:spcBef>
              <a:buFont typeface="Arial MT"/>
              <a:buChar char="•"/>
              <a:tabLst>
                <a:tab pos="35306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Componentes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</a:t>
            </a:r>
            <a:r>
              <a:rPr sz="24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Positiva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810260" marR="6350" lvl="1" indent="-340360" algn="just">
              <a:lnSpc>
                <a:spcPct val="100000"/>
              </a:lnSpc>
              <a:buFont typeface="Arial MT"/>
              <a:buChar char="•"/>
              <a:tabLst>
                <a:tab pos="812800" algn="l"/>
              </a:tabLst>
            </a:pPr>
            <a:r>
              <a:rPr sz="2400" dirty="0">
                <a:latin typeface="Calibri"/>
                <a:cs typeface="Calibri"/>
              </a:rPr>
              <a:t>Consiste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igual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desfasados 	</a:t>
            </a:r>
            <a:r>
              <a:rPr sz="2400" dirty="0">
                <a:latin typeface="Calibri"/>
                <a:cs typeface="Calibri"/>
              </a:rPr>
              <a:t>120°</a:t>
            </a:r>
            <a:r>
              <a:rPr sz="2400" spc="4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4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misma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4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fasores 	originales.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buFont typeface="Arial MT"/>
              <a:buChar char="•"/>
              <a:tabLst>
                <a:tab pos="35306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Componentes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</a:t>
            </a:r>
            <a:r>
              <a:rPr sz="24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Negativa</a:t>
            </a:r>
            <a:r>
              <a:rPr sz="2400" spc="-1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810260" marR="5080" lvl="1" indent="-340360" algn="just">
              <a:lnSpc>
                <a:spcPct val="100000"/>
              </a:lnSpc>
              <a:buFont typeface="Arial MT"/>
              <a:buChar char="•"/>
              <a:tabLst>
                <a:tab pos="812800" algn="l"/>
              </a:tabLst>
            </a:pPr>
            <a:r>
              <a:rPr sz="2400" dirty="0">
                <a:latin typeface="Calibri"/>
                <a:cs typeface="Calibri"/>
              </a:rPr>
              <a:t>Consiste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igual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desfasados 	</a:t>
            </a:r>
            <a:r>
              <a:rPr sz="2400" dirty="0">
                <a:latin typeface="Calibri"/>
                <a:cs typeface="Calibri"/>
              </a:rPr>
              <a:t>120°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opuesta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	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originales.</a:t>
            </a:r>
            <a:endParaRPr sz="2400">
              <a:latin typeface="Calibri"/>
              <a:cs typeface="Calibri"/>
            </a:endParaRPr>
          </a:p>
          <a:p>
            <a:pPr marL="353060" indent="-340360" algn="just">
              <a:lnSpc>
                <a:spcPct val="100000"/>
              </a:lnSpc>
              <a:buFont typeface="Arial MT"/>
              <a:buChar char="•"/>
              <a:tabLst>
                <a:tab pos="35306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Componentes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</a:t>
            </a:r>
            <a:r>
              <a:rPr sz="24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Cero:</a:t>
            </a:r>
            <a:endParaRPr sz="2400">
              <a:latin typeface="Calibri"/>
              <a:cs typeface="Calibri"/>
            </a:endParaRPr>
          </a:p>
          <a:p>
            <a:pPr marL="810260" marR="5080" lvl="1" indent="-340360" algn="just">
              <a:lnSpc>
                <a:spcPct val="100000"/>
              </a:lnSpc>
              <a:buFont typeface="Arial MT"/>
              <a:buChar char="•"/>
              <a:tabLst>
                <a:tab pos="812800" algn="l"/>
              </a:tabLst>
            </a:pPr>
            <a:r>
              <a:rPr sz="2400" dirty="0">
                <a:latin typeface="Calibri"/>
                <a:cs typeface="Calibri"/>
              </a:rPr>
              <a:t>Consiste</a:t>
            </a:r>
            <a:r>
              <a:rPr sz="2400" spc="5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5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fasores</a:t>
            </a:r>
            <a:r>
              <a:rPr sz="2400" spc="5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igual</a:t>
            </a:r>
            <a:r>
              <a:rPr sz="2400" spc="5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570" dirty="0">
                <a:latin typeface="Calibri"/>
                <a:cs typeface="Calibri"/>
              </a:rPr>
              <a:t>  </a:t>
            </a:r>
            <a:r>
              <a:rPr sz="2400" spc="-50" dirty="0">
                <a:latin typeface="Calibri"/>
                <a:cs typeface="Calibri"/>
              </a:rPr>
              <a:t>y 	</a:t>
            </a:r>
            <a:r>
              <a:rPr sz="2400" spc="-10" dirty="0">
                <a:latin typeface="Calibri"/>
                <a:cs typeface="Calibri"/>
              </a:rPr>
              <a:t>desfasamiento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cero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ellos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53371" y="2688342"/>
              <a:ext cx="24765" cy="783590"/>
            </a:xfrm>
            <a:custGeom>
              <a:avLst/>
              <a:gdLst/>
              <a:ahLst/>
              <a:cxnLst/>
              <a:rect l="l" t="t" r="r" b="b"/>
              <a:pathLst>
                <a:path w="24764" h="783589">
                  <a:moveTo>
                    <a:pt x="24384" y="0"/>
                  </a:moveTo>
                  <a:lnTo>
                    <a:pt x="0" y="0"/>
                  </a:lnTo>
                  <a:lnTo>
                    <a:pt x="0" y="783336"/>
                  </a:lnTo>
                  <a:lnTo>
                    <a:pt x="24384" y="783336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53379" y="2688341"/>
              <a:ext cx="29209" cy="788035"/>
            </a:xfrm>
            <a:custGeom>
              <a:avLst/>
              <a:gdLst/>
              <a:ahLst/>
              <a:cxnLst/>
              <a:rect l="l" t="t" r="r" b="b"/>
              <a:pathLst>
                <a:path w="29210" h="788035">
                  <a:moveTo>
                    <a:pt x="28958" y="0"/>
                  </a:moveTo>
                  <a:lnTo>
                    <a:pt x="0" y="0"/>
                  </a:lnTo>
                  <a:lnTo>
                    <a:pt x="0" y="787909"/>
                  </a:lnTo>
                  <a:lnTo>
                    <a:pt x="28958" y="787909"/>
                  </a:lnTo>
                  <a:lnTo>
                    <a:pt x="28958" y="0"/>
                  </a:lnTo>
                  <a:close/>
                </a:path>
              </a:pathLst>
            </a:custGeom>
            <a:ln w="4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3164" y="2559741"/>
              <a:ext cx="104806" cy="13070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95003" y="3464057"/>
              <a:ext cx="675640" cy="413384"/>
            </a:xfrm>
            <a:custGeom>
              <a:avLst/>
              <a:gdLst/>
              <a:ahLst/>
              <a:cxnLst/>
              <a:rect l="l" t="t" r="r" b="b"/>
              <a:pathLst>
                <a:path w="675639" h="413385">
                  <a:moveTo>
                    <a:pt x="675132" y="21336"/>
                  </a:moveTo>
                  <a:lnTo>
                    <a:pt x="661416" y="0"/>
                  </a:lnTo>
                  <a:lnTo>
                    <a:pt x="0" y="391668"/>
                  </a:lnTo>
                  <a:lnTo>
                    <a:pt x="12192" y="413004"/>
                  </a:lnTo>
                  <a:lnTo>
                    <a:pt x="675132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95008" y="3464056"/>
              <a:ext cx="675640" cy="413384"/>
            </a:xfrm>
            <a:custGeom>
              <a:avLst/>
              <a:gdLst/>
              <a:ahLst/>
              <a:cxnLst/>
              <a:rect l="l" t="t" r="r" b="b"/>
              <a:pathLst>
                <a:path w="675639" h="413385">
                  <a:moveTo>
                    <a:pt x="675126" y="21332"/>
                  </a:moveTo>
                  <a:lnTo>
                    <a:pt x="661411" y="0"/>
                  </a:lnTo>
                  <a:lnTo>
                    <a:pt x="0" y="391666"/>
                  </a:lnTo>
                  <a:lnTo>
                    <a:pt x="12188" y="412999"/>
                  </a:lnTo>
                  <a:lnTo>
                    <a:pt x="675126" y="21332"/>
                  </a:lnTo>
                </a:path>
              </a:pathLst>
            </a:custGeom>
            <a:ln w="4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89859" y="3820667"/>
              <a:ext cx="134620" cy="111760"/>
            </a:xfrm>
            <a:custGeom>
              <a:avLst/>
              <a:gdLst/>
              <a:ahLst/>
              <a:cxnLst/>
              <a:rect l="l" t="t" r="r" b="b"/>
              <a:pathLst>
                <a:path w="134619" h="111760">
                  <a:moveTo>
                    <a:pt x="134111" y="89915"/>
                  </a:moveTo>
                  <a:lnTo>
                    <a:pt x="83819" y="0"/>
                  </a:lnTo>
                  <a:lnTo>
                    <a:pt x="0" y="111251"/>
                  </a:lnTo>
                  <a:lnTo>
                    <a:pt x="134111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579366" y="2492498"/>
            <a:ext cx="1041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06114" y="3935725"/>
            <a:ext cx="958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c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86861" y="3940297"/>
            <a:ext cx="1041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b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87628" y="2954335"/>
            <a:ext cx="3842385" cy="1310005"/>
            <a:chOff x="2687628" y="2954335"/>
            <a:chExt cx="3842385" cy="1310005"/>
          </a:xfrm>
        </p:grpSpPr>
        <p:sp>
          <p:nvSpPr>
            <p:cNvPr id="14" name="object 14"/>
            <p:cNvSpPr/>
            <p:nvPr/>
          </p:nvSpPr>
          <p:spPr>
            <a:xfrm>
              <a:off x="2689851" y="2956557"/>
              <a:ext cx="893444" cy="975994"/>
            </a:xfrm>
            <a:custGeom>
              <a:avLst/>
              <a:gdLst/>
              <a:ahLst/>
              <a:cxnLst/>
              <a:rect l="l" t="t" r="r" b="b"/>
              <a:pathLst>
                <a:path w="893445" h="975995">
                  <a:moveTo>
                    <a:pt x="134114" y="954024"/>
                  </a:moveTo>
                  <a:lnTo>
                    <a:pt x="0" y="975372"/>
                  </a:lnTo>
                  <a:lnTo>
                    <a:pt x="83819" y="864117"/>
                  </a:lnTo>
                  <a:lnTo>
                    <a:pt x="134114" y="954024"/>
                  </a:lnTo>
                </a:path>
                <a:path w="893445" h="975995">
                  <a:moveTo>
                    <a:pt x="893061" y="68590"/>
                  </a:moveTo>
                  <a:lnTo>
                    <a:pt x="658371" y="68590"/>
                  </a:lnTo>
                </a:path>
                <a:path w="893445" h="975995">
                  <a:moveTo>
                    <a:pt x="893061" y="0"/>
                  </a:moveTo>
                  <a:lnTo>
                    <a:pt x="658371" y="0"/>
                  </a:lnTo>
                </a:path>
                <a:path w="893445" h="975995">
                  <a:moveTo>
                    <a:pt x="256026" y="685807"/>
                  </a:moveTo>
                  <a:lnTo>
                    <a:pt x="373386" y="894588"/>
                  </a:lnTo>
                  <a:lnTo>
                    <a:pt x="373386" y="894588"/>
                  </a:lnTo>
                </a:path>
                <a:path w="893445" h="975995">
                  <a:moveTo>
                    <a:pt x="313943" y="652280"/>
                  </a:moveTo>
                  <a:lnTo>
                    <a:pt x="431287" y="859540"/>
                  </a:lnTo>
                  <a:lnTo>
                    <a:pt x="431287" y="859540"/>
                  </a:lnTo>
                </a:path>
              </a:pathLst>
            </a:custGeom>
            <a:ln w="4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29643" y="3459486"/>
              <a:ext cx="768350" cy="29209"/>
            </a:xfrm>
            <a:custGeom>
              <a:avLst/>
              <a:gdLst/>
              <a:ahLst/>
              <a:cxnLst/>
              <a:rect l="l" t="t" r="r" b="b"/>
              <a:pathLst>
                <a:path w="768350" h="29210">
                  <a:moveTo>
                    <a:pt x="768096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768096" y="28956"/>
                  </a:lnTo>
                  <a:lnTo>
                    <a:pt x="768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29644" y="3464056"/>
              <a:ext cx="775970" cy="29209"/>
            </a:xfrm>
            <a:custGeom>
              <a:avLst/>
              <a:gdLst/>
              <a:ahLst/>
              <a:cxnLst/>
              <a:rect l="l" t="t" r="r" b="b"/>
              <a:pathLst>
                <a:path w="775970" h="29210">
                  <a:moveTo>
                    <a:pt x="775716" y="0"/>
                  </a:moveTo>
                  <a:lnTo>
                    <a:pt x="0" y="0"/>
                  </a:lnTo>
                  <a:lnTo>
                    <a:pt x="0" y="28950"/>
                  </a:lnTo>
                  <a:lnTo>
                    <a:pt x="775716" y="28950"/>
                  </a:lnTo>
                  <a:lnTo>
                    <a:pt x="775716" y="0"/>
                  </a:lnTo>
                  <a:close/>
                </a:path>
              </a:pathLst>
            </a:custGeom>
            <a:ln w="42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5623" y="3419275"/>
              <a:ext cx="133780" cy="10633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070080" y="3352801"/>
              <a:ext cx="5080" cy="242570"/>
            </a:xfrm>
            <a:custGeom>
              <a:avLst/>
              <a:gdLst/>
              <a:ahLst/>
              <a:cxnLst/>
              <a:rect l="l" t="t" r="r" b="b"/>
              <a:pathLst>
                <a:path w="5079" h="242570">
                  <a:moveTo>
                    <a:pt x="0" y="242322"/>
                  </a:moveTo>
                  <a:lnTo>
                    <a:pt x="0" y="0"/>
                  </a:lnTo>
                  <a:lnTo>
                    <a:pt x="4566" y="0"/>
                  </a:lnTo>
                </a:path>
              </a:pathLst>
            </a:custGeom>
            <a:ln w="4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34927" y="3467106"/>
              <a:ext cx="407034" cy="695325"/>
            </a:xfrm>
            <a:custGeom>
              <a:avLst/>
              <a:gdLst/>
              <a:ahLst/>
              <a:cxnLst/>
              <a:rect l="l" t="t" r="r" b="b"/>
              <a:pathLst>
                <a:path w="407035" h="695325">
                  <a:moveTo>
                    <a:pt x="406908" y="13716"/>
                  </a:moveTo>
                  <a:lnTo>
                    <a:pt x="387096" y="0"/>
                  </a:lnTo>
                  <a:lnTo>
                    <a:pt x="0" y="681228"/>
                  </a:lnTo>
                  <a:lnTo>
                    <a:pt x="22326" y="693051"/>
                  </a:lnTo>
                  <a:lnTo>
                    <a:pt x="21336" y="694944"/>
                  </a:lnTo>
                  <a:lnTo>
                    <a:pt x="22390" y="693089"/>
                  </a:lnTo>
                  <a:lnTo>
                    <a:pt x="25908" y="694944"/>
                  </a:lnTo>
                  <a:lnTo>
                    <a:pt x="77266" y="596112"/>
                  </a:lnTo>
                  <a:lnTo>
                    <a:pt x="406908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34935" y="3467097"/>
              <a:ext cx="407034" cy="695325"/>
            </a:xfrm>
            <a:custGeom>
              <a:avLst/>
              <a:gdLst/>
              <a:ahLst/>
              <a:cxnLst/>
              <a:rect l="l" t="t" r="r" b="b"/>
              <a:pathLst>
                <a:path w="407035" h="695325">
                  <a:moveTo>
                    <a:pt x="406896" y="13714"/>
                  </a:moveTo>
                  <a:lnTo>
                    <a:pt x="387087" y="0"/>
                  </a:lnTo>
                  <a:lnTo>
                    <a:pt x="0" y="681231"/>
                  </a:lnTo>
                  <a:lnTo>
                    <a:pt x="25903" y="694946"/>
                  </a:lnTo>
                  <a:lnTo>
                    <a:pt x="406896" y="13714"/>
                  </a:lnTo>
                </a:path>
              </a:pathLst>
            </a:custGeom>
            <a:ln w="4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84647" y="4126991"/>
              <a:ext cx="105410" cy="137160"/>
            </a:xfrm>
            <a:custGeom>
              <a:avLst/>
              <a:gdLst/>
              <a:ahLst/>
              <a:cxnLst/>
              <a:rect l="l" t="t" r="r" b="b"/>
              <a:pathLst>
                <a:path w="105410" h="137160">
                  <a:moveTo>
                    <a:pt x="105155" y="51815"/>
                  </a:moveTo>
                  <a:lnTo>
                    <a:pt x="21335" y="0"/>
                  </a:lnTo>
                  <a:lnTo>
                    <a:pt x="0" y="137159"/>
                  </a:lnTo>
                  <a:lnTo>
                    <a:pt x="105155" y="518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056121" y="2599178"/>
            <a:ext cx="1041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b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182418" y="2685287"/>
            <a:ext cx="461645" cy="1581150"/>
            <a:chOff x="5182418" y="2685287"/>
            <a:chExt cx="461645" cy="1581150"/>
          </a:xfrm>
        </p:grpSpPr>
        <p:sp>
          <p:nvSpPr>
            <p:cNvPr id="24" name="object 24"/>
            <p:cNvSpPr/>
            <p:nvPr/>
          </p:nvSpPr>
          <p:spPr>
            <a:xfrm>
              <a:off x="5184640" y="3003799"/>
              <a:ext cx="315595" cy="1260475"/>
            </a:xfrm>
            <a:custGeom>
              <a:avLst/>
              <a:gdLst/>
              <a:ahLst/>
              <a:cxnLst/>
              <a:rect l="l" t="t" r="r" b="b"/>
              <a:pathLst>
                <a:path w="315595" h="1260475">
                  <a:moveTo>
                    <a:pt x="105156" y="1175014"/>
                  </a:moveTo>
                  <a:lnTo>
                    <a:pt x="0" y="1260360"/>
                  </a:lnTo>
                  <a:lnTo>
                    <a:pt x="21336" y="1123195"/>
                  </a:lnTo>
                  <a:lnTo>
                    <a:pt x="105156" y="1175014"/>
                  </a:lnTo>
                </a:path>
                <a:path w="315595" h="1260475">
                  <a:moveTo>
                    <a:pt x="315470" y="0"/>
                  </a:moveTo>
                  <a:lnTo>
                    <a:pt x="114305" y="118872"/>
                  </a:lnTo>
                  <a:lnTo>
                    <a:pt x="114305" y="118872"/>
                  </a:lnTo>
                </a:path>
              </a:pathLst>
            </a:custGeom>
            <a:ln w="4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34927" y="2790449"/>
              <a:ext cx="407034" cy="690880"/>
            </a:xfrm>
            <a:custGeom>
              <a:avLst/>
              <a:gdLst/>
              <a:ahLst/>
              <a:cxnLst/>
              <a:rect l="l" t="t" r="r" b="b"/>
              <a:pathLst>
                <a:path w="407035" h="690879">
                  <a:moveTo>
                    <a:pt x="406908" y="676656"/>
                  </a:moveTo>
                  <a:lnTo>
                    <a:pt x="25908" y="0"/>
                  </a:lnTo>
                  <a:lnTo>
                    <a:pt x="2095" y="12611"/>
                  </a:lnTo>
                  <a:lnTo>
                    <a:pt x="0" y="9144"/>
                  </a:lnTo>
                  <a:lnTo>
                    <a:pt x="1993" y="12661"/>
                  </a:lnTo>
                  <a:lnTo>
                    <a:pt x="0" y="13716"/>
                  </a:lnTo>
                  <a:lnTo>
                    <a:pt x="34988" y="70739"/>
                  </a:lnTo>
                  <a:lnTo>
                    <a:pt x="387096" y="690372"/>
                  </a:lnTo>
                  <a:lnTo>
                    <a:pt x="406908" y="676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34935" y="2790442"/>
              <a:ext cx="407034" cy="690880"/>
            </a:xfrm>
            <a:custGeom>
              <a:avLst/>
              <a:gdLst/>
              <a:ahLst/>
              <a:cxnLst/>
              <a:rect l="l" t="t" r="r" b="b"/>
              <a:pathLst>
                <a:path w="407035" h="690879">
                  <a:moveTo>
                    <a:pt x="387087" y="690369"/>
                  </a:moveTo>
                  <a:lnTo>
                    <a:pt x="406896" y="676654"/>
                  </a:lnTo>
                  <a:lnTo>
                    <a:pt x="25903" y="0"/>
                  </a:lnTo>
                  <a:lnTo>
                    <a:pt x="0" y="13714"/>
                  </a:lnTo>
                  <a:lnTo>
                    <a:pt x="387087" y="690369"/>
                  </a:lnTo>
                </a:path>
              </a:pathLst>
            </a:custGeom>
            <a:ln w="4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84647" y="2685287"/>
              <a:ext cx="105410" cy="135890"/>
            </a:xfrm>
            <a:custGeom>
              <a:avLst/>
              <a:gdLst/>
              <a:ahLst/>
              <a:cxnLst/>
              <a:rect l="l" t="t" r="r" b="b"/>
              <a:pathLst>
                <a:path w="105410" h="135889">
                  <a:moveTo>
                    <a:pt x="105155" y="83819"/>
                  </a:moveTo>
                  <a:lnTo>
                    <a:pt x="0" y="0"/>
                  </a:lnTo>
                  <a:lnTo>
                    <a:pt x="21335" y="135635"/>
                  </a:lnTo>
                  <a:lnTo>
                    <a:pt x="105155" y="838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072885" y="4011925"/>
            <a:ext cx="958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c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65822" y="3489194"/>
            <a:ext cx="1041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a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338071" y="2561844"/>
            <a:ext cx="4164329" cy="1384935"/>
            <a:chOff x="1338071" y="2561844"/>
            <a:chExt cx="4164329" cy="1384935"/>
          </a:xfrm>
        </p:grpSpPr>
        <p:sp>
          <p:nvSpPr>
            <p:cNvPr id="31" name="object 31"/>
            <p:cNvSpPr/>
            <p:nvPr/>
          </p:nvSpPr>
          <p:spPr>
            <a:xfrm>
              <a:off x="5184640" y="2685284"/>
              <a:ext cx="315595" cy="1259205"/>
            </a:xfrm>
            <a:custGeom>
              <a:avLst/>
              <a:gdLst/>
              <a:ahLst/>
              <a:cxnLst/>
              <a:rect l="l" t="t" r="r" b="b"/>
              <a:pathLst>
                <a:path w="315595" h="1259204">
                  <a:moveTo>
                    <a:pt x="21336" y="135644"/>
                  </a:moveTo>
                  <a:lnTo>
                    <a:pt x="0" y="0"/>
                  </a:lnTo>
                  <a:lnTo>
                    <a:pt x="105156" y="83825"/>
                  </a:lnTo>
                  <a:lnTo>
                    <a:pt x="21336" y="135644"/>
                  </a:lnTo>
                </a:path>
                <a:path w="315595" h="1259204">
                  <a:moveTo>
                    <a:pt x="315470" y="1258824"/>
                  </a:moveTo>
                  <a:lnTo>
                    <a:pt x="114305" y="1139967"/>
                  </a:lnTo>
                  <a:lnTo>
                    <a:pt x="114305" y="1139967"/>
                  </a:lnTo>
                </a:path>
              </a:pathLst>
            </a:custGeom>
            <a:ln w="4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76159" y="2688342"/>
              <a:ext cx="26034" cy="783590"/>
            </a:xfrm>
            <a:custGeom>
              <a:avLst/>
              <a:gdLst/>
              <a:ahLst/>
              <a:cxnLst/>
              <a:rect l="l" t="t" r="r" b="b"/>
              <a:pathLst>
                <a:path w="26034" h="783589">
                  <a:moveTo>
                    <a:pt x="25908" y="0"/>
                  </a:moveTo>
                  <a:lnTo>
                    <a:pt x="0" y="0"/>
                  </a:lnTo>
                  <a:lnTo>
                    <a:pt x="0" y="783336"/>
                  </a:lnTo>
                  <a:lnTo>
                    <a:pt x="25908" y="78333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376163" y="2688341"/>
              <a:ext cx="29209" cy="788035"/>
            </a:xfrm>
            <a:custGeom>
              <a:avLst/>
              <a:gdLst/>
              <a:ahLst/>
              <a:cxnLst/>
              <a:rect l="l" t="t" r="r" b="b"/>
              <a:pathLst>
                <a:path w="29209" h="788035">
                  <a:moveTo>
                    <a:pt x="28958" y="0"/>
                  </a:moveTo>
                  <a:lnTo>
                    <a:pt x="0" y="0"/>
                  </a:lnTo>
                  <a:lnTo>
                    <a:pt x="0" y="787909"/>
                  </a:lnTo>
                  <a:lnTo>
                    <a:pt x="28958" y="787909"/>
                  </a:lnTo>
                  <a:lnTo>
                    <a:pt x="28958" y="0"/>
                  </a:lnTo>
                  <a:close/>
                </a:path>
              </a:pathLst>
            </a:custGeom>
            <a:ln w="4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338071" y="2561844"/>
              <a:ext cx="100965" cy="127000"/>
            </a:xfrm>
            <a:custGeom>
              <a:avLst/>
              <a:gdLst/>
              <a:ahLst/>
              <a:cxnLst/>
              <a:rect l="l" t="t" r="r" b="b"/>
              <a:pathLst>
                <a:path w="100965" h="127000">
                  <a:moveTo>
                    <a:pt x="100583" y="126491"/>
                  </a:moveTo>
                  <a:lnTo>
                    <a:pt x="50291" y="0"/>
                  </a:lnTo>
                  <a:lnTo>
                    <a:pt x="0" y="126491"/>
                  </a:lnTo>
                  <a:lnTo>
                    <a:pt x="100583" y="1264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322323" y="4251193"/>
            <a:ext cx="1041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b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179575" y="2559627"/>
            <a:ext cx="261620" cy="1807210"/>
            <a:chOff x="1179575" y="2559627"/>
            <a:chExt cx="261620" cy="1807210"/>
          </a:xfrm>
        </p:grpSpPr>
        <p:sp>
          <p:nvSpPr>
            <p:cNvPr id="37" name="object 37"/>
            <p:cNvSpPr/>
            <p:nvPr/>
          </p:nvSpPr>
          <p:spPr>
            <a:xfrm>
              <a:off x="1338071" y="2561850"/>
              <a:ext cx="100965" cy="127000"/>
            </a:xfrm>
            <a:custGeom>
              <a:avLst/>
              <a:gdLst/>
              <a:ahLst/>
              <a:cxnLst/>
              <a:rect l="l" t="t" r="r" b="b"/>
              <a:pathLst>
                <a:path w="100965" h="127000">
                  <a:moveTo>
                    <a:pt x="0" y="126490"/>
                  </a:moveTo>
                  <a:lnTo>
                    <a:pt x="50279" y="0"/>
                  </a:lnTo>
                  <a:lnTo>
                    <a:pt x="100574" y="126490"/>
                  </a:lnTo>
                  <a:lnTo>
                    <a:pt x="0" y="126490"/>
                  </a:lnTo>
                </a:path>
              </a:pathLst>
            </a:custGeom>
            <a:ln w="4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17663" y="3471677"/>
              <a:ext cx="180340" cy="775970"/>
            </a:xfrm>
            <a:custGeom>
              <a:avLst/>
              <a:gdLst/>
              <a:ahLst/>
              <a:cxnLst/>
              <a:rect l="l" t="t" r="r" b="b"/>
              <a:pathLst>
                <a:path w="180340" h="775970">
                  <a:moveTo>
                    <a:pt x="179832" y="4572"/>
                  </a:moveTo>
                  <a:lnTo>
                    <a:pt x="158496" y="0"/>
                  </a:lnTo>
                  <a:lnTo>
                    <a:pt x="0" y="766572"/>
                  </a:lnTo>
                  <a:lnTo>
                    <a:pt x="19812" y="775716"/>
                  </a:lnTo>
                  <a:lnTo>
                    <a:pt x="179832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17671" y="3471673"/>
              <a:ext cx="180340" cy="775970"/>
            </a:xfrm>
            <a:custGeom>
              <a:avLst/>
              <a:gdLst/>
              <a:ahLst/>
              <a:cxnLst/>
              <a:rect l="l" t="t" r="r" b="b"/>
              <a:pathLst>
                <a:path w="180340" h="775970">
                  <a:moveTo>
                    <a:pt x="179828" y="4576"/>
                  </a:moveTo>
                  <a:lnTo>
                    <a:pt x="158491" y="0"/>
                  </a:lnTo>
                  <a:lnTo>
                    <a:pt x="0" y="766576"/>
                  </a:lnTo>
                  <a:lnTo>
                    <a:pt x="19809" y="775715"/>
                  </a:lnTo>
                  <a:lnTo>
                    <a:pt x="179828" y="4576"/>
                  </a:lnTo>
                </a:path>
              </a:pathLst>
            </a:custGeom>
            <a:ln w="4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79575" y="4229099"/>
              <a:ext cx="100965" cy="137160"/>
            </a:xfrm>
            <a:custGeom>
              <a:avLst/>
              <a:gdLst/>
              <a:ahLst/>
              <a:cxnLst/>
              <a:rect l="l" t="t" r="r" b="b"/>
              <a:pathLst>
                <a:path w="100965" h="137160">
                  <a:moveTo>
                    <a:pt x="100583" y="21335"/>
                  </a:moveTo>
                  <a:lnTo>
                    <a:pt x="0" y="0"/>
                  </a:lnTo>
                  <a:lnTo>
                    <a:pt x="21335" y="137159"/>
                  </a:lnTo>
                  <a:lnTo>
                    <a:pt x="100583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30421" y="3935725"/>
            <a:ext cx="958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c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12641" y="2954335"/>
            <a:ext cx="897255" cy="1414145"/>
            <a:chOff x="612641" y="2954335"/>
            <a:chExt cx="897255" cy="1414145"/>
          </a:xfrm>
        </p:grpSpPr>
        <p:sp>
          <p:nvSpPr>
            <p:cNvPr id="43" name="object 43"/>
            <p:cNvSpPr/>
            <p:nvPr/>
          </p:nvSpPr>
          <p:spPr>
            <a:xfrm>
              <a:off x="868673" y="2956557"/>
              <a:ext cx="638810" cy="1409700"/>
            </a:xfrm>
            <a:custGeom>
              <a:avLst/>
              <a:gdLst/>
              <a:ahLst/>
              <a:cxnLst/>
              <a:rect l="l" t="t" r="r" b="b"/>
              <a:pathLst>
                <a:path w="638810" h="1409700">
                  <a:moveTo>
                    <a:pt x="411481" y="1293887"/>
                  </a:moveTo>
                  <a:lnTo>
                    <a:pt x="332228" y="1409704"/>
                  </a:lnTo>
                  <a:lnTo>
                    <a:pt x="310891" y="1272554"/>
                  </a:lnTo>
                  <a:lnTo>
                    <a:pt x="411481" y="1293887"/>
                  </a:lnTo>
                </a:path>
                <a:path w="638810" h="1409700">
                  <a:moveTo>
                    <a:pt x="306324" y="958601"/>
                  </a:moveTo>
                  <a:lnTo>
                    <a:pt x="536447" y="1004322"/>
                  </a:lnTo>
                  <a:lnTo>
                    <a:pt x="536447" y="1004322"/>
                  </a:lnTo>
                </a:path>
                <a:path w="638810" h="1409700">
                  <a:moveTo>
                    <a:pt x="638549" y="68590"/>
                  </a:moveTo>
                  <a:lnTo>
                    <a:pt x="399293" y="68590"/>
                  </a:lnTo>
                </a:path>
                <a:path w="638810" h="1409700">
                  <a:moveTo>
                    <a:pt x="638549" y="0"/>
                  </a:moveTo>
                  <a:lnTo>
                    <a:pt x="399293" y="0"/>
                  </a:lnTo>
                </a:path>
                <a:path w="638810" h="1409700">
                  <a:moveTo>
                    <a:pt x="294136" y="1025655"/>
                  </a:moveTo>
                  <a:lnTo>
                    <a:pt x="524259" y="1072897"/>
                  </a:lnTo>
                  <a:lnTo>
                    <a:pt x="524259" y="1072897"/>
                  </a:lnTo>
                </a:path>
                <a:path w="638810" h="1409700">
                  <a:moveTo>
                    <a:pt x="0" y="685807"/>
                  </a:moveTo>
                  <a:lnTo>
                    <a:pt x="117347" y="894588"/>
                  </a:lnTo>
                  <a:lnTo>
                    <a:pt x="117347" y="894588"/>
                  </a:lnTo>
                </a:path>
                <a:path w="638810" h="1409700">
                  <a:moveTo>
                    <a:pt x="54863" y="652280"/>
                  </a:moveTo>
                  <a:lnTo>
                    <a:pt x="176784" y="859540"/>
                  </a:lnTo>
                  <a:lnTo>
                    <a:pt x="176784" y="859540"/>
                  </a:lnTo>
                </a:path>
              </a:pathLst>
            </a:custGeom>
            <a:ln w="4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13219" y="3464058"/>
              <a:ext cx="680085" cy="413384"/>
            </a:xfrm>
            <a:custGeom>
              <a:avLst/>
              <a:gdLst/>
              <a:ahLst/>
              <a:cxnLst/>
              <a:rect l="l" t="t" r="r" b="b"/>
              <a:pathLst>
                <a:path w="680085" h="413385">
                  <a:moveTo>
                    <a:pt x="679704" y="21336"/>
                  </a:moveTo>
                  <a:lnTo>
                    <a:pt x="667512" y="0"/>
                  </a:lnTo>
                  <a:lnTo>
                    <a:pt x="0" y="391668"/>
                  </a:lnTo>
                  <a:lnTo>
                    <a:pt x="13716" y="413004"/>
                  </a:lnTo>
                  <a:lnTo>
                    <a:pt x="679704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3224" y="3464056"/>
              <a:ext cx="680085" cy="413384"/>
            </a:xfrm>
            <a:custGeom>
              <a:avLst/>
              <a:gdLst/>
              <a:ahLst/>
              <a:cxnLst/>
              <a:rect l="l" t="t" r="r" b="b"/>
              <a:pathLst>
                <a:path w="680085" h="413385">
                  <a:moveTo>
                    <a:pt x="679708" y="21332"/>
                  </a:moveTo>
                  <a:lnTo>
                    <a:pt x="667505" y="0"/>
                  </a:lnTo>
                  <a:lnTo>
                    <a:pt x="0" y="391666"/>
                  </a:lnTo>
                  <a:lnTo>
                    <a:pt x="13716" y="412999"/>
                  </a:lnTo>
                  <a:lnTo>
                    <a:pt x="679708" y="21332"/>
                  </a:lnTo>
                </a:path>
              </a:pathLst>
            </a:custGeom>
            <a:ln w="4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2641" y="3820667"/>
              <a:ext cx="134620" cy="111760"/>
            </a:xfrm>
            <a:custGeom>
              <a:avLst/>
              <a:gdLst/>
              <a:ahLst/>
              <a:cxnLst/>
              <a:rect l="l" t="t" r="r" b="b"/>
              <a:pathLst>
                <a:path w="134620" h="111760">
                  <a:moveTo>
                    <a:pt x="134111" y="89915"/>
                  </a:moveTo>
                  <a:lnTo>
                    <a:pt x="83819" y="0"/>
                  </a:lnTo>
                  <a:lnTo>
                    <a:pt x="0" y="111251"/>
                  </a:lnTo>
                  <a:lnTo>
                    <a:pt x="134111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503679" y="2492498"/>
            <a:ext cx="1041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a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10418" y="2958912"/>
            <a:ext cx="7164070" cy="975360"/>
            <a:chOff x="610418" y="2958912"/>
            <a:chExt cx="7164070" cy="975360"/>
          </a:xfrm>
        </p:grpSpPr>
        <p:sp>
          <p:nvSpPr>
            <p:cNvPr id="49" name="object 49"/>
            <p:cNvSpPr/>
            <p:nvPr/>
          </p:nvSpPr>
          <p:spPr>
            <a:xfrm>
              <a:off x="612640" y="3608838"/>
              <a:ext cx="3373120" cy="323215"/>
            </a:xfrm>
            <a:custGeom>
              <a:avLst/>
              <a:gdLst/>
              <a:ahLst/>
              <a:cxnLst/>
              <a:rect l="l" t="t" r="r" b="b"/>
              <a:pathLst>
                <a:path w="3373120" h="323214">
                  <a:moveTo>
                    <a:pt x="134111" y="301743"/>
                  </a:moveTo>
                  <a:lnTo>
                    <a:pt x="0" y="323091"/>
                  </a:lnTo>
                  <a:lnTo>
                    <a:pt x="83819" y="211836"/>
                  </a:lnTo>
                  <a:lnTo>
                    <a:pt x="134111" y="301743"/>
                  </a:lnTo>
                </a:path>
                <a:path w="3373120" h="323214">
                  <a:moveTo>
                    <a:pt x="3372617" y="33527"/>
                  </a:moveTo>
                  <a:lnTo>
                    <a:pt x="3250690" y="242307"/>
                  </a:lnTo>
                  <a:lnTo>
                    <a:pt x="3250690" y="242307"/>
                  </a:lnTo>
                </a:path>
                <a:path w="3373120" h="323214">
                  <a:moveTo>
                    <a:pt x="3314700" y="0"/>
                  </a:moveTo>
                  <a:lnTo>
                    <a:pt x="3197355" y="207259"/>
                  </a:lnTo>
                  <a:lnTo>
                    <a:pt x="3197355" y="207259"/>
                  </a:lnTo>
                </a:path>
              </a:pathLst>
            </a:custGeom>
            <a:ln w="4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56419" y="3464058"/>
              <a:ext cx="680085" cy="413384"/>
            </a:xfrm>
            <a:custGeom>
              <a:avLst/>
              <a:gdLst/>
              <a:ahLst/>
              <a:cxnLst/>
              <a:rect l="l" t="t" r="r" b="b"/>
              <a:pathLst>
                <a:path w="680085" h="413385">
                  <a:moveTo>
                    <a:pt x="679704" y="391668"/>
                  </a:moveTo>
                  <a:lnTo>
                    <a:pt x="13716" y="0"/>
                  </a:lnTo>
                  <a:lnTo>
                    <a:pt x="0" y="21336"/>
                  </a:lnTo>
                  <a:lnTo>
                    <a:pt x="667512" y="413004"/>
                  </a:lnTo>
                  <a:lnTo>
                    <a:pt x="679704" y="391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456419" y="3464056"/>
              <a:ext cx="680085" cy="413384"/>
            </a:xfrm>
            <a:custGeom>
              <a:avLst/>
              <a:gdLst/>
              <a:ahLst/>
              <a:cxnLst/>
              <a:rect l="l" t="t" r="r" b="b"/>
              <a:pathLst>
                <a:path w="680085" h="413385">
                  <a:moveTo>
                    <a:pt x="13715" y="0"/>
                  </a:moveTo>
                  <a:lnTo>
                    <a:pt x="0" y="21332"/>
                  </a:lnTo>
                  <a:lnTo>
                    <a:pt x="667520" y="412999"/>
                  </a:lnTo>
                  <a:lnTo>
                    <a:pt x="679708" y="391666"/>
                  </a:lnTo>
                  <a:lnTo>
                    <a:pt x="13715" y="0"/>
                  </a:lnTo>
                </a:path>
              </a:pathLst>
            </a:custGeom>
            <a:ln w="4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0487" y="3818559"/>
              <a:ext cx="138345" cy="11548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501115" y="2961137"/>
              <a:ext cx="239395" cy="762000"/>
            </a:xfrm>
            <a:custGeom>
              <a:avLst/>
              <a:gdLst/>
              <a:ahLst/>
              <a:cxnLst/>
              <a:rect l="l" t="t" r="r" b="b"/>
              <a:pathLst>
                <a:path w="239395" h="762000">
                  <a:moveTo>
                    <a:pt x="239268" y="752856"/>
                  </a:moveTo>
                  <a:lnTo>
                    <a:pt x="19812" y="0"/>
                  </a:lnTo>
                  <a:lnTo>
                    <a:pt x="0" y="9144"/>
                  </a:lnTo>
                  <a:lnTo>
                    <a:pt x="213360" y="762000"/>
                  </a:lnTo>
                  <a:lnTo>
                    <a:pt x="239268" y="7528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501113" y="2961134"/>
              <a:ext cx="239395" cy="762000"/>
            </a:xfrm>
            <a:custGeom>
              <a:avLst/>
              <a:gdLst/>
              <a:ahLst/>
              <a:cxnLst/>
              <a:rect l="l" t="t" r="r" b="b"/>
              <a:pathLst>
                <a:path w="239395" h="762000">
                  <a:moveTo>
                    <a:pt x="19809" y="0"/>
                  </a:moveTo>
                  <a:lnTo>
                    <a:pt x="0" y="9138"/>
                  </a:lnTo>
                  <a:lnTo>
                    <a:pt x="213368" y="762000"/>
                  </a:lnTo>
                  <a:lnTo>
                    <a:pt x="239271" y="752862"/>
                  </a:lnTo>
                  <a:lnTo>
                    <a:pt x="19809" y="0"/>
                  </a:lnTo>
                </a:path>
              </a:pathLst>
            </a:custGeom>
            <a:ln w="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676387" y="3706367"/>
              <a:ext cx="97790" cy="135890"/>
            </a:xfrm>
            <a:custGeom>
              <a:avLst/>
              <a:gdLst/>
              <a:ahLst/>
              <a:cxnLst/>
              <a:rect l="l" t="t" r="r" b="b"/>
              <a:pathLst>
                <a:path w="97790" h="135889">
                  <a:moveTo>
                    <a:pt x="97535" y="0"/>
                  </a:moveTo>
                  <a:lnTo>
                    <a:pt x="0" y="25907"/>
                  </a:lnTo>
                  <a:lnTo>
                    <a:pt x="83819" y="135635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7703308" y="3838189"/>
            <a:ext cx="1041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68130" y="3838189"/>
            <a:ext cx="1041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b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7506609" y="2958912"/>
            <a:ext cx="1200785" cy="885825"/>
            <a:chOff x="7506609" y="2958912"/>
            <a:chExt cx="1200785" cy="885825"/>
          </a:xfrm>
        </p:grpSpPr>
        <p:sp>
          <p:nvSpPr>
            <p:cNvPr id="59" name="object 59"/>
            <p:cNvSpPr/>
            <p:nvPr/>
          </p:nvSpPr>
          <p:spPr>
            <a:xfrm>
              <a:off x="7676375" y="3706378"/>
              <a:ext cx="97790" cy="135890"/>
            </a:xfrm>
            <a:custGeom>
              <a:avLst/>
              <a:gdLst/>
              <a:ahLst/>
              <a:cxnLst/>
              <a:rect l="l" t="t" r="r" b="b"/>
              <a:pathLst>
                <a:path w="97790" h="135889">
                  <a:moveTo>
                    <a:pt x="97535" y="0"/>
                  </a:moveTo>
                  <a:lnTo>
                    <a:pt x="83819" y="135628"/>
                  </a:lnTo>
                  <a:lnTo>
                    <a:pt x="0" y="25894"/>
                  </a:lnTo>
                  <a:lnTo>
                    <a:pt x="97535" y="0"/>
                  </a:lnTo>
                </a:path>
              </a:pathLst>
            </a:custGeom>
            <a:ln w="42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06609" y="3320204"/>
              <a:ext cx="269426" cy="20083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7975075" y="3322330"/>
              <a:ext cx="226060" cy="64135"/>
            </a:xfrm>
            <a:custGeom>
              <a:avLst/>
              <a:gdLst/>
              <a:ahLst/>
              <a:cxnLst/>
              <a:rect l="l" t="t" r="r" b="b"/>
              <a:pathLst>
                <a:path w="226059" h="64135">
                  <a:moveTo>
                    <a:pt x="225556" y="0"/>
                  </a:moveTo>
                  <a:lnTo>
                    <a:pt x="0" y="63997"/>
                  </a:lnTo>
                  <a:lnTo>
                    <a:pt x="0" y="63997"/>
                  </a:lnTo>
                </a:path>
              </a:pathLst>
            </a:custGeom>
            <a:ln w="4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965935" y="2961137"/>
              <a:ext cx="239395" cy="762000"/>
            </a:xfrm>
            <a:custGeom>
              <a:avLst/>
              <a:gdLst/>
              <a:ahLst/>
              <a:cxnLst/>
              <a:rect l="l" t="t" r="r" b="b"/>
              <a:pathLst>
                <a:path w="239395" h="762000">
                  <a:moveTo>
                    <a:pt x="239268" y="752856"/>
                  </a:moveTo>
                  <a:lnTo>
                    <a:pt x="25908" y="0"/>
                  </a:lnTo>
                  <a:lnTo>
                    <a:pt x="0" y="9144"/>
                  </a:lnTo>
                  <a:lnTo>
                    <a:pt x="214884" y="762000"/>
                  </a:lnTo>
                  <a:lnTo>
                    <a:pt x="239268" y="7528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965941" y="2961134"/>
              <a:ext cx="239395" cy="762000"/>
            </a:xfrm>
            <a:custGeom>
              <a:avLst/>
              <a:gdLst/>
              <a:ahLst/>
              <a:cxnLst/>
              <a:rect l="l" t="t" r="r" b="b"/>
              <a:pathLst>
                <a:path w="239395" h="762000">
                  <a:moveTo>
                    <a:pt x="25903" y="0"/>
                  </a:moveTo>
                  <a:lnTo>
                    <a:pt x="0" y="9138"/>
                  </a:lnTo>
                  <a:lnTo>
                    <a:pt x="214880" y="762000"/>
                  </a:lnTo>
                  <a:lnTo>
                    <a:pt x="239256" y="752862"/>
                  </a:lnTo>
                  <a:lnTo>
                    <a:pt x="25903" y="0"/>
                  </a:lnTo>
                </a:path>
              </a:pathLst>
            </a:custGeom>
            <a:ln w="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40608" y="3704272"/>
              <a:ext cx="100236" cy="139842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991845" y="3386328"/>
              <a:ext cx="713740" cy="132715"/>
            </a:xfrm>
            <a:custGeom>
              <a:avLst/>
              <a:gdLst/>
              <a:ahLst/>
              <a:cxnLst/>
              <a:rect l="l" t="t" r="r" b="b"/>
              <a:pathLst>
                <a:path w="713740" h="132714">
                  <a:moveTo>
                    <a:pt x="230123" y="0"/>
                  </a:moveTo>
                  <a:lnTo>
                    <a:pt x="0" y="68590"/>
                  </a:lnTo>
                  <a:lnTo>
                    <a:pt x="4566" y="68590"/>
                  </a:lnTo>
                </a:path>
                <a:path w="713740" h="132714">
                  <a:moveTo>
                    <a:pt x="246893" y="64013"/>
                  </a:moveTo>
                  <a:lnTo>
                    <a:pt x="21336" y="132587"/>
                  </a:lnTo>
                  <a:lnTo>
                    <a:pt x="21336" y="132587"/>
                  </a:lnTo>
                </a:path>
                <a:path w="713740" h="132714">
                  <a:moveTo>
                    <a:pt x="713233" y="64013"/>
                  </a:moveTo>
                  <a:lnTo>
                    <a:pt x="486149" y="132587"/>
                  </a:lnTo>
                  <a:lnTo>
                    <a:pt x="486149" y="132587"/>
                  </a:lnTo>
                </a:path>
                <a:path w="713740" h="132714">
                  <a:moveTo>
                    <a:pt x="696463" y="0"/>
                  </a:moveTo>
                  <a:lnTo>
                    <a:pt x="464812" y="68590"/>
                  </a:lnTo>
                  <a:lnTo>
                    <a:pt x="464812" y="68590"/>
                  </a:lnTo>
                </a:path>
              </a:pathLst>
            </a:custGeom>
            <a:ln w="4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432279" y="2961137"/>
              <a:ext cx="239395" cy="762000"/>
            </a:xfrm>
            <a:custGeom>
              <a:avLst/>
              <a:gdLst/>
              <a:ahLst/>
              <a:cxnLst/>
              <a:rect l="l" t="t" r="r" b="b"/>
              <a:pathLst>
                <a:path w="239395" h="762000">
                  <a:moveTo>
                    <a:pt x="239268" y="752856"/>
                  </a:moveTo>
                  <a:lnTo>
                    <a:pt x="21336" y="0"/>
                  </a:lnTo>
                  <a:lnTo>
                    <a:pt x="0" y="9144"/>
                  </a:lnTo>
                  <a:lnTo>
                    <a:pt x="213360" y="762000"/>
                  </a:lnTo>
                  <a:lnTo>
                    <a:pt x="239268" y="7528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432282" y="2961134"/>
              <a:ext cx="239395" cy="762000"/>
            </a:xfrm>
            <a:custGeom>
              <a:avLst/>
              <a:gdLst/>
              <a:ahLst/>
              <a:cxnLst/>
              <a:rect l="l" t="t" r="r" b="b"/>
              <a:pathLst>
                <a:path w="239395" h="762000">
                  <a:moveTo>
                    <a:pt x="21336" y="0"/>
                  </a:moveTo>
                  <a:lnTo>
                    <a:pt x="0" y="9138"/>
                  </a:lnTo>
                  <a:lnTo>
                    <a:pt x="213353" y="762000"/>
                  </a:lnTo>
                  <a:lnTo>
                    <a:pt x="239271" y="752862"/>
                  </a:lnTo>
                  <a:lnTo>
                    <a:pt x="21336" y="0"/>
                  </a:lnTo>
                </a:path>
              </a:pathLst>
            </a:custGeom>
            <a:ln w="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607551" y="3706367"/>
              <a:ext cx="97790" cy="135890"/>
            </a:xfrm>
            <a:custGeom>
              <a:avLst/>
              <a:gdLst/>
              <a:ahLst/>
              <a:cxnLst/>
              <a:rect l="l" t="t" r="r" b="b"/>
              <a:pathLst>
                <a:path w="97790" h="135889">
                  <a:moveTo>
                    <a:pt x="97535" y="0"/>
                  </a:moveTo>
                  <a:lnTo>
                    <a:pt x="0" y="25907"/>
                  </a:lnTo>
                  <a:lnTo>
                    <a:pt x="83819" y="135635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8637520" y="3838189"/>
            <a:ext cx="958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Arial MT"/>
                <a:cs typeface="Arial MT"/>
              </a:rPr>
              <a:t>c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90448" y="1793900"/>
            <a:ext cx="635000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5080" indent="-184785">
              <a:lnSpc>
                <a:spcPct val="144500"/>
              </a:lnSpc>
              <a:spcBef>
                <a:spcPts val="100"/>
              </a:spcBef>
            </a:pPr>
            <a:r>
              <a:rPr sz="1100" spc="-20" dirty="0">
                <a:latin typeface="Arial MT"/>
                <a:cs typeface="Arial MT"/>
              </a:rPr>
              <a:t>SISTEMA </a:t>
            </a:r>
            <a:r>
              <a:rPr sz="1100" spc="-25" dirty="0">
                <a:latin typeface="Arial MT"/>
                <a:cs typeface="Arial MT"/>
              </a:rPr>
              <a:t>[A]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129793" y="4353301"/>
            <a:ext cx="52197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 MT"/>
                <a:cs typeface="Arial MT"/>
              </a:rPr>
              <a:t>SEC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(+)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554488" y="4353301"/>
            <a:ext cx="48831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 MT"/>
                <a:cs typeface="Arial MT"/>
              </a:rPr>
              <a:t>SEC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(-</a:t>
            </a:r>
            <a:r>
              <a:rPr sz="1100" spc="-50" dirty="0">
                <a:latin typeface="Arial MT"/>
                <a:cs typeface="Arial MT"/>
              </a:rPr>
              <a:t>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553465" y="4790689"/>
            <a:ext cx="192722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 MT"/>
                <a:cs typeface="Arial MT"/>
              </a:rPr>
              <a:t>SIMÉTRICO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Y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BALANCEADO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038598" y="4353301"/>
            <a:ext cx="52070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 MT"/>
                <a:cs typeface="Arial MT"/>
              </a:rPr>
              <a:t>SEC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(0)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715511" y="4762650"/>
            <a:ext cx="1226185" cy="419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63525">
              <a:lnSpc>
                <a:spcPct val="117300"/>
              </a:lnSpc>
              <a:spcBef>
                <a:spcPts val="95"/>
              </a:spcBef>
            </a:pPr>
            <a:r>
              <a:rPr sz="1100" spc="-10" dirty="0">
                <a:latin typeface="Arial MT"/>
                <a:cs typeface="Arial MT"/>
              </a:rPr>
              <a:t>SIMÉTRICO </a:t>
            </a:r>
            <a:r>
              <a:rPr sz="1100" dirty="0">
                <a:latin typeface="Arial MT"/>
                <a:cs typeface="Arial MT"/>
              </a:rPr>
              <a:t>NO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BALANCEADO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336546" y="1793900"/>
            <a:ext cx="636270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44500"/>
              </a:lnSpc>
              <a:spcBef>
                <a:spcPts val="100"/>
              </a:spcBef>
            </a:pPr>
            <a:r>
              <a:rPr sz="1100" spc="-10" dirty="0">
                <a:latin typeface="Arial MT"/>
                <a:cs typeface="Arial MT"/>
              </a:rPr>
              <a:t>SISTEMA </a:t>
            </a:r>
            <a:r>
              <a:rPr sz="1100" spc="-25" dirty="0">
                <a:latin typeface="Arial MT"/>
                <a:cs typeface="Arial MT"/>
              </a:rPr>
              <a:t>[B]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324605" y="91433"/>
            <a:ext cx="8823325" cy="6621780"/>
            <a:chOff x="324605" y="91433"/>
            <a:chExt cx="8823325" cy="6621780"/>
          </a:xfrm>
        </p:grpSpPr>
        <p:sp>
          <p:nvSpPr>
            <p:cNvPr id="78" name="object 78"/>
            <p:cNvSpPr/>
            <p:nvPr/>
          </p:nvSpPr>
          <p:spPr>
            <a:xfrm>
              <a:off x="2065020" y="3322330"/>
              <a:ext cx="6640195" cy="1371600"/>
            </a:xfrm>
            <a:custGeom>
              <a:avLst/>
              <a:gdLst/>
              <a:ahLst/>
              <a:cxnLst/>
              <a:rect l="l" t="t" r="r" b="b"/>
              <a:pathLst>
                <a:path w="6640195" h="1371600">
                  <a:moveTo>
                    <a:pt x="6640059" y="384048"/>
                  </a:moveTo>
                  <a:lnTo>
                    <a:pt x="6626343" y="519677"/>
                  </a:lnTo>
                  <a:lnTo>
                    <a:pt x="6542523" y="409942"/>
                  </a:lnTo>
                  <a:lnTo>
                    <a:pt x="6640059" y="384048"/>
                  </a:lnTo>
                </a:path>
                <a:path w="6640195" h="1371600">
                  <a:moveTo>
                    <a:pt x="6601952" y="0"/>
                  </a:moveTo>
                  <a:lnTo>
                    <a:pt x="6374883" y="63997"/>
                  </a:lnTo>
                  <a:lnTo>
                    <a:pt x="6374883" y="63997"/>
                  </a:lnTo>
                </a:path>
                <a:path w="6640195" h="1371600">
                  <a:moveTo>
                    <a:pt x="234689" y="213356"/>
                  </a:moveTo>
                  <a:lnTo>
                    <a:pt x="0" y="213356"/>
                  </a:lnTo>
                </a:path>
                <a:path w="6640195" h="1371600">
                  <a:moveTo>
                    <a:pt x="234689" y="144766"/>
                  </a:moveTo>
                  <a:lnTo>
                    <a:pt x="0" y="144766"/>
                  </a:lnTo>
                </a:path>
                <a:path w="6640195" h="1371600">
                  <a:moveTo>
                    <a:pt x="234689" y="82289"/>
                  </a:moveTo>
                  <a:lnTo>
                    <a:pt x="0" y="82289"/>
                  </a:lnTo>
                </a:path>
                <a:path w="6640195" h="1371600">
                  <a:moveTo>
                    <a:pt x="2638037" y="144766"/>
                  </a:moveTo>
                  <a:lnTo>
                    <a:pt x="2403332" y="144766"/>
                  </a:lnTo>
                </a:path>
                <a:path w="6640195" h="1371600">
                  <a:moveTo>
                    <a:pt x="2520692" y="265175"/>
                  </a:moveTo>
                  <a:lnTo>
                    <a:pt x="2520692" y="21332"/>
                  </a:lnTo>
                  <a:lnTo>
                    <a:pt x="2520692" y="21332"/>
                  </a:lnTo>
                </a:path>
                <a:path w="6640195" h="1371600">
                  <a:moveTo>
                    <a:pt x="5100814" y="144766"/>
                  </a:moveTo>
                  <a:lnTo>
                    <a:pt x="4861557" y="144766"/>
                  </a:lnTo>
                </a:path>
                <a:path w="6640195" h="1371600">
                  <a:moveTo>
                    <a:pt x="4981942" y="265175"/>
                  </a:moveTo>
                  <a:lnTo>
                    <a:pt x="4981942" y="21332"/>
                  </a:lnTo>
                  <a:lnTo>
                    <a:pt x="4981942" y="21332"/>
                  </a:lnTo>
                </a:path>
                <a:path w="6640195" h="1371600">
                  <a:moveTo>
                    <a:pt x="1354834" y="1269483"/>
                  </a:moveTo>
                  <a:lnTo>
                    <a:pt x="1354834" y="1371600"/>
                  </a:lnTo>
                  <a:lnTo>
                    <a:pt x="3825232" y="1371600"/>
                  </a:lnTo>
                  <a:lnTo>
                    <a:pt x="3825232" y="1269483"/>
                  </a:lnTo>
                </a:path>
              </a:pathLst>
            </a:custGeom>
            <a:ln w="4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714482" y="4591813"/>
              <a:ext cx="1431290" cy="102235"/>
            </a:xfrm>
            <a:custGeom>
              <a:avLst/>
              <a:gdLst/>
              <a:ahLst/>
              <a:cxnLst/>
              <a:rect l="l" t="t" r="r" b="b"/>
              <a:pathLst>
                <a:path w="1431290" h="102235">
                  <a:moveTo>
                    <a:pt x="0" y="0"/>
                  </a:moveTo>
                  <a:lnTo>
                    <a:pt x="0" y="102117"/>
                  </a:lnTo>
                  <a:lnTo>
                    <a:pt x="1431033" y="102117"/>
                  </a:lnTo>
                  <a:lnTo>
                    <a:pt x="1431033" y="0"/>
                  </a:lnTo>
                </a:path>
              </a:pathLst>
            </a:custGeom>
            <a:ln w="42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95292" y="2353054"/>
              <a:ext cx="8361045" cy="102235"/>
            </a:xfrm>
            <a:custGeom>
              <a:avLst/>
              <a:gdLst/>
              <a:ahLst/>
              <a:cxnLst/>
              <a:rect l="l" t="t" r="r" b="b"/>
              <a:pathLst>
                <a:path w="8361045" h="102235">
                  <a:moveTo>
                    <a:pt x="2139696" y="102117"/>
                  </a:moveTo>
                  <a:lnTo>
                    <a:pt x="2139696" y="0"/>
                  </a:lnTo>
                  <a:lnTo>
                    <a:pt x="8360656" y="0"/>
                  </a:lnTo>
                  <a:lnTo>
                    <a:pt x="8360656" y="102117"/>
                  </a:lnTo>
                </a:path>
                <a:path w="8361045" h="102235">
                  <a:moveTo>
                    <a:pt x="0" y="102117"/>
                  </a:moveTo>
                  <a:lnTo>
                    <a:pt x="0" y="0"/>
                  </a:lnTo>
                  <a:lnTo>
                    <a:pt x="1216150" y="0"/>
                  </a:lnTo>
                  <a:lnTo>
                    <a:pt x="1216150" y="102117"/>
                  </a:lnTo>
                </a:path>
              </a:pathLst>
            </a:custGeom>
            <a:ln w="4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83" name="object 83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86" name="object 86"/>
          <p:cNvSpPr txBox="1"/>
          <p:nvPr/>
        </p:nvSpPr>
        <p:spPr>
          <a:xfrm>
            <a:off x="2878326" y="921511"/>
            <a:ext cx="346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22645" y="6437581"/>
            <a:ext cx="297815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400" spc="-25" dirty="0">
                <a:latin typeface="Arial MT"/>
                <a:cs typeface="Arial MT"/>
              </a:rPr>
              <a:t>143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7939" y="1845055"/>
            <a:ext cx="358012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Sistema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Sistema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viceversa.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37749" y="2028444"/>
            <a:ext cx="8026400" cy="2685415"/>
            <a:chOff x="337749" y="2028444"/>
            <a:chExt cx="8026400" cy="2685415"/>
          </a:xfrm>
        </p:grpSpPr>
        <p:sp>
          <p:nvSpPr>
            <p:cNvPr id="6" name="object 6"/>
            <p:cNvSpPr/>
            <p:nvPr/>
          </p:nvSpPr>
          <p:spPr>
            <a:xfrm>
              <a:off x="2453627" y="2959614"/>
              <a:ext cx="337185" cy="563880"/>
            </a:xfrm>
            <a:custGeom>
              <a:avLst/>
              <a:gdLst/>
              <a:ahLst/>
              <a:cxnLst/>
              <a:rect l="l" t="t" r="r" b="b"/>
              <a:pathLst>
                <a:path w="337185" h="563879">
                  <a:moveTo>
                    <a:pt x="336804" y="554736"/>
                  </a:moveTo>
                  <a:lnTo>
                    <a:pt x="21336" y="0"/>
                  </a:lnTo>
                  <a:lnTo>
                    <a:pt x="0" y="12192"/>
                  </a:lnTo>
                  <a:lnTo>
                    <a:pt x="320040" y="563880"/>
                  </a:lnTo>
                  <a:lnTo>
                    <a:pt x="336804" y="554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53626" y="2959597"/>
              <a:ext cx="337185" cy="563880"/>
            </a:xfrm>
            <a:custGeom>
              <a:avLst/>
              <a:gdLst/>
              <a:ahLst/>
              <a:cxnLst/>
              <a:rect l="l" t="t" r="r" b="b"/>
              <a:pathLst>
                <a:path w="337185" h="563879">
                  <a:moveTo>
                    <a:pt x="320042" y="563877"/>
                  </a:moveTo>
                  <a:lnTo>
                    <a:pt x="336803" y="554742"/>
                  </a:lnTo>
                  <a:lnTo>
                    <a:pt x="21337" y="0"/>
                  </a:lnTo>
                  <a:lnTo>
                    <a:pt x="0" y="12199"/>
                  </a:lnTo>
                  <a:lnTo>
                    <a:pt x="320042" y="563877"/>
                  </a:lnTo>
                </a:path>
              </a:pathLst>
            </a:custGeom>
            <a:ln w="4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0385" y="2869114"/>
              <a:ext cx="92574" cy="11696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70775" y="2993142"/>
              <a:ext cx="21590" cy="638810"/>
            </a:xfrm>
            <a:custGeom>
              <a:avLst/>
              <a:gdLst/>
              <a:ahLst/>
              <a:cxnLst/>
              <a:rect l="l" t="t" r="r" b="b"/>
              <a:pathLst>
                <a:path w="21590" h="638810">
                  <a:moveTo>
                    <a:pt x="21336" y="0"/>
                  </a:moveTo>
                  <a:lnTo>
                    <a:pt x="0" y="0"/>
                  </a:lnTo>
                  <a:lnTo>
                    <a:pt x="0" y="638556"/>
                  </a:lnTo>
                  <a:lnTo>
                    <a:pt x="21336" y="638556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0776" y="2993130"/>
              <a:ext cx="26034" cy="638810"/>
            </a:xfrm>
            <a:custGeom>
              <a:avLst/>
              <a:gdLst/>
              <a:ahLst/>
              <a:cxnLst/>
              <a:rect l="l" t="t" r="r" b="b"/>
              <a:pathLst>
                <a:path w="26034" h="638810">
                  <a:moveTo>
                    <a:pt x="25907" y="0"/>
                  </a:moveTo>
                  <a:lnTo>
                    <a:pt x="0" y="0"/>
                  </a:lnTo>
                  <a:lnTo>
                    <a:pt x="0" y="638561"/>
                  </a:lnTo>
                  <a:lnTo>
                    <a:pt x="25907" y="638561"/>
                  </a:lnTo>
                  <a:lnTo>
                    <a:pt x="25907" y="0"/>
                  </a:lnTo>
                  <a:close/>
                </a:path>
              </a:pathLst>
            </a:custGeom>
            <a:ln w="4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723" y="2885880"/>
              <a:ext cx="88014" cy="1093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82823" y="3506723"/>
              <a:ext cx="640080" cy="21590"/>
            </a:xfrm>
            <a:custGeom>
              <a:avLst/>
              <a:gdLst/>
              <a:ahLst/>
              <a:cxnLst/>
              <a:rect l="l" t="t" r="r" b="b"/>
              <a:pathLst>
                <a:path w="640079" h="21589">
                  <a:moveTo>
                    <a:pt x="640079" y="0"/>
                  </a:moveTo>
                  <a:lnTo>
                    <a:pt x="0" y="0"/>
                  </a:lnTo>
                  <a:lnTo>
                    <a:pt x="0" y="21335"/>
                  </a:lnTo>
                  <a:lnTo>
                    <a:pt x="640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82807" y="3506723"/>
              <a:ext cx="645160" cy="21590"/>
            </a:xfrm>
            <a:custGeom>
              <a:avLst/>
              <a:gdLst/>
              <a:ahLst/>
              <a:cxnLst/>
              <a:rect l="l" t="t" r="r" b="b"/>
              <a:pathLst>
                <a:path w="645160" h="21589">
                  <a:moveTo>
                    <a:pt x="644646" y="0"/>
                  </a:moveTo>
                  <a:lnTo>
                    <a:pt x="0" y="0"/>
                  </a:lnTo>
                  <a:lnTo>
                    <a:pt x="0" y="21333"/>
                  </a:lnTo>
                  <a:lnTo>
                    <a:pt x="644646" y="21333"/>
                  </a:lnTo>
                  <a:lnTo>
                    <a:pt x="644646" y="0"/>
                  </a:lnTo>
                  <a:close/>
                </a:path>
              </a:pathLst>
            </a:custGeom>
            <a:ln w="4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0783" y="3475663"/>
              <a:ext cx="109342" cy="8648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82384" y="3214102"/>
              <a:ext cx="198120" cy="55244"/>
            </a:xfrm>
            <a:custGeom>
              <a:avLst/>
              <a:gdLst/>
              <a:ahLst/>
              <a:cxnLst/>
              <a:rect l="l" t="t" r="r" b="b"/>
              <a:pathLst>
                <a:path w="198119" h="55245">
                  <a:moveTo>
                    <a:pt x="198115" y="0"/>
                  </a:moveTo>
                  <a:lnTo>
                    <a:pt x="0" y="0"/>
                  </a:lnTo>
                  <a:lnTo>
                    <a:pt x="4572" y="0"/>
                  </a:lnTo>
                </a:path>
                <a:path w="198119" h="55245">
                  <a:moveTo>
                    <a:pt x="198115" y="54867"/>
                  </a:moveTo>
                  <a:lnTo>
                    <a:pt x="0" y="54867"/>
                  </a:lnTo>
                  <a:lnTo>
                    <a:pt x="4572" y="54867"/>
                  </a:lnTo>
                </a:path>
              </a:pathLst>
            </a:custGeom>
            <a:ln w="4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79919" y="3624078"/>
              <a:ext cx="559435" cy="337185"/>
            </a:xfrm>
            <a:custGeom>
              <a:avLst/>
              <a:gdLst/>
              <a:ahLst/>
              <a:cxnLst/>
              <a:rect l="l" t="t" r="r" b="b"/>
              <a:pathLst>
                <a:path w="559435" h="337185">
                  <a:moveTo>
                    <a:pt x="559308" y="316992"/>
                  </a:moveTo>
                  <a:lnTo>
                    <a:pt x="488950" y="279234"/>
                  </a:lnTo>
                  <a:lnTo>
                    <a:pt x="7620" y="0"/>
                  </a:lnTo>
                  <a:lnTo>
                    <a:pt x="0" y="16764"/>
                  </a:lnTo>
                  <a:lnTo>
                    <a:pt x="551688" y="336804"/>
                  </a:lnTo>
                  <a:lnTo>
                    <a:pt x="558330" y="319519"/>
                  </a:lnTo>
                  <a:lnTo>
                    <a:pt x="559308" y="320040"/>
                  </a:lnTo>
                  <a:lnTo>
                    <a:pt x="558342" y="319493"/>
                  </a:lnTo>
                  <a:lnTo>
                    <a:pt x="559308" y="3169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920" y="3624059"/>
              <a:ext cx="559435" cy="337185"/>
            </a:xfrm>
            <a:custGeom>
              <a:avLst/>
              <a:gdLst/>
              <a:ahLst/>
              <a:cxnLst/>
              <a:rect l="l" t="t" r="r" b="b"/>
              <a:pathLst>
                <a:path w="559435" h="337185">
                  <a:moveTo>
                    <a:pt x="7619" y="0"/>
                  </a:moveTo>
                  <a:lnTo>
                    <a:pt x="0" y="16766"/>
                  </a:lnTo>
                  <a:lnTo>
                    <a:pt x="551691" y="336806"/>
                  </a:lnTo>
                  <a:lnTo>
                    <a:pt x="559299" y="316989"/>
                  </a:lnTo>
                  <a:lnTo>
                    <a:pt x="7619" y="0"/>
                  </a:lnTo>
                </a:path>
              </a:pathLst>
            </a:custGeom>
            <a:ln w="4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2743" y="3913054"/>
              <a:ext cx="118495" cy="9257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231" y="3624078"/>
              <a:ext cx="559435" cy="337185"/>
            </a:xfrm>
            <a:custGeom>
              <a:avLst/>
              <a:gdLst/>
              <a:ahLst/>
              <a:cxnLst/>
              <a:rect l="l" t="t" r="r" b="b"/>
              <a:pathLst>
                <a:path w="559435" h="337185">
                  <a:moveTo>
                    <a:pt x="559308" y="16764"/>
                  </a:moveTo>
                  <a:lnTo>
                    <a:pt x="551688" y="0"/>
                  </a:lnTo>
                  <a:lnTo>
                    <a:pt x="0" y="316992"/>
                  </a:lnTo>
                  <a:lnTo>
                    <a:pt x="7620" y="336804"/>
                  </a:lnTo>
                  <a:lnTo>
                    <a:pt x="559308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8234" y="3624059"/>
              <a:ext cx="559435" cy="337185"/>
            </a:xfrm>
            <a:custGeom>
              <a:avLst/>
              <a:gdLst/>
              <a:ahLst/>
              <a:cxnLst/>
              <a:rect l="l" t="t" r="r" b="b"/>
              <a:pathLst>
                <a:path w="559435" h="337185">
                  <a:moveTo>
                    <a:pt x="559305" y="16766"/>
                  </a:moveTo>
                  <a:lnTo>
                    <a:pt x="551685" y="0"/>
                  </a:lnTo>
                  <a:lnTo>
                    <a:pt x="0" y="316989"/>
                  </a:lnTo>
                  <a:lnTo>
                    <a:pt x="7619" y="336806"/>
                  </a:lnTo>
                  <a:lnTo>
                    <a:pt x="559305" y="16766"/>
                  </a:lnTo>
                </a:path>
              </a:pathLst>
            </a:custGeom>
            <a:ln w="4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7749" y="3913054"/>
              <a:ext cx="116961" cy="925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50153" y="3739894"/>
              <a:ext cx="864235" cy="201295"/>
            </a:xfrm>
            <a:custGeom>
              <a:avLst/>
              <a:gdLst/>
              <a:ahLst/>
              <a:cxnLst/>
              <a:rect l="l" t="t" r="r" b="b"/>
              <a:pathLst>
                <a:path w="864235" h="201295">
                  <a:moveTo>
                    <a:pt x="50292" y="0"/>
                  </a:moveTo>
                  <a:lnTo>
                    <a:pt x="147828" y="172203"/>
                  </a:lnTo>
                  <a:lnTo>
                    <a:pt x="147828" y="172203"/>
                  </a:lnTo>
                </a:path>
                <a:path w="864235" h="201295">
                  <a:moveTo>
                    <a:pt x="0" y="25901"/>
                  </a:moveTo>
                  <a:lnTo>
                    <a:pt x="100584" y="201154"/>
                  </a:lnTo>
                  <a:lnTo>
                    <a:pt x="100584" y="201154"/>
                  </a:lnTo>
                </a:path>
                <a:path w="864235" h="201295">
                  <a:moveTo>
                    <a:pt x="864103" y="25901"/>
                  </a:moveTo>
                  <a:lnTo>
                    <a:pt x="766571" y="201154"/>
                  </a:lnTo>
                  <a:lnTo>
                    <a:pt x="766571" y="201154"/>
                  </a:lnTo>
                </a:path>
                <a:path w="864235" h="201295">
                  <a:moveTo>
                    <a:pt x="816868" y="0"/>
                  </a:moveTo>
                  <a:lnTo>
                    <a:pt x="720850" y="172203"/>
                  </a:lnTo>
                  <a:lnTo>
                    <a:pt x="720850" y="172203"/>
                  </a:lnTo>
                </a:path>
              </a:pathLst>
            </a:custGeom>
            <a:ln w="4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453627" y="3514350"/>
              <a:ext cx="337185" cy="563880"/>
            </a:xfrm>
            <a:custGeom>
              <a:avLst/>
              <a:gdLst/>
              <a:ahLst/>
              <a:cxnLst/>
              <a:rect l="l" t="t" r="r" b="b"/>
              <a:pathLst>
                <a:path w="337185" h="563879">
                  <a:moveTo>
                    <a:pt x="336804" y="9144"/>
                  </a:moveTo>
                  <a:lnTo>
                    <a:pt x="320040" y="0"/>
                  </a:lnTo>
                  <a:lnTo>
                    <a:pt x="0" y="551688"/>
                  </a:lnTo>
                  <a:lnTo>
                    <a:pt x="21336" y="563880"/>
                  </a:lnTo>
                  <a:lnTo>
                    <a:pt x="336804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53626" y="3514340"/>
              <a:ext cx="337185" cy="563880"/>
            </a:xfrm>
            <a:custGeom>
              <a:avLst/>
              <a:gdLst/>
              <a:ahLst/>
              <a:cxnLst/>
              <a:rect l="l" t="t" r="r" b="b"/>
              <a:pathLst>
                <a:path w="337185" h="563879">
                  <a:moveTo>
                    <a:pt x="336803" y="9134"/>
                  </a:moveTo>
                  <a:lnTo>
                    <a:pt x="320042" y="0"/>
                  </a:lnTo>
                  <a:lnTo>
                    <a:pt x="0" y="551677"/>
                  </a:lnTo>
                  <a:lnTo>
                    <a:pt x="21337" y="563877"/>
                  </a:lnTo>
                  <a:lnTo>
                    <a:pt x="336803" y="9134"/>
                  </a:lnTo>
                </a:path>
              </a:pathLst>
            </a:custGeom>
            <a:ln w="4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10385" y="4047168"/>
              <a:ext cx="92574" cy="11696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474963" y="3089133"/>
              <a:ext cx="728980" cy="859790"/>
            </a:xfrm>
            <a:custGeom>
              <a:avLst/>
              <a:gdLst/>
              <a:ahLst/>
              <a:cxnLst/>
              <a:rect l="l" t="t" r="r" b="b"/>
              <a:pathLst>
                <a:path w="728980" h="859789">
                  <a:moveTo>
                    <a:pt x="202687" y="45732"/>
                  </a:moveTo>
                  <a:lnTo>
                    <a:pt x="28944" y="146317"/>
                  </a:lnTo>
                  <a:lnTo>
                    <a:pt x="28944" y="146317"/>
                  </a:lnTo>
                </a:path>
                <a:path w="728980" h="859789">
                  <a:moveTo>
                    <a:pt x="172212" y="0"/>
                  </a:moveTo>
                  <a:lnTo>
                    <a:pt x="0" y="96017"/>
                  </a:lnTo>
                  <a:lnTo>
                    <a:pt x="0" y="96017"/>
                  </a:lnTo>
                </a:path>
                <a:path w="728980" h="859789">
                  <a:moveTo>
                    <a:pt x="202687" y="813830"/>
                  </a:moveTo>
                  <a:lnTo>
                    <a:pt x="28944" y="713245"/>
                  </a:lnTo>
                  <a:lnTo>
                    <a:pt x="28944" y="713245"/>
                  </a:lnTo>
                </a:path>
                <a:path w="728980" h="859789">
                  <a:moveTo>
                    <a:pt x="172212" y="859547"/>
                  </a:moveTo>
                  <a:lnTo>
                    <a:pt x="0" y="763530"/>
                  </a:lnTo>
                  <a:lnTo>
                    <a:pt x="0" y="763530"/>
                  </a:lnTo>
                </a:path>
                <a:path w="728980" h="859789">
                  <a:moveTo>
                    <a:pt x="728464" y="530359"/>
                  </a:moveTo>
                  <a:lnTo>
                    <a:pt x="728464" y="329188"/>
                  </a:lnTo>
                  <a:lnTo>
                    <a:pt x="728464" y="329188"/>
                  </a:lnTo>
                </a:path>
                <a:path w="728980" h="859789">
                  <a:moveTo>
                    <a:pt x="673606" y="530359"/>
                  </a:moveTo>
                  <a:lnTo>
                    <a:pt x="673606" y="329188"/>
                  </a:lnTo>
                  <a:lnTo>
                    <a:pt x="673606" y="329188"/>
                  </a:lnTo>
                </a:path>
              </a:pathLst>
            </a:custGeom>
            <a:ln w="4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019531" y="3511302"/>
              <a:ext cx="563880" cy="337185"/>
            </a:xfrm>
            <a:custGeom>
              <a:avLst/>
              <a:gdLst/>
              <a:ahLst/>
              <a:cxnLst/>
              <a:rect l="l" t="t" r="r" b="b"/>
              <a:pathLst>
                <a:path w="563879" h="337185">
                  <a:moveTo>
                    <a:pt x="563880" y="16764"/>
                  </a:moveTo>
                  <a:lnTo>
                    <a:pt x="551688" y="0"/>
                  </a:lnTo>
                  <a:lnTo>
                    <a:pt x="0" y="316992"/>
                  </a:lnTo>
                  <a:lnTo>
                    <a:pt x="12192" y="336804"/>
                  </a:lnTo>
                  <a:lnTo>
                    <a:pt x="563880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019509" y="3511290"/>
              <a:ext cx="563880" cy="337185"/>
            </a:xfrm>
            <a:custGeom>
              <a:avLst/>
              <a:gdLst/>
              <a:ahLst/>
              <a:cxnLst/>
              <a:rect l="l" t="t" r="r" b="b"/>
              <a:pathLst>
                <a:path w="563879" h="337185">
                  <a:moveTo>
                    <a:pt x="563874" y="16766"/>
                  </a:moveTo>
                  <a:lnTo>
                    <a:pt x="551690" y="0"/>
                  </a:lnTo>
                  <a:lnTo>
                    <a:pt x="0" y="316989"/>
                  </a:lnTo>
                  <a:lnTo>
                    <a:pt x="12199" y="336806"/>
                  </a:lnTo>
                  <a:lnTo>
                    <a:pt x="563874" y="16766"/>
                  </a:lnTo>
                </a:path>
              </a:pathLst>
            </a:custGeom>
            <a:ln w="4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33597" y="3800285"/>
              <a:ext cx="113919" cy="9257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487399" y="2880366"/>
              <a:ext cx="100965" cy="1833880"/>
            </a:xfrm>
            <a:custGeom>
              <a:avLst/>
              <a:gdLst/>
              <a:ahLst/>
              <a:cxnLst/>
              <a:rect l="l" t="t" r="r" b="b"/>
              <a:pathLst>
                <a:path w="100965" h="1833879">
                  <a:moveTo>
                    <a:pt x="21336" y="1670304"/>
                  </a:moveTo>
                  <a:lnTo>
                    <a:pt x="0" y="1670304"/>
                  </a:lnTo>
                  <a:lnTo>
                    <a:pt x="5448" y="1833372"/>
                  </a:lnTo>
                  <a:lnTo>
                    <a:pt x="21336" y="1833372"/>
                  </a:lnTo>
                  <a:lnTo>
                    <a:pt x="21336" y="1670304"/>
                  </a:lnTo>
                  <a:close/>
                </a:path>
                <a:path w="100965" h="1833879">
                  <a:moveTo>
                    <a:pt x="100584" y="638556"/>
                  </a:moveTo>
                  <a:lnTo>
                    <a:pt x="79248" y="0"/>
                  </a:lnTo>
                  <a:lnTo>
                    <a:pt x="79248" y="638556"/>
                  </a:lnTo>
                  <a:lnTo>
                    <a:pt x="100584" y="638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566622" y="2880346"/>
              <a:ext cx="26034" cy="638810"/>
            </a:xfrm>
            <a:custGeom>
              <a:avLst/>
              <a:gdLst/>
              <a:ahLst/>
              <a:cxnLst/>
              <a:rect l="l" t="t" r="r" b="b"/>
              <a:pathLst>
                <a:path w="26034" h="638810">
                  <a:moveTo>
                    <a:pt x="25913" y="0"/>
                  </a:moveTo>
                  <a:lnTo>
                    <a:pt x="0" y="0"/>
                  </a:lnTo>
                  <a:lnTo>
                    <a:pt x="0" y="638561"/>
                  </a:lnTo>
                  <a:lnTo>
                    <a:pt x="25913" y="638561"/>
                  </a:lnTo>
                  <a:lnTo>
                    <a:pt x="25913" y="0"/>
                  </a:lnTo>
                  <a:close/>
                </a:path>
              </a:pathLst>
            </a:custGeom>
            <a:ln w="4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35565" y="2773096"/>
              <a:ext cx="88013" cy="1093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571219" y="3511302"/>
              <a:ext cx="563880" cy="337185"/>
            </a:xfrm>
            <a:custGeom>
              <a:avLst/>
              <a:gdLst/>
              <a:ahLst/>
              <a:cxnLst/>
              <a:rect l="l" t="t" r="r" b="b"/>
              <a:pathLst>
                <a:path w="563879" h="337185">
                  <a:moveTo>
                    <a:pt x="563880" y="316992"/>
                  </a:moveTo>
                  <a:lnTo>
                    <a:pt x="12192" y="0"/>
                  </a:lnTo>
                  <a:lnTo>
                    <a:pt x="0" y="16764"/>
                  </a:lnTo>
                  <a:lnTo>
                    <a:pt x="556260" y="336804"/>
                  </a:lnTo>
                  <a:lnTo>
                    <a:pt x="563880" y="3169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571198" y="3511290"/>
              <a:ext cx="563880" cy="337185"/>
            </a:xfrm>
            <a:custGeom>
              <a:avLst/>
              <a:gdLst/>
              <a:ahLst/>
              <a:cxnLst/>
              <a:rect l="l" t="t" r="r" b="b"/>
              <a:pathLst>
                <a:path w="563879" h="337185">
                  <a:moveTo>
                    <a:pt x="12183" y="0"/>
                  </a:moveTo>
                  <a:lnTo>
                    <a:pt x="0" y="16766"/>
                  </a:lnTo>
                  <a:lnTo>
                    <a:pt x="556251" y="336806"/>
                  </a:lnTo>
                  <a:lnTo>
                    <a:pt x="563874" y="316989"/>
                  </a:lnTo>
                  <a:lnTo>
                    <a:pt x="12183" y="0"/>
                  </a:lnTo>
                </a:path>
              </a:pathLst>
            </a:custGeom>
            <a:ln w="4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110727" y="3802379"/>
              <a:ext cx="113030" cy="88900"/>
            </a:xfrm>
            <a:custGeom>
              <a:avLst/>
              <a:gdLst/>
              <a:ahLst/>
              <a:cxnLst/>
              <a:rect l="l" t="t" r="r" b="b"/>
              <a:pathLst>
                <a:path w="113029" h="88900">
                  <a:moveTo>
                    <a:pt x="112775" y="88391"/>
                  </a:moveTo>
                  <a:lnTo>
                    <a:pt x="41147" y="0"/>
                  </a:lnTo>
                  <a:lnTo>
                    <a:pt x="0" y="71627"/>
                  </a:lnTo>
                  <a:lnTo>
                    <a:pt x="112775" y="883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146001" y="3096765"/>
              <a:ext cx="1077595" cy="794385"/>
            </a:xfrm>
            <a:custGeom>
              <a:avLst/>
              <a:gdLst/>
              <a:ahLst/>
              <a:cxnLst/>
              <a:rect l="l" t="t" r="r" b="b"/>
              <a:pathLst>
                <a:path w="1077595" h="794385">
                  <a:moveTo>
                    <a:pt x="1005832" y="705612"/>
                  </a:moveTo>
                  <a:lnTo>
                    <a:pt x="1077466" y="793998"/>
                  </a:lnTo>
                  <a:lnTo>
                    <a:pt x="964688" y="777231"/>
                  </a:lnTo>
                  <a:lnTo>
                    <a:pt x="1005832" y="705612"/>
                  </a:lnTo>
                </a:path>
                <a:path w="1077595" h="794385">
                  <a:moveTo>
                    <a:pt x="0" y="556260"/>
                  </a:moveTo>
                  <a:lnTo>
                    <a:pt x="97532" y="726946"/>
                  </a:lnTo>
                  <a:lnTo>
                    <a:pt x="97532" y="726946"/>
                  </a:lnTo>
                </a:path>
                <a:path w="1077595" h="794385">
                  <a:moveTo>
                    <a:pt x="45720" y="530343"/>
                  </a:moveTo>
                  <a:lnTo>
                    <a:pt x="147829" y="702563"/>
                  </a:lnTo>
                  <a:lnTo>
                    <a:pt x="147829" y="702563"/>
                  </a:lnTo>
                </a:path>
                <a:path w="1077595" h="794385">
                  <a:moveTo>
                    <a:pt x="530353" y="59434"/>
                  </a:moveTo>
                  <a:lnTo>
                    <a:pt x="332226" y="59434"/>
                  </a:lnTo>
                </a:path>
                <a:path w="1077595" h="794385">
                  <a:moveTo>
                    <a:pt x="530353" y="0"/>
                  </a:moveTo>
                  <a:lnTo>
                    <a:pt x="332226" y="0"/>
                  </a:lnTo>
                </a:path>
                <a:path w="1077595" h="794385">
                  <a:moveTo>
                    <a:pt x="812282" y="530343"/>
                  </a:moveTo>
                  <a:lnTo>
                    <a:pt x="716280" y="702563"/>
                  </a:lnTo>
                  <a:lnTo>
                    <a:pt x="716280" y="702563"/>
                  </a:lnTo>
                </a:path>
                <a:path w="1077595" h="794385">
                  <a:moveTo>
                    <a:pt x="864110" y="556260"/>
                  </a:moveTo>
                  <a:lnTo>
                    <a:pt x="762000" y="726946"/>
                  </a:lnTo>
                  <a:lnTo>
                    <a:pt x="766577" y="726946"/>
                  </a:lnTo>
                </a:path>
              </a:pathLst>
            </a:custGeom>
            <a:ln w="4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95831" y="3331470"/>
              <a:ext cx="337185" cy="563880"/>
            </a:xfrm>
            <a:custGeom>
              <a:avLst/>
              <a:gdLst/>
              <a:ahLst/>
              <a:cxnLst/>
              <a:rect l="l" t="t" r="r" b="b"/>
              <a:pathLst>
                <a:path w="337184" h="563879">
                  <a:moveTo>
                    <a:pt x="336804" y="554736"/>
                  </a:moveTo>
                  <a:lnTo>
                    <a:pt x="16764" y="0"/>
                  </a:lnTo>
                  <a:lnTo>
                    <a:pt x="0" y="12192"/>
                  </a:lnTo>
                  <a:lnTo>
                    <a:pt x="315468" y="563880"/>
                  </a:lnTo>
                  <a:lnTo>
                    <a:pt x="336804" y="554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895803" y="3331454"/>
              <a:ext cx="337185" cy="563880"/>
            </a:xfrm>
            <a:custGeom>
              <a:avLst/>
              <a:gdLst/>
              <a:ahLst/>
              <a:cxnLst/>
              <a:rect l="l" t="t" r="r" b="b"/>
              <a:pathLst>
                <a:path w="337184" h="563879">
                  <a:moveTo>
                    <a:pt x="315465" y="563877"/>
                  </a:moveTo>
                  <a:lnTo>
                    <a:pt x="336803" y="554742"/>
                  </a:lnTo>
                  <a:lnTo>
                    <a:pt x="16775" y="0"/>
                  </a:lnTo>
                  <a:lnTo>
                    <a:pt x="0" y="12199"/>
                  </a:lnTo>
                  <a:lnTo>
                    <a:pt x="315465" y="563877"/>
                  </a:lnTo>
                </a:path>
              </a:pathLst>
            </a:custGeom>
            <a:ln w="4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47984" y="3240970"/>
              <a:ext cx="92590" cy="12153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917139" y="3460990"/>
              <a:ext cx="198755" cy="146685"/>
            </a:xfrm>
            <a:custGeom>
              <a:avLst/>
              <a:gdLst/>
              <a:ahLst/>
              <a:cxnLst/>
              <a:rect l="l" t="t" r="r" b="b"/>
              <a:pathLst>
                <a:path w="198754" h="146685">
                  <a:moveTo>
                    <a:pt x="198126" y="45732"/>
                  </a:moveTo>
                  <a:lnTo>
                    <a:pt x="24383" y="146302"/>
                  </a:lnTo>
                  <a:lnTo>
                    <a:pt x="24383" y="146302"/>
                  </a:lnTo>
                </a:path>
                <a:path w="198754" h="146685">
                  <a:moveTo>
                    <a:pt x="167636" y="0"/>
                  </a:moveTo>
                  <a:lnTo>
                    <a:pt x="0" y="96017"/>
                  </a:lnTo>
                  <a:lnTo>
                    <a:pt x="0" y="96017"/>
                  </a:lnTo>
                </a:path>
              </a:pathLst>
            </a:custGeom>
            <a:ln w="4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840967" y="2609094"/>
              <a:ext cx="21590" cy="634365"/>
            </a:xfrm>
            <a:custGeom>
              <a:avLst/>
              <a:gdLst/>
              <a:ahLst/>
              <a:cxnLst/>
              <a:rect l="l" t="t" r="r" b="b"/>
              <a:pathLst>
                <a:path w="21590" h="634364">
                  <a:moveTo>
                    <a:pt x="21336" y="0"/>
                  </a:moveTo>
                  <a:lnTo>
                    <a:pt x="0" y="0"/>
                  </a:lnTo>
                  <a:lnTo>
                    <a:pt x="0" y="633984"/>
                  </a:lnTo>
                  <a:lnTo>
                    <a:pt x="21336" y="633984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840944" y="2609074"/>
              <a:ext cx="26034" cy="638810"/>
            </a:xfrm>
            <a:custGeom>
              <a:avLst/>
              <a:gdLst/>
              <a:ahLst/>
              <a:cxnLst/>
              <a:rect l="l" t="t" r="r" b="b"/>
              <a:pathLst>
                <a:path w="26034" h="638810">
                  <a:moveTo>
                    <a:pt x="25913" y="0"/>
                  </a:moveTo>
                  <a:lnTo>
                    <a:pt x="0" y="0"/>
                  </a:lnTo>
                  <a:lnTo>
                    <a:pt x="0" y="638561"/>
                  </a:lnTo>
                  <a:lnTo>
                    <a:pt x="25913" y="638561"/>
                  </a:lnTo>
                  <a:lnTo>
                    <a:pt x="25913" y="0"/>
                  </a:lnTo>
                  <a:close/>
                </a:path>
              </a:pathLst>
            </a:custGeom>
            <a:ln w="4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05310" y="2498774"/>
              <a:ext cx="88029" cy="11239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374879" y="3881634"/>
              <a:ext cx="565785" cy="338455"/>
            </a:xfrm>
            <a:custGeom>
              <a:avLst/>
              <a:gdLst/>
              <a:ahLst/>
              <a:cxnLst/>
              <a:rect l="l" t="t" r="r" b="b"/>
              <a:pathLst>
                <a:path w="565784" h="338454">
                  <a:moveTo>
                    <a:pt x="565404" y="16764"/>
                  </a:moveTo>
                  <a:lnTo>
                    <a:pt x="551688" y="0"/>
                  </a:lnTo>
                  <a:lnTo>
                    <a:pt x="0" y="318516"/>
                  </a:lnTo>
                  <a:lnTo>
                    <a:pt x="13716" y="338328"/>
                  </a:lnTo>
                  <a:lnTo>
                    <a:pt x="565404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74862" y="3881614"/>
              <a:ext cx="565785" cy="338455"/>
            </a:xfrm>
            <a:custGeom>
              <a:avLst/>
              <a:gdLst/>
              <a:ahLst/>
              <a:cxnLst/>
              <a:rect l="l" t="t" r="r" b="b"/>
              <a:pathLst>
                <a:path w="565784" h="338454">
                  <a:moveTo>
                    <a:pt x="565404" y="16766"/>
                  </a:moveTo>
                  <a:lnTo>
                    <a:pt x="551690" y="0"/>
                  </a:lnTo>
                  <a:lnTo>
                    <a:pt x="0" y="318521"/>
                  </a:lnTo>
                  <a:lnTo>
                    <a:pt x="13714" y="338338"/>
                  </a:lnTo>
                  <a:lnTo>
                    <a:pt x="565404" y="16766"/>
                  </a:lnTo>
                </a:path>
              </a:pathLst>
            </a:custGeom>
            <a:ln w="4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88950" y="4172141"/>
              <a:ext cx="113903" cy="9257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6278879" y="3624072"/>
              <a:ext cx="20320" cy="638810"/>
            </a:xfrm>
            <a:custGeom>
              <a:avLst/>
              <a:gdLst/>
              <a:ahLst/>
              <a:cxnLst/>
              <a:rect l="l" t="t" r="r" b="b"/>
              <a:pathLst>
                <a:path w="20320" h="638810">
                  <a:moveTo>
                    <a:pt x="19811" y="638555"/>
                  </a:moveTo>
                  <a:lnTo>
                    <a:pt x="0" y="0"/>
                  </a:lnTo>
                  <a:lnTo>
                    <a:pt x="0" y="638555"/>
                  </a:lnTo>
                  <a:lnTo>
                    <a:pt x="19811" y="6385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278845" y="3624059"/>
              <a:ext cx="24765" cy="638810"/>
            </a:xfrm>
            <a:custGeom>
              <a:avLst/>
              <a:gdLst/>
              <a:ahLst/>
              <a:cxnLst/>
              <a:rect l="l" t="t" r="r" b="b"/>
              <a:pathLst>
                <a:path w="24764" h="638810">
                  <a:moveTo>
                    <a:pt x="24383" y="0"/>
                  </a:moveTo>
                  <a:lnTo>
                    <a:pt x="0" y="0"/>
                  </a:lnTo>
                  <a:lnTo>
                    <a:pt x="0" y="638561"/>
                  </a:lnTo>
                  <a:lnTo>
                    <a:pt x="24383" y="638561"/>
                  </a:lnTo>
                  <a:lnTo>
                    <a:pt x="24383" y="0"/>
                  </a:lnTo>
                  <a:close/>
                </a:path>
              </a:pathLst>
            </a:custGeom>
            <a:ln w="4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46272" y="3516810"/>
              <a:ext cx="89543" cy="10934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7580363" y="2763018"/>
              <a:ext cx="635635" cy="21590"/>
            </a:xfrm>
            <a:custGeom>
              <a:avLst/>
              <a:gdLst/>
              <a:ahLst/>
              <a:cxnLst/>
              <a:rect l="l" t="t" r="r" b="b"/>
              <a:pathLst>
                <a:path w="635634" h="21589">
                  <a:moveTo>
                    <a:pt x="635508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635508" y="21336"/>
                  </a:lnTo>
                  <a:lnTo>
                    <a:pt x="6355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580337" y="2763009"/>
              <a:ext cx="640080" cy="21590"/>
            </a:xfrm>
            <a:custGeom>
              <a:avLst/>
              <a:gdLst/>
              <a:ahLst/>
              <a:cxnLst/>
              <a:rect l="l" t="t" r="r" b="b"/>
              <a:pathLst>
                <a:path w="640079" h="21589">
                  <a:moveTo>
                    <a:pt x="640084" y="0"/>
                  </a:moveTo>
                  <a:lnTo>
                    <a:pt x="0" y="0"/>
                  </a:lnTo>
                  <a:lnTo>
                    <a:pt x="0" y="21333"/>
                  </a:lnTo>
                  <a:lnTo>
                    <a:pt x="640084" y="21333"/>
                  </a:lnTo>
                  <a:lnTo>
                    <a:pt x="640084" y="0"/>
                  </a:lnTo>
                  <a:close/>
                </a:path>
              </a:pathLst>
            </a:custGeom>
            <a:ln w="4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213752" y="2731949"/>
              <a:ext cx="109342" cy="8800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308835" y="2136654"/>
              <a:ext cx="21590" cy="638810"/>
            </a:xfrm>
            <a:custGeom>
              <a:avLst/>
              <a:gdLst/>
              <a:ahLst/>
              <a:cxnLst/>
              <a:rect l="l" t="t" r="r" b="b"/>
              <a:pathLst>
                <a:path w="21590" h="638810">
                  <a:moveTo>
                    <a:pt x="21336" y="0"/>
                  </a:moveTo>
                  <a:lnTo>
                    <a:pt x="0" y="0"/>
                  </a:lnTo>
                  <a:lnTo>
                    <a:pt x="0" y="638556"/>
                  </a:lnTo>
                  <a:lnTo>
                    <a:pt x="21336" y="638556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308816" y="2136647"/>
              <a:ext cx="24765" cy="638810"/>
            </a:xfrm>
            <a:custGeom>
              <a:avLst/>
              <a:gdLst/>
              <a:ahLst/>
              <a:cxnLst/>
              <a:rect l="l" t="t" r="r" b="b"/>
              <a:pathLst>
                <a:path w="24765" h="638810">
                  <a:moveTo>
                    <a:pt x="24383" y="0"/>
                  </a:moveTo>
                  <a:lnTo>
                    <a:pt x="0" y="0"/>
                  </a:lnTo>
                  <a:lnTo>
                    <a:pt x="0" y="638546"/>
                  </a:lnTo>
                  <a:lnTo>
                    <a:pt x="24383" y="638546"/>
                  </a:lnTo>
                  <a:lnTo>
                    <a:pt x="24383" y="0"/>
                  </a:lnTo>
                  <a:close/>
                </a:path>
              </a:pathLst>
            </a:custGeom>
            <a:ln w="4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278367" y="2028444"/>
              <a:ext cx="85725" cy="108585"/>
            </a:xfrm>
            <a:custGeom>
              <a:avLst/>
              <a:gdLst/>
              <a:ahLst/>
              <a:cxnLst/>
              <a:rect l="l" t="t" r="r" b="b"/>
              <a:pathLst>
                <a:path w="85725" h="108585">
                  <a:moveTo>
                    <a:pt x="85343" y="108203"/>
                  </a:moveTo>
                  <a:lnTo>
                    <a:pt x="42671" y="0"/>
                  </a:lnTo>
                  <a:lnTo>
                    <a:pt x="0" y="108203"/>
                  </a:lnTo>
                  <a:lnTo>
                    <a:pt x="85343" y="1082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7315196" y="2714527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Ia</a:t>
            </a:r>
            <a:r>
              <a:rPr sz="825" spc="-37" baseline="15151" dirty="0">
                <a:latin typeface="Arial MT"/>
                <a:cs typeface="Arial MT"/>
              </a:rPr>
              <a:t>1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356088" y="2008915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Ia</a:t>
            </a:r>
            <a:r>
              <a:rPr sz="825" spc="-37" baseline="15151" dirty="0">
                <a:latin typeface="Arial MT"/>
                <a:cs typeface="Arial MT"/>
              </a:rPr>
              <a:t>0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009129" y="3487194"/>
            <a:ext cx="21336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Arial MT"/>
                <a:cs typeface="Arial MT"/>
              </a:rPr>
              <a:t>Ic</a:t>
            </a:r>
            <a:r>
              <a:rPr sz="800" spc="-90" dirty="0">
                <a:latin typeface="Arial MT"/>
                <a:cs typeface="Arial MT"/>
              </a:rPr>
              <a:t> </a:t>
            </a:r>
            <a:r>
              <a:rPr sz="825" spc="-75" baseline="10101" dirty="0">
                <a:latin typeface="Arial MT"/>
                <a:cs typeface="Arial MT"/>
              </a:rPr>
              <a:t>0</a:t>
            </a:r>
            <a:endParaRPr sz="825" baseline="10101">
              <a:latin typeface="Arial MT"/>
              <a:cs typeface="Arial M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144765" y="4301010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Arial MT"/>
                <a:cs typeface="Arial MT"/>
              </a:rPr>
              <a:t>Ic</a:t>
            </a:r>
            <a:r>
              <a:rPr sz="800" spc="-105" dirty="0">
                <a:latin typeface="Arial MT"/>
                <a:cs typeface="Arial MT"/>
              </a:rPr>
              <a:t> </a:t>
            </a:r>
            <a:r>
              <a:rPr sz="825" spc="-75" baseline="15151" dirty="0">
                <a:latin typeface="Arial MT"/>
                <a:cs typeface="Arial MT"/>
              </a:rPr>
              <a:t>2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746744" y="3724938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Arial MT"/>
                <a:cs typeface="Arial MT"/>
              </a:rPr>
              <a:t>Ic</a:t>
            </a:r>
            <a:r>
              <a:rPr sz="800" spc="-105" dirty="0">
                <a:latin typeface="Arial MT"/>
                <a:cs typeface="Arial MT"/>
              </a:rPr>
              <a:t> </a:t>
            </a:r>
            <a:r>
              <a:rPr sz="825" spc="-75" baseline="15151" dirty="0">
                <a:latin typeface="Arial MT"/>
                <a:cs typeface="Arial MT"/>
              </a:rPr>
              <a:t>1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241788" y="3804186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Ib</a:t>
            </a:r>
            <a:r>
              <a:rPr sz="825" spc="-37" baseline="15151" dirty="0">
                <a:latin typeface="Arial MT"/>
                <a:cs typeface="Arial MT"/>
              </a:rPr>
              <a:t>1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74504" y="3153439"/>
            <a:ext cx="21336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Ib</a:t>
            </a:r>
            <a:r>
              <a:rPr sz="825" spc="-37" baseline="15151" dirty="0">
                <a:latin typeface="Arial MT"/>
                <a:cs typeface="Arial MT"/>
              </a:rPr>
              <a:t>2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356086" y="2697763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Ia</a:t>
            </a:r>
            <a:r>
              <a:rPr sz="825" spc="-37" baseline="10101" dirty="0">
                <a:latin typeface="Arial MT"/>
                <a:cs typeface="Arial MT"/>
              </a:rPr>
              <a:t>2</a:t>
            </a:r>
            <a:endParaRPr sz="825" baseline="10101">
              <a:latin typeface="Arial MT"/>
              <a:cs typeface="Arial MT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18031" y="2869975"/>
            <a:ext cx="21336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Ia</a:t>
            </a:r>
            <a:r>
              <a:rPr sz="825" spc="-37" baseline="15151" dirty="0">
                <a:latin typeface="Arial MT"/>
                <a:cs typeface="Arial MT"/>
              </a:rPr>
              <a:t>1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89561" y="4051074"/>
            <a:ext cx="21336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Arial MT"/>
                <a:cs typeface="Arial MT"/>
              </a:rPr>
              <a:t>Ic</a:t>
            </a:r>
            <a:r>
              <a:rPr sz="800" spc="-90" dirty="0">
                <a:latin typeface="Arial MT"/>
                <a:cs typeface="Arial MT"/>
              </a:rPr>
              <a:t> </a:t>
            </a:r>
            <a:r>
              <a:rPr sz="825" spc="-89" baseline="15151" dirty="0">
                <a:latin typeface="Arial MT"/>
                <a:cs typeface="Arial MT"/>
              </a:rPr>
              <a:t>1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578862" y="4051074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Ib</a:t>
            </a:r>
            <a:r>
              <a:rPr sz="825" spc="-37" baseline="15151" dirty="0">
                <a:latin typeface="Arial MT"/>
                <a:cs typeface="Arial MT"/>
              </a:rPr>
              <a:t>1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438398" y="2781583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Ib</a:t>
            </a:r>
            <a:r>
              <a:rPr sz="825" spc="-37" baseline="15151" dirty="0">
                <a:latin typeface="Arial MT"/>
                <a:cs typeface="Arial MT"/>
              </a:rPr>
              <a:t>2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528058" y="3446047"/>
            <a:ext cx="20891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Ia</a:t>
            </a:r>
            <a:r>
              <a:rPr sz="825" spc="-37" baseline="15151" dirty="0">
                <a:latin typeface="Arial MT"/>
                <a:cs typeface="Arial MT"/>
              </a:rPr>
              <a:t>2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264666" y="4201950"/>
            <a:ext cx="21336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Arial MT"/>
                <a:cs typeface="Arial MT"/>
              </a:rPr>
              <a:t>Ic</a:t>
            </a:r>
            <a:r>
              <a:rPr sz="800" spc="-90" dirty="0">
                <a:latin typeface="Arial MT"/>
                <a:cs typeface="Arial MT"/>
              </a:rPr>
              <a:t> </a:t>
            </a:r>
            <a:r>
              <a:rPr sz="825" spc="-75" baseline="15151" dirty="0">
                <a:latin typeface="Arial MT"/>
                <a:cs typeface="Arial MT"/>
              </a:rPr>
              <a:t>2</a:t>
            </a:r>
            <a:endParaRPr sz="825" baseline="15151">
              <a:latin typeface="Arial MT"/>
              <a:cs typeface="Arial MT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6288951" y="2026207"/>
            <a:ext cx="2077085" cy="1536065"/>
            <a:chOff x="6288951" y="2026207"/>
            <a:chExt cx="2077085" cy="1536065"/>
          </a:xfrm>
        </p:grpSpPr>
        <p:sp>
          <p:nvSpPr>
            <p:cNvPr id="71" name="object 71"/>
            <p:cNvSpPr/>
            <p:nvPr/>
          </p:nvSpPr>
          <p:spPr>
            <a:xfrm>
              <a:off x="8278326" y="2028430"/>
              <a:ext cx="85725" cy="108585"/>
            </a:xfrm>
            <a:custGeom>
              <a:avLst/>
              <a:gdLst/>
              <a:ahLst/>
              <a:cxnLst/>
              <a:rect l="l" t="t" r="r" b="b"/>
              <a:pathLst>
                <a:path w="85725" h="108585">
                  <a:moveTo>
                    <a:pt x="0" y="108217"/>
                  </a:moveTo>
                  <a:lnTo>
                    <a:pt x="42674" y="0"/>
                  </a:lnTo>
                  <a:lnTo>
                    <a:pt x="85348" y="108217"/>
                  </a:lnTo>
                  <a:lnTo>
                    <a:pt x="0" y="108217"/>
                  </a:lnTo>
                </a:path>
              </a:pathLst>
            </a:custGeom>
            <a:ln w="41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396227" y="3506723"/>
              <a:ext cx="1184275" cy="21590"/>
            </a:xfrm>
            <a:custGeom>
              <a:avLst/>
              <a:gdLst/>
              <a:ahLst/>
              <a:cxnLst/>
              <a:rect l="l" t="t" r="r" b="b"/>
              <a:pathLst>
                <a:path w="1184275" h="21589">
                  <a:moveTo>
                    <a:pt x="1184147" y="21335"/>
                  </a:moveTo>
                  <a:lnTo>
                    <a:pt x="1184147" y="0"/>
                  </a:lnTo>
                  <a:lnTo>
                    <a:pt x="0" y="21335"/>
                  </a:lnTo>
                  <a:lnTo>
                    <a:pt x="1184147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396200" y="3506723"/>
              <a:ext cx="1187450" cy="21590"/>
            </a:xfrm>
            <a:custGeom>
              <a:avLst/>
              <a:gdLst/>
              <a:ahLst/>
              <a:cxnLst/>
              <a:rect l="l" t="t" r="r" b="b"/>
              <a:pathLst>
                <a:path w="1187450" h="21589">
                  <a:moveTo>
                    <a:pt x="1187183" y="0"/>
                  </a:moveTo>
                  <a:lnTo>
                    <a:pt x="0" y="0"/>
                  </a:lnTo>
                  <a:lnTo>
                    <a:pt x="0" y="21333"/>
                  </a:lnTo>
                  <a:lnTo>
                    <a:pt x="1187183" y="21333"/>
                  </a:lnTo>
                  <a:lnTo>
                    <a:pt x="1187183" y="0"/>
                  </a:lnTo>
                  <a:close/>
                </a:path>
              </a:pathLst>
            </a:custGeom>
            <a:ln w="4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88951" y="3475663"/>
              <a:ext cx="109342" cy="86487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396215" y="3497585"/>
              <a:ext cx="1184275" cy="43180"/>
            </a:xfrm>
            <a:custGeom>
              <a:avLst/>
              <a:gdLst/>
              <a:ahLst/>
              <a:cxnLst/>
              <a:rect l="l" t="t" r="r" b="b"/>
              <a:pathLst>
                <a:path w="1184275" h="43179">
                  <a:moveTo>
                    <a:pt x="1184148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184148" y="42672"/>
                  </a:lnTo>
                  <a:lnTo>
                    <a:pt x="1184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396200" y="3497573"/>
              <a:ext cx="1187450" cy="43180"/>
            </a:xfrm>
            <a:custGeom>
              <a:avLst/>
              <a:gdLst/>
              <a:ahLst/>
              <a:cxnLst/>
              <a:rect l="l" t="t" r="r" b="b"/>
              <a:pathLst>
                <a:path w="1187450" h="43179">
                  <a:moveTo>
                    <a:pt x="1187183" y="0"/>
                  </a:moveTo>
                  <a:lnTo>
                    <a:pt x="0" y="0"/>
                  </a:lnTo>
                  <a:lnTo>
                    <a:pt x="0" y="42667"/>
                  </a:lnTo>
                  <a:lnTo>
                    <a:pt x="1187183" y="42667"/>
                  </a:lnTo>
                  <a:lnTo>
                    <a:pt x="1187183" y="0"/>
                  </a:lnTo>
                  <a:close/>
                </a:path>
              </a:pathLst>
            </a:custGeom>
            <a:ln w="4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566647" y="2599949"/>
              <a:ext cx="265430" cy="923925"/>
            </a:xfrm>
            <a:custGeom>
              <a:avLst/>
              <a:gdLst/>
              <a:ahLst/>
              <a:cxnLst/>
              <a:rect l="l" t="t" r="r" b="b"/>
              <a:pathLst>
                <a:path w="265429" h="923925">
                  <a:moveTo>
                    <a:pt x="265176" y="4572"/>
                  </a:moveTo>
                  <a:lnTo>
                    <a:pt x="245364" y="0"/>
                  </a:lnTo>
                  <a:lnTo>
                    <a:pt x="0" y="914400"/>
                  </a:lnTo>
                  <a:lnTo>
                    <a:pt x="21336" y="923544"/>
                  </a:lnTo>
                  <a:lnTo>
                    <a:pt x="26517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566622" y="2599939"/>
              <a:ext cx="265430" cy="923925"/>
            </a:xfrm>
            <a:custGeom>
              <a:avLst/>
              <a:gdLst/>
              <a:ahLst/>
              <a:cxnLst/>
              <a:rect l="l" t="t" r="r" b="b"/>
              <a:pathLst>
                <a:path w="265429" h="923925">
                  <a:moveTo>
                    <a:pt x="0" y="914400"/>
                  </a:moveTo>
                  <a:lnTo>
                    <a:pt x="21337" y="923534"/>
                  </a:lnTo>
                  <a:lnTo>
                    <a:pt x="265184" y="4567"/>
                  </a:lnTo>
                  <a:lnTo>
                    <a:pt x="245362" y="0"/>
                  </a:lnTo>
                  <a:lnTo>
                    <a:pt x="0" y="914400"/>
                  </a:lnTo>
                </a:path>
              </a:pathLst>
            </a:custGeom>
            <a:ln w="4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79411" y="2498773"/>
              <a:ext cx="84969" cy="116981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7559027" y="2596901"/>
              <a:ext cx="287020" cy="927100"/>
            </a:xfrm>
            <a:custGeom>
              <a:avLst/>
              <a:gdLst/>
              <a:ahLst/>
              <a:cxnLst/>
              <a:rect l="l" t="t" r="r" b="b"/>
              <a:pathLst>
                <a:path w="287020" h="927100">
                  <a:moveTo>
                    <a:pt x="286512" y="12192"/>
                  </a:moveTo>
                  <a:lnTo>
                    <a:pt x="243840" y="0"/>
                  </a:lnTo>
                  <a:lnTo>
                    <a:pt x="0" y="917448"/>
                  </a:lnTo>
                  <a:lnTo>
                    <a:pt x="38100" y="926592"/>
                  </a:lnTo>
                  <a:lnTo>
                    <a:pt x="286512" y="121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59000" y="2596890"/>
              <a:ext cx="287020" cy="927100"/>
            </a:xfrm>
            <a:custGeom>
              <a:avLst/>
              <a:gdLst/>
              <a:ahLst/>
              <a:cxnLst/>
              <a:rect l="l" t="t" r="r" b="b"/>
              <a:pathLst>
                <a:path w="287020" h="927100">
                  <a:moveTo>
                    <a:pt x="286521" y="12184"/>
                  </a:moveTo>
                  <a:lnTo>
                    <a:pt x="243846" y="0"/>
                  </a:lnTo>
                  <a:lnTo>
                    <a:pt x="0" y="917450"/>
                  </a:lnTo>
                  <a:lnTo>
                    <a:pt x="38097" y="926584"/>
                  </a:lnTo>
                  <a:lnTo>
                    <a:pt x="286521" y="12184"/>
                  </a:lnTo>
                </a:path>
              </a:pathLst>
            </a:custGeom>
            <a:ln w="42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566647" y="2119889"/>
              <a:ext cx="716280" cy="1403985"/>
            </a:xfrm>
            <a:custGeom>
              <a:avLst/>
              <a:gdLst/>
              <a:ahLst/>
              <a:cxnLst/>
              <a:rect l="l" t="t" r="r" b="b"/>
              <a:pathLst>
                <a:path w="716279" h="1403985">
                  <a:moveTo>
                    <a:pt x="716280" y="9144"/>
                  </a:moveTo>
                  <a:lnTo>
                    <a:pt x="699516" y="0"/>
                  </a:lnTo>
                  <a:lnTo>
                    <a:pt x="0" y="1394460"/>
                  </a:lnTo>
                  <a:lnTo>
                    <a:pt x="21336" y="1403604"/>
                  </a:lnTo>
                  <a:lnTo>
                    <a:pt x="716280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566622" y="2119881"/>
              <a:ext cx="716280" cy="1403985"/>
            </a:xfrm>
            <a:custGeom>
              <a:avLst/>
              <a:gdLst/>
              <a:ahLst/>
              <a:cxnLst/>
              <a:rect l="l" t="t" r="r" b="b"/>
              <a:pathLst>
                <a:path w="716279" h="1403985">
                  <a:moveTo>
                    <a:pt x="0" y="1394459"/>
                  </a:moveTo>
                  <a:lnTo>
                    <a:pt x="21337" y="1403593"/>
                  </a:lnTo>
                  <a:lnTo>
                    <a:pt x="716280" y="9134"/>
                  </a:lnTo>
                  <a:lnTo>
                    <a:pt x="699519" y="0"/>
                  </a:lnTo>
                  <a:lnTo>
                    <a:pt x="0" y="1394459"/>
                  </a:lnTo>
                </a:path>
              </a:pathLst>
            </a:custGeom>
            <a:ln w="42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35084" y="2026332"/>
              <a:ext cx="88014" cy="11698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7559027" y="2116841"/>
              <a:ext cx="733425" cy="1411605"/>
            </a:xfrm>
            <a:custGeom>
              <a:avLst/>
              <a:gdLst/>
              <a:ahLst/>
              <a:cxnLst/>
              <a:rect l="l" t="t" r="r" b="b"/>
              <a:pathLst>
                <a:path w="733425" h="1411604">
                  <a:moveTo>
                    <a:pt x="733044" y="16764"/>
                  </a:moveTo>
                  <a:lnTo>
                    <a:pt x="694944" y="0"/>
                  </a:lnTo>
                  <a:lnTo>
                    <a:pt x="0" y="1394460"/>
                  </a:lnTo>
                  <a:lnTo>
                    <a:pt x="38100" y="1411224"/>
                  </a:lnTo>
                  <a:lnTo>
                    <a:pt x="733044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6418577" y="3353082"/>
            <a:ext cx="10668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Ic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631168" y="2414299"/>
            <a:ext cx="452755" cy="25907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64160">
              <a:lnSpc>
                <a:spcPts val="905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Ib</a:t>
            </a:r>
            <a:r>
              <a:rPr sz="825" spc="-37" baseline="15151" dirty="0">
                <a:latin typeface="Arial MT"/>
                <a:cs typeface="Arial MT"/>
              </a:rPr>
              <a:t>0</a:t>
            </a:r>
            <a:endParaRPr sz="825" baseline="15151">
              <a:latin typeface="Arial MT"/>
              <a:cs typeface="Arial MT"/>
            </a:endParaRPr>
          </a:p>
          <a:p>
            <a:pPr marL="25400">
              <a:lnSpc>
                <a:spcPts val="905"/>
              </a:lnSpc>
            </a:pPr>
            <a:r>
              <a:rPr sz="800" spc="-25" dirty="0">
                <a:latin typeface="Arial MT"/>
                <a:cs typeface="Arial MT"/>
              </a:rPr>
              <a:t>Ib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094970" y="2025679"/>
            <a:ext cx="11303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Ia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4408931" y="2114608"/>
            <a:ext cx="3885565" cy="1924685"/>
            <a:chOff x="4408931" y="2114608"/>
            <a:chExt cx="3885565" cy="1924685"/>
          </a:xfrm>
        </p:grpSpPr>
        <p:sp>
          <p:nvSpPr>
            <p:cNvPr id="90" name="object 90"/>
            <p:cNvSpPr/>
            <p:nvPr/>
          </p:nvSpPr>
          <p:spPr>
            <a:xfrm>
              <a:off x="7559000" y="2116831"/>
              <a:ext cx="733425" cy="1411605"/>
            </a:xfrm>
            <a:custGeom>
              <a:avLst/>
              <a:gdLst/>
              <a:ahLst/>
              <a:cxnLst/>
              <a:rect l="l" t="t" r="r" b="b"/>
              <a:pathLst>
                <a:path w="733425" h="1411604">
                  <a:moveTo>
                    <a:pt x="733041" y="16766"/>
                  </a:moveTo>
                  <a:lnTo>
                    <a:pt x="694943" y="0"/>
                  </a:lnTo>
                  <a:lnTo>
                    <a:pt x="0" y="1394459"/>
                  </a:lnTo>
                  <a:lnTo>
                    <a:pt x="38097" y="1411225"/>
                  </a:lnTo>
                  <a:lnTo>
                    <a:pt x="733041" y="16766"/>
                  </a:lnTo>
                </a:path>
              </a:pathLst>
            </a:custGeom>
            <a:ln w="42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228831" y="3398525"/>
              <a:ext cx="21590" cy="638810"/>
            </a:xfrm>
            <a:custGeom>
              <a:avLst/>
              <a:gdLst/>
              <a:ahLst/>
              <a:cxnLst/>
              <a:rect l="l" t="t" r="r" b="b"/>
              <a:pathLst>
                <a:path w="21589" h="638810">
                  <a:moveTo>
                    <a:pt x="21336" y="0"/>
                  </a:moveTo>
                  <a:lnTo>
                    <a:pt x="0" y="0"/>
                  </a:lnTo>
                  <a:lnTo>
                    <a:pt x="0" y="638556"/>
                  </a:lnTo>
                  <a:lnTo>
                    <a:pt x="21336" y="638556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228823" y="3398505"/>
              <a:ext cx="26034" cy="638810"/>
            </a:xfrm>
            <a:custGeom>
              <a:avLst/>
              <a:gdLst/>
              <a:ahLst/>
              <a:cxnLst/>
              <a:rect l="l" t="t" r="r" b="b"/>
              <a:pathLst>
                <a:path w="26035" h="638810">
                  <a:moveTo>
                    <a:pt x="25898" y="0"/>
                  </a:moveTo>
                  <a:lnTo>
                    <a:pt x="0" y="0"/>
                  </a:lnTo>
                  <a:lnTo>
                    <a:pt x="0" y="638561"/>
                  </a:lnTo>
                  <a:lnTo>
                    <a:pt x="25898" y="638561"/>
                  </a:lnTo>
                  <a:lnTo>
                    <a:pt x="25898" y="0"/>
                  </a:lnTo>
                  <a:close/>
                </a:path>
              </a:pathLst>
            </a:custGeom>
            <a:ln w="4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93189" y="3291255"/>
              <a:ext cx="89543" cy="109347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4834115" y="3398525"/>
              <a:ext cx="21590" cy="638810"/>
            </a:xfrm>
            <a:custGeom>
              <a:avLst/>
              <a:gdLst/>
              <a:ahLst/>
              <a:cxnLst/>
              <a:rect l="l" t="t" r="r" b="b"/>
              <a:pathLst>
                <a:path w="21589" h="638810">
                  <a:moveTo>
                    <a:pt x="21336" y="0"/>
                  </a:moveTo>
                  <a:lnTo>
                    <a:pt x="0" y="0"/>
                  </a:lnTo>
                  <a:lnTo>
                    <a:pt x="0" y="638556"/>
                  </a:lnTo>
                  <a:lnTo>
                    <a:pt x="21336" y="638556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834100" y="3398505"/>
              <a:ext cx="24765" cy="638810"/>
            </a:xfrm>
            <a:custGeom>
              <a:avLst/>
              <a:gdLst/>
              <a:ahLst/>
              <a:cxnLst/>
              <a:rect l="l" t="t" r="r" b="b"/>
              <a:pathLst>
                <a:path w="24764" h="638810">
                  <a:moveTo>
                    <a:pt x="24383" y="0"/>
                  </a:moveTo>
                  <a:lnTo>
                    <a:pt x="0" y="0"/>
                  </a:lnTo>
                  <a:lnTo>
                    <a:pt x="0" y="638561"/>
                  </a:lnTo>
                  <a:lnTo>
                    <a:pt x="24383" y="638561"/>
                  </a:lnTo>
                  <a:lnTo>
                    <a:pt x="24383" y="0"/>
                  </a:lnTo>
                  <a:close/>
                </a:path>
              </a:pathLst>
            </a:custGeom>
            <a:ln w="4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98481" y="3291255"/>
              <a:ext cx="88013" cy="109347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437887" y="3398519"/>
              <a:ext cx="21590" cy="638810"/>
            </a:xfrm>
            <a:custGeom>
              <a:avLst/>
              <a:gdLst/>
              <a:ahLst/>
              <a:cxnLst/>
              <a:rect l="l" t="t" r="r" b="b"/>
              <a:pathLst>
                <a:path w="21589" h="638810">
                  <a:moveTo>
                    <a:pt x="21335" y="638555"/>
                  </a:moveTo>
                  <a:lnTo>
                    <a:pt x="0" y="0"/>
                  </a:lnTo>
                  <a:lnTo>
                    <a:pt x="0" y="638555"/>
                  </a:lnTo>
                  <a:lnTo>
                    <a:pt x="21335" y="6385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437862" y="3398505"/>
              <a:ext cx="24765" cy="638810"/>
            </a:xfrm>
            <a:custGeom>
              <a:avLst/>
              <a:gdLst/>
              <a:ahLst/>
              <a:cxnLst/>
              <a:rect l="l" t="t" r="r" b="b"/>
              <a:pathLst>
                <a:path w="24764" h="638810">
                  <a:moveTo>
                    <a:pt x="24383" y="0"/>
                  </a:moveTo>
                  <a:lnTo>
                    <a:pt x="0" y="0"/>
                  </a:lnTo>
                  <a:lnTo>
                    <a:pt x="0" y="638561"/>
                  </a:lnTo>
                  <a:lnTo>
                    <a:pt x="24383" y="638561"/>
                  </a:lnTo>
                  <a:lnTo>
                    <a:pt x="24383" y="0"/>
                  </a:lnTo>
                  <a:close/>
                </a:path>
              </a:pathLst>
            </a:custGeom>
            <a:ln w="4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408931" y="3293363"/>
              <a:ext cx="79375" cy="105410"/>
            </a:xfrm>
            <a:custGeom>
              <a:avLst/>
              <a:gdLst/>
              <a:ahLst/>
              <a:cxnLst/>
              <a:rect l="l" t="t" r="r" b="b"/>
              <a:pathLst>
                <a:path w="79375" h="105410">
                  <a:moveTo>
                    <a:pt x="79247" y="105155"/>
                  </a:moveTo>
                  <a:lnTo>
                    <a:pt x="41147" y="0"/>
                  </a:lnTo>
                  <a:lnTo>
                    <a:pt x="0" y="105155"/>
                  </a:lnTo>
                  <a:lnTo>
                    <a:pt x="79247" y="1051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 txBox="1"/>
          <p:nvPr/>
        </p:nvSpPr>
        <p:spPr>
          <a:xfrm>
            <a:off x="4876797" y="3273835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Ib</a:t>
            </a:r>
            <a:r>
              <a:rPr sz="825" spc="-37" baseline="15151" dirty="0">
                <a:latin typeface="Arial MT"/>
                <a:cs typeface="Arial MT"/>
              </a:rPr>
              <a:t>0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480559" y="3273835"/>
            <a:ext cx="2120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spc="-25" dirty="0">
                <a:latin typeface="Arial MT"/>
                <a:cs typeface="Arial MT"/>
              </a:rPr>
              <a:t>Ia</a:t>
            </a:r>
            <a:r>
              <a:rPr sz="825" spc="-37" baseline="15151" dirty="0">
                <a:latin typeface="Arial MT"/>
                <a:cs typeface="Arial MT"/>
              </a:rPr>
              <a:t>0</a:t>
            </a:r>
            <a:endParaRPr sz="825" baseline="15151">
              <a:latin typeface="Arial MT"/>
              <a:cs typeface="Arial MT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271513" y="3273835"/>
            <a:ext cx="21336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Arial MT"/>
                <a:cs typeface="Arial MT"/>
              </a:rPr>
              <a:t>Ic</a:t>
            </a:r>
            <a:r>
              <a:rPr sz="800" spc="-90" dirty="0">
                <a:latin typeface="Arial MT"/>
                <a:cs typeface="Arial MT"/>
              </a:rPr>
              <a:t> </a:t>
            </a:r>
            <a:r>
              <a:rPr sz="825" spc="-75" baseline="15151" dirty="0">
                <a:latin typeface="Arial MT"/>
                <a:cs typeface="Arial MT"/>
              </a:rPr>
              <a:t>0</a:t>
            </a:r>
            <a:endParaRPr sz="825" baseline="15151">
              <a:latin typeface="Arial MT"/>
              <a:cs typeface="Arial MT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sp>
          <p:nvSpPr>
            <p:cNvPr id="104" name="object 104"/>
            <p:cNvSpPr/>
            <p:nvPr/>
          </p:nvSpPr>
          <p:spPr>
            <a:xfrm>
              <a:off x="4408902" y="3293353"/>
              <a:ext cx="79375" cy="105410"/>
            </a:xfrm>
            <a:custGeom>
              <a:avLst/>
              <a:gdLst/>
              <a:ahLst/>
              <a:cxnLst/>
              <a:rect l="l" t="t" r="r" b="b"/>
              <a:pathLst>
                <a:path w="79375" h="105410">
                  <a:moveTo>
                    <a:pt x="0" y="105152"/>
                  </a:moveTo>
                  <a:lnTo>
                    <a:pt x="41159" y="0"/>
                  </a:lnTo>
                  <a:lnTo>
                    <a:pt x="79256" y="105152"/>
                  </a:lnTo>
                  <a:lnTo>
                    <a:pt x="0" y="105152"/>
                  </a:lnTo>
                </a:path>
              </a:pathLst>
            </a:custGeom>
            <a:ln w="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40863" y="4437887"/>
              <a:ext cx="2657855" cy="2200655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108" name="object 108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109" name="object 10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111" name="object 111"/>
          <p:cNvSpPr txBox="1"/>
          <p:nvPr/>
        </p:nvSpPr>
        <p:spPr>
          <a:xfrm>
            <a:off x="955039" y="921511"/>
            <a:ext cx="7613015" cy="94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54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95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biunívoca,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decir,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sólo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forma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pasar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13" y="2493264"/>
              <a:ext cx="4617720" cy="261213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85091" y="3768857"/>
              <a:ext cx="603885" cy="1010919"/>
            </a:xfrm>
            <a:custGeom>
              <a:avLst/>
              <a:gdLst/>
              <a:ahLst/>
              <a:cxnLst/>
              <a:rect l="l" t="t" r="r" b="b"/>
              <a:pathLst>
                <a:path w="603885" h="1010920">
                  <a:moveTo>
                    <a:pt x="603504" y="15240"/>
                  </a:moveTo>
                  <a:lnTo>
                    <a:pt x="568452" y="0"/>
                  </a:lnTo>
                  <a:lnTo>
                    <a:pt x="0" y="989076"/>
                  </a:lnTo>
                  <a:lnTo>
                    <a:pt x="28956" y="1010412"/>
                  </a:lnTo>
                  <a:lnTo>
                    <a:pt x="603504" y="15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85092" y="3768856"/>
              <a:ext cx="603885" cy="1010919"/>
            </a:xfrm>
            <a:custGeom>
              <a:avLst/>
              <a:gdLst/>
              <a:ahLst/>
              <a:cxnLst/>
              <a:rect l="l" t="t" r="r" b="b"/>
              <a:pathLst>
                <a:path w="603885" h="1010920">
                  <a:moveTo>
                    <a:pt x="603519" y="15237"/>
                  </a:moveTo>
                  <a:lnTo>
                    <a:pt x="568466" y="0"/>
                  </a:lnTo>
                  <a:lnTo>
                    <a:pt x="0" y="989072"/>
                  </a:lnTo>
                  <a:lnTo>
                    <a:pt x="28961" y="1010411"/>
                  </a:lnTo>
                  <a:lnTo>
                    <a:pt x="603519" y="15237"/>
                  </a:lnTo>
                </a:path>
              </a:pathLst>
            </a:custGeom>
            <a:ln w="7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3823" y="4725427"/>
              <a:ext cx="170165" cy="2067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85091" y="2773686"/>
              <a:ext cx="603885" cy="1010919"/>
            </a:xfrm>
            <a:custGeom>
              <a:avLst/>
              <a:gdLst/>
              <a:ahLst/>
              <a:cxnLst/>
              <a:rect l="l" t="t" r="r" b="b"/>
              <a:pathLst>
                <a:path w="603885" h="1010920">
                  <a:moveTo>
                    <a:pt x="603504" y="995172"/>
                  </a:moveTo>
                  <a:lnTo>
                    <a:pt x="28956" y="0"/>
                  </a:lnTo>
                  <a:lnTo>
                    <a:pt x="0" y="21336"/>
                  </a:lnTo>
                  <a:lnTo>
                    <a:pt x="568452" y="1010412"/>
                  </a:lnTo>
                  <a:lnTo>
                    <a:pt x="603504" y="9951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85092" y="2773682"/>
              <a:ext cx="603885" cy="1010919"/>
            </a:xfrm>
            <a:custGeom>
              <a:avLst/>
              <a:gdLst/>
              <a:ahLst/>
              <a:cxnLst/>
              <a:rect l="l" t="t" r="r" b="b"/>
              <a:pathLst>
                <a:path w="603885" h="1010920">
                  <a:moveTo>
                    <a:pt x="568466" y="1010411"/>
                  </a:moveTo>
                  <a:lnTo>
                    <a:pt x="603519" y="995173"/>
                  </a:lnTo>
                  <a:lnTo>
                    <a:pt x="28961" y="0"/>
                  </a:lnTo>
                  <a:lnTo>
                    <a:pt x="0" y="21339"/>
                  </a:lnTo>
                  <a:lnTo>
                    <a:pt x="568466" y="1010411"/>
                  </a:lnTo>
                </a:path>
              </a:pathLst>
            </a:custGeom>
            <a:ln w="7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3823" y="2620773"/>
              <a:ext cx="170165" cy="20674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367259" y="3755142"/>
              <a:ext cx="1143000" cy="43180"/>
            </a:xfrm>
            <a:custGeom>
              <a:avLst/>
              <a:gdLst/>
              <a:ahLst/>
              <a:cxnLst/>
              <a:rect l="l" t="t" r="r" b="b"/>
              <a:pathLst>
                <a:path w="1143000" h="43179">
                  <a:moveTo>
                    <a:pt x="1143000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143000" y="42672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67263" y="3755143"/>
              <a:ext cx="1150620" cy="50800"/>
            </a:xfrm>
            <a:custGeom>
              <a:avLst/>
              <a:gdLst/>
              <a:ahLst/>
              <a:cxnLst/>
              <a:rect l="l" t="t" r="r" b="b"/>
              <a:pathLst>
                <a:path w="1150620" h="50800">
                  <a:moveTo>
                    <a:pt x="1150622" y="0"/>
                  </a:moveTo>
                  <a:lnTo>
                    <a:pt x="0" y="0"/>
                  </a:lnTo>
                  <a:lnTo>
                    <a:pt x="0" y="50289"/>
                  </a:lnTo>
                  <a:lnTo>
                    <a:pt x="1150622" y="50289"/>
                  </a:lnTo>
                  <a:lnTo>
                    <a:pt x="1150622" y="0"/>
                  </a:lnTo>
                  <a:close/>
                </a:path>
              </a:pathLst>
            </a:custGeom>
            <a:ln w="7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10271" y="3698747"/>
              <a:ext cx="184785" cy="155575"/>
            </a:xfrm>
            <a:custGeom>
              <a:avLst/>
              <a:gdLst/>
              <a:ahLst/>
              <a:cxnLst/>
              <a:rect l="l" t="t" r="r" b="b"/>
              <a:pathLst>
                <a:path w="184784" h="155575">
                  <a:moveTo>
                    <a:pt x="184403" y="77723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84403" y="77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783577" y="2459757"/>
            <a:ext cx="477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a=a</a:t>
            </a:r>
            <a:r>
              <a:rPr sz="1400" spc="-145" dirty="0">
                <a:latin typeface="Arial MT"/>
                <a:cs typeface="Arial MT"/>
              </a:rPr>
              <a:t> </a:t>
            </a:r>
            <a:r>
              <a:rPr sz="1425" spc="-75" baseline="29239" dirty="0">
                <a:latin typeface="Arial MT"/>
                <a:cs typeface="Arial MT"/>
              </a:rPr>
              <a:t>4</a:t>
            </a:r>
            <a:endParaRPr sz="1425" baseline="29239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35820" y="3646953"/>
            <a:ext cx="46418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Arial MT"/>
                <a:cs typeface="Arial MT"/>
              </a:rPr>
              <a:t>1=a</a:t>
            </a:r>
            <a:r>
              <a:rPr sz="1425" spc="-30" baseline="29239" dirty="0">
                <a:latin typeface="Arial MT"/>
                <a:cs typeface="Arial MT"/>
              </a:rPr>
              <a:t>3</a:t>
            </a:r>
            <a:endParaRPr sz="1425" baseline="29239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27195" y="4863104"/>
            <a:ext cx="5689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a</a:t>
            </a:r>
            <a:r>
              <a:rPr sz="1425" baseline="29239" dirty="0">
                <a:latin typeface="Arial MT"/>
                <a:cs typeface="Arial MT"/>
              </a:rPr>
              <a:t>2</a:t>
            </a:r>
            <a:r>
              <a:rPr sz="1425" spc="-52" baseline="29239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=a</a:t>
            </a:r>
            <a:r>
              <a:rPr sz="1400" spc="-185" dirty="0">
                <a:latin typeface="Arial MT"/>
                <a:cs typeface="Arial MT"/>
              </a:rPr>
              <a:t> </a:t>
            </a:r>
            <a:r>
              <a:rPr sz="1425" spc="-75" baseline="29239" dirty="0">
                <a:latin typeface="Arial MT"/>
                <a:cs typeface="Arial MT"/>
              </a:rPr>
              <a:t>5</a:t>
            </a:r>
            <a:endParaRPr sz="1425" baseline="29239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sp>
          <p:nvSpPr>
            <p:cNvPr id="18" name="object 18"/>
            <p:cNvSpPr/>
            <p:nvPr/>
          </p:nvSpPr>
          <p:spPr>
            <a:xfrm>
              <a:off x="5827773" y="3000755"/>
              <a:ext cx="1866900" cy="1551940"/>
            </a:xfrm>
            <a:custGeom>
              <a:avLst/>
              <a:gdLst/>
              <a:ahLst/>
              <a:cxnLst/>
              <a:rect l="l" t="t" r="r" b="b"/>
              <a:pathLst>
                <a:path w="1866900" h="1551939">
                  <a:moveTo>
                    <a:pt x="1682498" y="697997"/>
                  </a:moveTo>
                  <a:lnTo>
                    <a:pt x="1866896" y="775711"/>
                  </a:lnTo>
                  <a:lnTo>
                    <a:pt x="1682498" y="853441"/>
                  </a:lnTo>
                  <a:lnTo>
                    <a:pt x="1682498" y="697997"/>
                  </a:lnTo>
                </a:path>
                <a:path w="1866900" h="1551939">
                  <a:moveTo>
                    <a:pt x="304797" y="1551439"/>
                  </a:moveTo>
                  <a:lnTo>
                    <a:pt x="0" y="1373130"/>
                  </a:lnTo>
                  <a:lnTo>
                    <a:pt x="0" y="1373130"/>
                  </a:lnTo>
                </a:path>
                <a:path w="1866900" h="1551939">
                  <a:moveTo>
                    <a:pt x="347463" y="1466098"/>
                  </a:moveTo>
                  <a:lnTo>
                    <a:pt x="42665" y="1287789"/>
                  </a:lnTo>
                  <a:lnTo>
                    <a:pt x="42665" y="1287789"/>
                  </a:lnTo>
                </a:path>
                <a:path w="1866900" h="1551939">
                  <a:moveTo>
                    <a:pt x="304797" y="0"/>
                  </a:moveTo>
                  <a:lnTo>
                    <a:pt x="0" y="178308"/>
                  </a:lnTo>
                  <a:lnTo>
                    <a:pt x="0" y="178308"/>
                  </a:lnTo>
                </a:path>
                <a:path w="1866900" h="1551939">
                  <a:moveTo>
                    <a:pt x="347463" y="85341"/>
                  </a:moveTo>
                  <a:lnTo>
                    <a:pt x="42665" y="263649"/>
                  </a:lnTo>
                  <a:lnTo>
                    <a:pt x="42665" y="263649"/>
                  </a:lnTo>
                </a:path>
                <a:path w="1866900" h="1551939">
                  <a:moveTo>
                    <a:pt x="1193288" y="954020"/>
                  </a:moveTo>
                  <a:lnTo>
                    <a:pt x="1193288" y="597403"/>
                  </a:lnTo>
                  <a:lnTo>
                    <a:pt x="1199394" y="597403"/>
                  </a:lnTo>
                </a:path>
                <a:path w="1866900" h="1551939">
                  <a:moveTo>
                    <a:pt x="1292354" y="954020"/>
                  </a:moveTo>
                  <a:lnTo>
                    <a:pt x="1292354" y="597403"/>
                  </a:lnTo>
                  <a:lnTo>
                    <a:pt x="1299968" y="597403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21" name="object 21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955039" y="921511"/>
            <a:ext cx="5385435" cy="94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54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95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10" dirty="0">
                <a:latin typeface="Calibri"/>
                <a:cs typeface="Calibri"/>
              </a:rPr>
              <a:t>Representación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ortonormal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921511"/>
            <a:ext cx="7804784" cy="1738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09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297180" marR="5080" indent="-285115" algn="just">
              <a:lnSpc>
                <a:spcPct val="100000"/>
              </a:lnSpc>
              <a:spcBef>
                <a:spcPts val="1964"/>
              </a:spcBef>
              <a:buFont typeface="Arial MT"/>
              <a:buChar char="•"/>
              <a:tabLst>
                <a:tab pos="299085" algn="l"/>
              </a:tabLst>
            </a:pPr>
            <a:r>
              <a:rPr sz="2400" dirty="0">
                <a:latin typeface="Calibri"/>
                <a:cs typeface="Calibri"/>
              </a:rPr>
              <a:t>Gráficamente,</a:t>
            </a:r>
            <a:r>
              <a:rPr sz="2400" spc="5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evolución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progresiva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pasar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cantidades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presentan 	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figuras: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793" y="2947416"/>
            <a:ext cx="7991856" cy="285902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CORTO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CIRCUITO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6096000"/>
            <a:chOff x="36569" y="163061"/>
            <a:chExt cx="9002395" cy="60960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8719" y="1485900"/>
              <a:ext cx="6768083" cy="477316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878326" y="921511"/>
            <a:ext cx="346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70097"/>
            <a:ext cx="9036050" cy="6720840"/>
            <a:chOff x="73145" y="70097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70109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84604" y="1900423"/>
              <a:ext cx="2009139" cy="3633470"/>
            </a:xfrm>
            <a:custGeom>
              <a:avLst/>
              <a:gdLst/>
              <a:ahLst/>
              <a:cxnLst/>
              <a:rect l="l" t="t" r="r" b="b"/>
              <a:pathLst>
                <a:path w="2009139" h="3633470">
                  <a:moveTo>
                    <a:pt x="2008621" y="0"/>
                  </a:moveTo>
                  <a:lnTo>
                    <a:pt x="0" y="0"/>
                  </a:lnTo>
                  <a:lnTo>
                    <a:pt x="0" y="3633208"/>
                  </a:lnTo>
                  <a:lnTo>
                    <a:pt x="2008621" y="3633208"/>
                  </a:lnTo>
                  <a:lnTo>
                    <a:pt x="2008621" y="0"/>
                  </a:lnTo>
                  <a:close/>
                </a:path>
              </a:pathLst>
            </a:custGeom>
            <a:ln w="19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90181" y="2577083"/>
              <a:ext cx="3992879" cy="2234565"/>
            </a:xfrm>
            <a:custGeom>
              <a:avLst/>
              <a:gdLst/>
              <a:ahLst/>
              <a:cxnLst/>
              <a:rect l="l" t="t" r="r" b="b"/>
              <a:pathLst>
                <a:path w="3992879" h="2234565">
                  <a:moveTo>
                    <a:pt x="0" y="0"/>
                  </a:moveTo>
                  <a:lnTo>
                    <a:pt x="3992881" y="0"/>
                  </a:lnTo>
                </a:path>
                <a:path w="3992879" h="2234565">
                  <a:moveTo>
                    <a:pt x="42677" y="2234171"/>
                  </a:moveTo>
                  <a:lnTo>
                    <a:pt x="2869687" y="2234171"/>
                  </a:lnTo>
                </a:path>
                <a:path w="3992879" h="2234565">
                  <a:moveTo>
                    <a:pt x="22869" y="1127756"/>
                  </a:moveTo>
                  <a:lnTo>
                    <a:pt x="1679454" y="1127756"/>
                  </a:lnTo>
                </a:path>
              </a:pathLst>
            </a:custGeom>
            <a:ln w="196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9805" y="3634053"/>
              <a:ext cx="167488" cy="15681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42780" y="3459476"/>
              <a:ext cx="307975" cy="173990"/>
            </a:xfrm>
            <a:custGeom>
              <a:avLst/>
              <a:gdLst/>
              <a:ahLst/>
              <a:cxnLst/>
              <a:rect l="l" t="t" r="r" b="b"/>
              <a:pathLst>
                <a:path w="307975" h="173989">
                  <a:moveTo>
                    <a:pt x="0" y="173729"/>
                  </a:moveTo>
                  <a:lnTo>
                    <a:pt x="307850" y="0"/>
                  </a:lnTo>
                </a:path>
              </a:pathLst>
            </a:custGeom>
            <a:ln w="19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30127" y="3344484"/>
              <a:ext cx="167488" cy="1568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52759" y="3777306"/>
              <a:ext cx="359515" cy="35189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423655" y="2566405"/>
              <a:ext cx="1373505" cy="2258695"/>
            </a:xfrm>
            <a:custGeom>
              <a:avLst/>
              <a:gdLst/>
              <a:ahLst/>
              <a:cxnLst/>
              <a:rect l="l" t="t" r="r" b="b"/>
              <a:pathLst>
                <a:path w="1373504" h="2258695">
                  <a:moveTo>
                    <a:pt x="1373125" y="0"/>
                  </a:moveTo>
                  <a:lnTo>
                    <a:pt x="1002788" y="739140"/>
                  </a:lnTo>
                </a:path>
                <a:path w="1373504" h="2258695">
                  <a:moveTo>
                    <a:pt x="858005" y="626366"/>
                  </a:moveTo>
                  <a:lnTo>
                    <a:pt x="492250" y="1365507"/>
                  </a:lnTo>
                </a:path>
                <a:path w="1373504" h="2258695">
                  <a:moveTo>
                    <a:pt x="1123194" y="906784"/>
                  </a:moveTo>
                  <a:lnTo>
                    <a:pt x="757423" y="1644399"/>
                  </a:lnTo>
                </a:path>
                <a:path w="1373504" h="2258695">
                  <a:moveTo>
                    <a:pt x="858005" y="626366"/>
                  </a:moveTo>
                  <a:lnTo>
                    <a:pt x="1133852" y="902208"/>
                  </a:lnTo>
                </a:path>
                <a:path w="1373504" h="2258695">
                  <a:moveTo>
                    <a:pt x="478532" y="1365507"/>
                  </a:moveTo>
                  <a:lnTo>
                    <a:pt x="757423" y="1641349"/>
                  </a:lnTo>
                </a:path>
                <a:path w="1373504" h="2258695">
                  <a:moveTo>
                    <a:pt x="592832" y="1519437"/>
                  </a:moveTo>
                  <a:lnTo>
                    <a:pt x="222510" y="2258578"/>
                  </a:lnTo>
                </a:path>
                <a:path w="1373504" h="2258695">
                  <a:moveTo>
                    <a:pt x="1359407" y="10677"/>
                  </a:moveTo>
                  <a:lnTo>
                    <a:pt x="0" y="583700"/>
                  </a:lnTo>
                </a:path>
              </a:pathLst>
            </a:custGeom>
            <a:ln w="196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9042" y="3097595"/>
              <a:ext cx="167488" cy="1583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135613" y="4299203"/>
              <a:ext cx="511175" cy="512445"/>
            </a:xfrm>
            <a:custGeom>
              <a:avLst/>
              <a:gdLst/>
              <a:ahLst/>
              <a:cxnLst/>
              <a:rect l="l" t="t" r="r" b="b"/>
              <a:pathLst>
                <a:path w="511175" h="512445">
                  <a:moveTo>
                    <a:pt x="510552" y="512052"/>
                  </a:moveTo>
                  <a:lnTo>
                    <a:pt x="0" y="0"/>
                  </a:lnTo>
                </a:path>
              </a:pathLst>
            </a:custGeom>
            <a:ln w="196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91673" y="4164396"/>
              <a:ext cx="165965" cy="15835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72458" y="2392676"/>
              <a:ext cx="881380" cy="0"/>
            </a:xfrm>
            <a:custGeom>
              <a:avLst/>
              <a:gdLst/>
              <a:ahLst/>
              <a:cxnLst/>
              <a:rect l="l" t="t" r="r" b="b"/>
              <a:pathLst>
                <a:path w="881379">
                  <a:moveTo>
                    <a:pt x="0" y="0"/>
                  </a:moveTo>
                  <a:lnTo>
                    <a:pt x="880859" y="0"/>
                  </a:lnTo>
                </a:path>
              </a:pathLst>
            </a:custGeom>
            <a:ln w="196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28825" y="2325506"/>
              <a:ext cx="97767" cy="13433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93808" y="3531095"/>
              <a:ext cx="535305" cy="0"/>
            </a:xfrm>
            <a:custGeom>
              <a:avLst/>
              <a:gdLst/>
              <a:ahLst/>
              <a:cxnLst/>
              <a:rect l="l" t="t" r="r" b="b"/>
              <a:pathLst>
                <a:path w="535304">
                  <a:moveTo>
                    <a:pt x="0" y="0"/>
                  </a:moveTo>
                  <a:lnTo>
                    <a:pt x="534928" y="0"/>
                  </a:lnTo>
                </a:path>
              </a:pathLst>
            </a:custGeom>
            <a:ln w="196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01200" y="3463925"/>
              <a:ext cx="97751" cy="1343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018524" y="4660392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624837" y="0"/>
                  </a:moveTo>
                  <a:lnTo>
                    <a:pt x="0" y="0"/>
                  </a:lnTo>
                </a:path>
              </a:pathLst>
            </a:custGeom>
            <a:ln w="196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48309" y="4593222"/>
              <a:ext cx="97767" cy="13128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580633" y="3212450"/>
            <a:ext cx="932815" cy="352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dirty="0">
                <a:latin typeface="Times New Roman"/>
                <a:cs typeface="Times New Roman"/>
              </a:rPr>
              <a:t>Ia</a:t>
            </a:r>
            <a:r>
              <a:rPr sz="2150" spc="-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=</a:t>
            </a:r>
            <a:r>
              <a:rPr sz="2150" spc="-1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0 </a:t>
            </a:r>
            <a:r>
              <a:rPr sz="2150" spc="-50" dirty="0">
                <a:latin typeface="Times New Roman"/>
                <a:cs typeface="Times New Roman"/>
              </a:rPr>
              <a:t>A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10364" y="2125839"/>
            <a:ext cx="1087120" cy="352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dirty="0">
                <a:latin typeface="Times New Roman"/>
                <a:cs typeface="Times New Roman"/>
              </a:rPr>
              <a:t>Ib =</a:t>
            </a:r>
            <a:r>
              <a:rPr sz="2150" spc="-1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10</a:t>
            </a:r>
            <a:r>
              <a:rPr sz="2150" spc="-5" dirty="0">
                <a:latin typeface="Times New Roman"/>
                <a:cs typeface="Times New Roman"/>
              </a:rPr>
              <a:t> </a:t>
            </a:r>
            <a:r>
              <a:rPr sz="2150" spc="-50" dirty="0">
                <a:latin typeface="Times New Roman"/>
                <a:cs typeface="Times New Roman"/>
              </a:rPr>
              <a:t>A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7198" y="4823317"/>
            <a:ext cx="1071880" cy="352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dirty="0">
                <a:latin typeface="Times New Roman"/>
                <a:cs typeface="Times New Roman"/>
              </a:rPr>
              <a:t>Ic</a:t>
            </a:r>
            <a:r>
              <a:rPr sz="2150" spc="-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=</a:t>
            </a:r>
            <a:r>
              <a:rPr sz="2150" spc="-1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10</a:t>
            </a:r>
            <a:r>
              <a:rPr sz="2150" spc="5" dirty="0">
                <a:latin typeface="Times New Roman"/>
                <a:cs typeface="Times New Roman"/>
              </a:rPr>
              <a:t> </a:t>
            </a:r>
            <a:r>
              <a:rPr sz="2150" spc="-50" dirty="0">
                <a:latin typeface="Times New Roman"/>
                <a:cs typeface="Times New Roman"/>
              </a:rPr>
              <a:t>A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18857" y="2125839"/>
            <a:ext cx="161925" cy="352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spc="-50" dirty="0">
                <a:latin typeface="Times New Roman"/>
                <a:cs typeface="Times New Roman"/>
              </a:rPr>
              <a:t>b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18857" y="4896470"/>
            <a:ext cx="146685" cy="352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spc="-50" dirty="0">
                <a:latin typeface="Times New Roman"/>
                <a:cs typeface="Times New Roman"/>
              </a:rPr>
              <a:t>c</a:t>
            </a:r>
            <a:endParaRPr sz="215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987797" y="1840738"/>
            <a:ext cx="548640" cy="3687445"/>
            <a:chOff x="4987797" y="1840738"/>
            <a:chExt cx="548640" cy="3687445"/>
          </a:xfrm>
        </p:grpSpPr>
        <p:sp>
          <p:nvSpPr>
            <p:cNvPr id="26" name="object 26"/>
            <p:cNvSpPr/>
            <p:nvPr/>
          </p:nvSpPr>
          <p:spPr>
            <a:xfrm>
              <a:off x="4997957" y="1851660"/>
              <a:ext cx="0" cy="3587750"/>
            </a:xfrm>
            <a:custGeom>
              <a:avLst/>
              <a:gdLst/>
              <a:ahLst/>
              <a:cxnLst/>
              <a:rect l="l" t="t" r="r" b="b"/>
              <a:pathLst>
                <a:path h="3587750">
                  <a:moveTo>
                    <a:pt x="0" y="0"/>
                  </a:moveTo>
                  <a:lnTo>
                    <a:pt x="0" y="3587495"/>
                  </a:lnTo>
                </a:path>
              </a:pathLst>
            </a:custGeom>
            <a:ln w="1981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998719" y="1850898"/>
              <a:ext cx="513715" cy="0"/>
            </a:xfrm>
            <a:custGeom>
              <a:avLst/>
              <a:gdLst/>
              <a:ahLst/>
              <a:cxnLst/>
              <a:rect l="l" t="t" r="r" b="b"/>
              <a:pathLst>
                <a:path w="513714">
                  <a:moveTo>
                    <a:pt x="0" y="0"/>
                  </a:moveTo>
                  <a:lnTo>
                    <a:pt x="513587" y="0"/>
                  </a:lnTo>
                </a:path>
              </a:pathLst>
            </a:custGeom>
            <a:ln w="1981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10911" y="5517641"/>
              <a:ext cx="515620" cy="0"/>
            </a:xfrm>
            <a:custGeom>
              <a:avLst/>
              <a:gdLst/>
              <a:ahLst/>
              <a:cxnLst/>
              <a:rect l="l" t="t" r="r" b="b"/>
              <a:pathLst>
                <a:path w="515620">
                  <a:moveTo>
                    <a:pt x="0" y="0"/>
                  </a:moveTo>
                  <a:lnTo>
                    <a:pt x="515111" y="0"/>
                  </a:lnTo>
                </a:path>
              </a:pathLst>
            </a:custGeom>
            <a:ln w="1981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042405" y="5605483"/>
            <a:ext cx="2150110" cy="60325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220"/>
              </a:lnSpc>
              <a:spcBef>
                <a:spcPts val="260"/>
              </a:spcBef>
            </a:pPr>
            <a:r>
              <a:rPr sz="1900" dirty="0">
                <a:latin typeface="Times New Roman"/>
                <a:cs typeface="Times New Roman"/>
              </a:rPr>
              <a:t>La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fase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“rara” </a:t>
            </a:r>
            <a:r>
              <a:rPr sz="1900" dirty="0">
                <a:latin typeface="Times New Roman"/>
                <a:cs typeface="Times New Roman"/>
              </a:rPr>
              <a:t>siempre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es</a:t>
            </a:r>
            <a:r>
              <a:rPr sz="1900" spc="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la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fase</a:t>
            </a:r>
            <a:r>
              <a:rPr sz="1900" spc="4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“a”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55039" y="921511"/>
            <a:ext cx="5385435" cy="94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54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95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10" dirty="0">
                <a:latin typeface="Calibri"/>
                <a:cs typeface="Calibri"/>
              </a:rPr>
              <a:t>Ejemplo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33" name="object 33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4205" y="1967483"/>
              <a:ext cx="6374891" cy="45918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955039" y="921511"/>
            <a:ext cx="5385435" cy="94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54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95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3225" y="652271"/>
              <a:ext cx="5803391" cy="2808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9571" y="3258311"/>
              <a:ext cx="4660391" cy="32567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CORTO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CIRCUITO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878326" y="921511"/>
            <a:ext cx="346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24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Componentes</a:t>
            </a:r>
            <a:r>
              <a:rPr sz="24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Simétricas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87" y="228605"/>
            <a:ext cx="8610600" cy="6400800"/>
          </a:xfrm>
          <a:custGeom>
            <a:avLst/>
            <a:gdLst/>
            <a:ahLst/>
            <a:cxnLst/>
            <a:rect l="l" t="t" r="r" b="b"/>
            <a:pathLst>
              <a:path w="8610600" h="6400800">
                <a:moveTo>
                  <a:pt x="8610600" y="134112"/>
                </a:moveTo>
                <a:lnTo>
                  <a:pt x="8603844" y="92062"/>
                </a:lnTo>
                <a:lnTo>
                  <a:pt x="8584997" y="55295"/>
                </a:lnTo>
                <a:lnTo>
                  <a:pt x="8556295" y="26136"/>
                </a:lnTo>
                <a:lnTo>
                  <a:pt x="8519897" y="6921"/>
                </a:lnTo>
                <a:lnTo>
                  <a:pt x="8478012" y="0"/>
                </a:lnTo>
                <a:lnTo>
                  <a:pt x="134112" y="0"/>
                </a:lnTo>
                <a:lnTo>
                  <a:pt x="92075" y="6921"/>
                </a:lnTo>
                <a:lnTo>
                  <a:pt x="55308" y="26136"/>
                </a:lnTo>
                <a:lnTo>
                  <a:pt x="26136" y="55295"/>
                </a:lnTo>
                <a:lnTo>
                  <a:pt x="692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921" y="6310096"/>
                </a:lnTo>
                <a:lnTo>
                  <a:pt x="26136" y="6346482"/>
                </a:lnTo>
                <a:lnTo>
                  <a:pt x="55308" y="6375197"/>
                </a:lnTo>
                <a:lnTo>
                  <a:pt x="92075" y="6394031"/>
                </a:lnTo>
                <a:lnTo>
                  <a:pt x="134112" y="6400800"/>
                </a:lnTo>
                <a:lnTo>
                  <a:pt x="8478012" y="6400800"/>
                </a:lnTo>
                <a:lnTo>
                  <a:pt x="8519897" y="6394031"/>
                </a:lnTo>
                <a:lnTo>
                  <a:pt x="8556295" y="6375197"/>
                </a:lnTo>
                <a:lnTo>
                  <a:pt x="8584997" y="6346482"/>
                </a:lnTo>
                <a:lnTo>
                  <a:pt x="8603844" y="6310096"/>
                </a:lnTo>
                <a:lnTo>
                  <a:pt x="8610600" y="6268212"/>
                </a:lnTo>
                <a:lnTo>
                  <a:pt x="8610600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493" y="880363"/>
            <a:ext cx="8150859" cy="551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744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Definición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1000"/>
              </a:lnSpc>
              <a:spcBef>
                <a:spcPts val="1975"/>
              </a:spcBef>
              <a:tabLst>
                <a:tab pos="454025" algn="l"/>
                <a:tab pos="1996439" algn="l"/>
                <a:tab pos="2574925" algn="l"/>
                <a:tab pos="2945765" algn="l"/>
                <a:tab pos="3265170" algn="l"/>
                <a:tab pos="4017645" algn="l"/>
                <a:tab pos="5074285" algn="l"/>
                <a:tab pos="6497955" algn="l"/>
                <a:tab pos="6902450" algn="l"/>
                <a:tab pos="7420609" algn="l"/>
                <a:tab pos="7691755" algn="l"/>
              </a:tabLst>
            </a:pPr>
            <a:r>
              <a:rPr sz="2100" spc="-25" dirty="0">
                <a:latin typeface="Calibri"/>
                <a:cs typeface="Calibri"/>
              </a:rPr>
              <a:t>Un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Cortocircuito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0" dirty="0">
                <a:latin typeface="Calibri"/>
                <a:cs typeface="Calibri"/>
              </a:rPr>
              <a:t>(CC)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es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la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unión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eléctrica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inapropiada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35" dirty="0">
                <a:latin typeface="Calibri"/>
                <a:cs typeface="Calibri"/>
              </a:rPr>
              <a:t>de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dos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50" dirty="0">
                <a:latin typeface="Calibri"/>
                <a:cs typeface="Calibri"/>
              </a:rPr>
              <a:t>o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más </a:t>
            </a:r>
            <a:r>
              <a:rPr sz="2100" dirty="0">
                <a:latin typeface="Calibri"/>
                <a:cs typeface="Calibri"/>
              </a:rPr>
              <a:t>puntos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la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red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del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SP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través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una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Zcc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Symbol"/>
                <a:cs typeface="Symbol"/>
              </a:rPr>
              <a:t>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100" spc="-50" dirty="0">
                <a:latin typeface="Calibri"/>
                <a:cs typeface="Calibri"/>
              </a:rPr>
              <a:t>0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100" dirty="0">
                <a:latin typeface="Calibri"/>
                <a:cs typeface="Calibri"/>
              </a:rPr>
              <a:t>Los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CC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son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causados</a:t>
            </a:r>
            <a:r>
              <a:rPr sz="2100" spc="-6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por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múltiples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agentes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internos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y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externos:</a:t>
            </a:r>
            <a:endParaRPr sz="2100">
              <a:latin typeface="Calibri"/>
              <a:cs typeface="Calibri"/>
            </a:endParaRPr>
          </a:p>
          <a:p>
            <a:pPr marL="12700" marR="6350" indent="140970">
              <a:lnSpc>
                <a:spcPct val="100000"/>
              </a:lnSpc>
              <a:spcBef>
                <a:spcPts val="505"/>
              </a:spcBef>
              <a:buChar char="-"/>
              <a:tabLst>
                <a:tab pos="153670" algn="l"/>
              </a:tabLst>
            </a:pPr>
            <a:r>
              <a:rPr sz="2100" dirty="0">
                <a:latin typeface="Calibri"/>
                <a:cs typeface="Calibri"/>
              </a:rPr>
              <a:t>Internos: Fallas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aislamiento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(en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bobinas,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en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subestaciones,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en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equipos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control,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etc.)</a:t>
            </a:r>
            <a:endParaRPr sz="2100">
              <a:latin typeface="Calibri"/>
              <a:cs typeface="Calibri"/>
            </a:endParaRPr>
          </a:p>
          <a:p>
            <a:pPr marL="153670" indent="-140970">
              <a:lnSpc>
                <a:spcPct val="100000"/>
              </a:lnSpc>
              <a:spcBef>
                <a:spcPts val="505"/>
              </a:spcBef>
              <a:buChar char="-"/>
              <a:tabLst>
                <a:tab pos="153670" algn="l"/>
              </a:tabLst>
            </a:pPr>
            <a:r>
              <a:rPr sz="2100" spc="-10" dirty="0">
                <a:latin typeface="Calibri"/>
                <a:cs typeface="Calibri"/>
              </a:rPr>
              <a:t>Externos:</a:t>
            </a:r>
            <a:endParaRPr sz="2100">
              <a:latin typeface="Calibri"/>
              <a:cs typeface="Calibri"/>
            </a:endParaRPr>
          </a:p>
          <a:p>
            <a:pPr marL="367665" marR="6350" lvl="1" indent="-175260" algn="just">
              <a:lnSpc>
                <a:spcPts val="2500"/>
              </a:lnSpc>
              <a:spcBef>
                <a:spcPts val="630"/>
              </a:spcBef>
              <a:buChar char="-"/>
              <a:tabLst>
                <a:tab pos="367665" algn="l"/>
              </a:tabLst>
            </a:pPr>
            <a:r>
              <a:rPr sz="21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Atmosféricos: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Los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rayos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crean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un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Symbol"/>
                <a:cs typeface="Symbol"/>
              </a:rPr>
              <a:t></a:t>
            </a:r>
            <a:r>
              <a:rPr sz="2100" dirty="0">
                <a:latin typeface="Calibri"/>
                <a:cs typeface="Calibri"/>
              </a:rPr>
              <a:t>|V|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grande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entre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fases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y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se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rompe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el </a:t>
            </a:r>
            <a:r>
              <a:rPr sz="2100" spc="-10" dirty="0">
                <a:latin typeface="Calibri"/>
                <a:cs typeface="Calibri"/>
              </a:rPr>
              <a:t>aislamiento.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(50%)</a:t>
            </a:r>
            <a:endParaRPr sz="2100">
              <a:latin typeface="Calibri"/>
              <a:cs typeface="Calibri"/>
            </a:endParaRPr>
          </a:p>
          <a:p>
            <a:pPr marL="367665" marR="7620" lvl="1" indent="-175260" algn="just">
              <a:lnSpc>
                <a:spcPct val="100000"/>
              </a:lnSpc>
              <a:spcBef>
                <a:spcPts val="420"/>
              </a:spcBef>
              <a:buChar char="-"/>
              <a:tabLst>
                <a:tab pos="367665" algn="l"/>
              </a:tabLst>
            </a:pPr>
            <a:r>
              <a:rPr sz="21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Maniobras:</a:t>
            </a:r>
            <a:r>
              <a:rPr sz="2100" spc="8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Operación</a:t>
            </a:r>
            <a:r>
              <a:rPr sz="2100" spc="7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8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interruptores</a:t>
            </a:r>
            <a:r>
              <a:rPr sz="2100" spc="8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provocando</a:t>
            </a:r>
            <a:r>
              <a:rPr sz="2100" spc="7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TRV</a:t>
            </a:r>
            <a:r>
              <a:rPr sz="2100" spc="75" dirty="0">
                <a:latin typeface="Calibri"/>
                <a:cs typeface="Calibri"/>
              </a:rPr>
              <a:t>  </a:t>
            </a:r>
            <a:r>
              <a:rPr sz="2100" spc="-10" dirty="0">
                <a:latin typeface="Calibri"/>
                <a:cs typeface="Calibri"/>
              </a:rPr>
              <a:t>(Transient </a:t>
            </a:r>
            <a:r>
              <a:rPr sz="2100" dirty="0">
                <a:latin typeface="Calibri"/>
                <a:cs typeface="Calibri"/>
              </a:rPr>
              <a:t>Recovery</a:t>
            </a:r>
            <a:r>
              <a:rPr sz="2100" spc="27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Voltage)</a:t>
            </a:r>
            <a:r>
              <a:rPr sz="2100" spc="27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el</a:t>
            </a:r>
            <a:r>
              <a:rPr sz="2100" spc="28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cual</a:t>
            </a:r>
            <a:r>
              <a:rPr sz="2100" spc="27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produce</a:t>
            </a:r>
            <a:r>
              <a:rPr sz="2100" spc="285" dirty="0">
                <a:latin typeface="Calibri"/>
                <a:cs typeface="Calibri"/>
              </a:rPr>
              <a:t> </a:t>
            </a:r>
            <a:r>
              <a:rPr sz="2100" dirty="0">
                <a:latin typeface="Symbol"/>
                <a:cs typeface="Symbol"/>
              </a:rPr>
              <a:t></a:t>
            </a:r>
            <a:r>
              <a:rPr sz="2100" dirty="0">
                <a:latin typeface="Calibri"/>
                <a:cs typeface="Calibri"/>
              </a:rPr>
              <a:t>|V|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grandes</a:t>
            </a:r>
            <a:r>
              <a:rPr sz="2100" spc="27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y</a:t>
            </a:r>
            <a:r>
              <a:rPr sz="2100" spc="27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cortocircuitos</a:t>
            </a:r>
            <a:r>
              <a:rPr sz="2100" spc="27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por </a:t>
            </a:r>
            <a:r>
              <a:rPr sz="2100" dirty="0">
                <a:latin typeface="Calibri"/>
                <a:cs typeface="Calibri"/>
              </a:rPr>
              <a:t>ruptura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del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aislamiento.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(30%)</a:t>
            </a:r>
            <a:endParaRPr sz="2100">
              <a:latin typeface="Calibri"/>
              <a:cs typeface="Calibri"/>
            </a:endParaRPr>
          </a:p>
          <a:p>
            <a:pPr marL="367665" marR="6350" lvl="1" indent="-175260" algn="just">
              <a:lnSpc>
                <a:spcPct val="100000"/>
              </a:lnSpc>
              <a:spcBef>
                <a:spcPts val="500"/>
              </a:spcBef>
              <a:buChar char="-"/>
              <a:tabLst>
                <a:tab pos="367665" algn="l"/>
              </a:tabLst>
            </a:pPr>
            <a:r>
              <a:rPr sz="21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Naturales,</a:t>
            </a:r>
            <a:r>
              <a:rPr sz="2100" u="heavy" spc="4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1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humanos:</a:t>
            </a:r>
            <a:r>
              <a:rPr sz="2100" spc="49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bosques,</a:t>
            </a:r>
            <a:r>
              <a:rPr sz="2100" spc="49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animales,</a:t>
            </a:r>
            <a:r>
              <a:rPr sz="2100" spc="49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fundaciones</a:t>
            </a:r>
            <a:r>
              <a:rPr sz="2100" spc="49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49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torres</a:t>
            </a:r>
            <a:r>
              <a:rPr sz="2100" spc="484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que </a:t>
            </a:r>
            <a:r>
              <a:rPr sz="2100" dirty="0">
                <a:latin typeface="Calibri"/>
                <a:cs typeface="Calibri"/>
              </a:rPr>
              <a:t>pierden</a:t>
            </a:r>
            <a:r>
              <a:rPr sz="2100" spc="3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solidez,</a:t>
            </a:r>
            <a:r>
              <a:rPr sz="2100" spc="3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niños</a:t>
            </a:r>
            <a:r>
              <a:rPr sz="2100" spc="3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que</a:t>
            </a:r>
            <a:r>
              <a:rPr sz="2100" spc="3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juegan,</a:t>
            </a:r>
            <a:r>
              <a:rPr sz="2100" spc="3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violencia,</a:t>
            </a:r>
            <a:r>
              <a:rPr sz="2100" spc="3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explosiones,</a:t>
            </a:r>
            <a:r>
              <a:rPr sz="2100" spc="40" dirty="0">
                <a:latin typeface="Calibri"/>
                <a:cs typeface="Calibri"/>
              </a:rPr>
              <a:t>  </a:t>
            </a:r>
            <a:r>
              <a:rPr sz="2100" spc="-10" dirty="0">
                <a:latin typeface="Calibri"/>
                <a:cs typeface="Calibri"/>
              </a:rPr>
              <a:t>alambres </a:t>
            </a:r>
            <a:r>
              <a:rPr sz="2100" dirty="0">
                <a:latin typeface="Calibri"/>
                <a:cs typeface="Calibri"/>
              </a:rPr>
              <a:t>entre</a:t>
            </a:r>
            <a:r>
              <a:rPr sz="2100" spc="-6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fases,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madera</a:t>
            </a:r>
            <a:r>
              <a:rPr sz="2100" spc="-7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húmeda,</a:t>
            </a:r>
            <a:r>
              <a:rPr sz="2100" spc="-8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etc.</a:t>
            </a:r>
            <a:r>
              <a:rPr sz="2100" spc="-7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(20%)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14159"/>
          </a:xfrm>
          <a:custGeom>
            <a:avLst/>
            <a:gdLst/>
            <a:ahLst/>
            <a:cxnLst/>
            <a:rect l="l" t="t" r="r" b="b"/>
            <a:pathLst>
              <a:path w="8425180" h="6614159">
                <a:moveTo>
                  <a:pt x="8382000" y="6280404"/>
                </a:moveTo>
                <a:lnTo>
                  <a:pt x="0" y="6280404"/>
                </a:lnTo>
                <a:lnTo>
                  <a:pt x="0" y="6614160"/>
                </a:lnTo>
                <a:lnTo>
                  <a:pt x="8382000" y="6614160"/>
                </a:lnTo>
                <a:lnTo>
                  <a:pt x="8382000" y="6280404"/>
                </a:lnTo>
                <a:close/>
              </a:path>
              <a:path w="8425180" h="6614159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921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91" y="228605"/>
            <a:ext cx="8966200" cy="6400800"/>
          </a:xfrm>
          <a:custGeom>
            <a:avLst/>
            <a:gdLst/>
            <a:ahLst/>
            <a:cxnLst/>
            <a:rect l="l" t="t" r="r" b="b"/>
            <a:pathLst>
              <a:path w="8966200" h="6400800">
                <a:moveTo>
                  <a:pt x="8965692" y="134112"/>
                </a:moveTo>
                <a:lnTo>
                  <a:pt x="8958770" y="92062"/>
                </a:lnTo>
                <a:lnTo>
                  <a:pt x="8939555" y="55295"/>
                </a:lnTo>
                <a:lnTo>
                  <a:pt x="8910396" y="26136"/>
                </a:lnTo>
                <a:lnTo>
                  <a:pt x="8873630" y="6921"/>
                </a:lnTo>
                <a:lnTo>
                  <a:pt x="8831580" y="0"/>
                </a:lnTo>
                <a:lnTo>
                  <a:pt x="134112" y="0"/>
                </a:lnTo>
                <a:lnTo>
                  <a:pt x="91490" y="6921"/>
                </a:lnTo>
                <a:lnTo>
                  <a:pt x="54648" y="26136"/>
                </a:lnTo>
                <a:lnTo>
                  <a:pt x="25704" y="55295"/>
                </a:lnTo>
                <a:lnTo>
                  <a:pt x="6781" y="92062"/>
                </a:lnTo>
                <a:lnTo>
                  <a:pt x="0" y="134112"/>
                </a:lnTo>
                <a:lnTo>
                  <a:pt x="0" y="6268212"/>
                </a:lnTo>
                <a:lnTo>
                  <a:pt x="6781" y="6310096"/>
                </a:lnTo>
                <a:lnTo>
                  <a:pt x="25704" y="6346482"/>
                </a:lnTo>
                <a:lnTo>
                  <a:pt x="54648" y="6375197"/>
                </a:lnTo>
                <a:lnTo>
                  <a:pt x="91490" y="6394031"/>
                </a:lnTo>
                <a:lnTo>
                  <a:pt x="134112" y="6400800"/>
                </a:lnTo>
                <a:lnTo>
                  <a:pt x="8831580" y="6400800"/>
                </a:lnTo>
                <a:lnTo>
                  <a:pt x="8873630" y="6394031"/>
                </a:lnTo>
                <a:lnTo>
                  <a:pt x="8910396" y="6375197"/>
                </a:lnTo>
                <a:lnTo>
                  <a:pt x="8939555" y="6346482"/>
                </a:lnTo>
                <a:lnTo>
                  <a:pt x="8958770" y="6310096"/>
                </a:lnTo>
                <a:lnTo>
                  <a:pt x="8965692" y="6268212"/>
                </a:lnTo>
                <a:lnTo>
                  <a:pt x="8965692" y="13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1821" y="795419"/>
            <a:ext cx="8411210" cy="534797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321560">
              <a:lnSpc>
                <a:spcPct val="100000"/>
              </a:lnSpc>
              <a:spcBef>
                <a:spcPts val="76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Clasificación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200" spc="-10" dirty="0">
                <a:latin typeface="Calibri"/>
                <a:cs typeface="Calibri"/>
              </a:rPr>
              <a:t>Simétricos:</a:t>
            </a:r>
            <a:endParaRPr sz="2200">
              <a:latin typeface="Calibri"/>
              <a:cs typeface="Calibri"/>
            </a:endParaRPr>
          </a:p>
          <a:p>
            <a:pPr marL="367665" indent="-175260">
              <a:lnSpc>
                <a:spcPct val="100000"/>
              </a:lnSpc>
              <a:spcBef>
                <a:spcPts val="275"/>
              </a:spcBef>
              <a:buChar char="-"/>
              <a:tabLst>
                <a:tab pos="367665" algn="l"/>
              </a:tabLst>
            </a:pPr>
            <a:r>
              <a:rPr sz="2200" spc="-10" dirty="0">
                <a:latin typeface="Calibri"/>
                <a:cs typeface="Calibri"/>
              </a:rPr>
              <a:t>Contacto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tres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fases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Zcc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Symbol"/>
                <a:cs typeface="Symbol"/>
              </a:rPr>
              <a:t>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Calibri"/>
                <a:cs typeface="Calibri"/>
              </a:rPr>
              <a:t>0</a:t>
            </a:r>
            <a:endParaRPr sz="2200">
              <a:latin typeface="Calibri"/>
              <a:cs typeface="Calibri"/>
            </a:endParaRPr>
          </a:p>
          <a:p>
            <a:pPr marL="367665" indent="-175260">
              <a:lnSpc>
                <a:spcPct val="100000"/>
              </a:lnSpc>
              <a:spcBef>
                <a:spcPts val="265"/>
              </a:spcBef>
              <a:buChar char="-"/>
              <a:tabLst>
                <a:tab pos="367665" algn="l"/>
              </a:tabLst>
            </a:pPr>
            <a:r>
              <a:rPr sz="2200" spc="-10" dirty="0">
                <a:latin typeface="Calibri"/>
                <a:cs typeface="Calibri"/>
              </a:rPr>
              <a:t>Contactos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tres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fases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neutro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Zcc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Symbol"/>
                <a:cs typeface="Symbol"/>
              </a:rPr>
              <a:t>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Calibri"/>
                <a:cs typeface="Calibri"/>
              </a:rPr>
              <a:t>0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(no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importa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“n”)</a:t>
            </a:r>
            <a:endParaRPr sz="2200">
              <a:latin typeface="Calibri"/>
              <a:cs typeface="Calibri"/>
            </a:endParaRPr>
          </a:p>
          <a:p>
            <a:pPr marL="367665" marR="5080" indent="-175260">
              <a:lnSpc>
                <a:spcPts val="2380"/>
              </a:lnSpc>
              <a:spcBef>
                <a:spcPts val="550"/>
              </a:spcBef>
              <a:buChar char="-"/>
              <a:tabLst>
                <a:tab pos="367665" algn="l"/>
                <a:tab pos="1360805" algn="l"/>
                <a:tab pos="2151380" algn="l"/>
                <a:tab pos="2505075" algn="l"/>
                <a:tab pos="3122295" algn="l"/>
                <a:tab pos="3638550" algn="l"/>
                <a:tab pos="5054600" algn="l"/>
                <a:tab pos="6049010" algn="l"/>
                <a:tab pos="6489700" algn="l"/>
                <a:tab pos="7567295" algn="l"/>
              </a:tabLst>
            </a:pPr>
            <a:r>
              <a:rPr sz="2200" spc="-10" dirty="0">
                <a:latin typeface="Calibri"/>
                <a:cs typeface="Calibri"/>
              </a:rPr>
              <a:t>Estudio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sobre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la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fase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“a”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solamente.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Estudio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simetría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fasorial </a:t>
            </a:r>
            <a:r>
              <a:rPr sz="2200" dirty="0">
                <a:latin typeface="Calibri"/>
                <a:cs typeface="Calibri"/>
              </a:rPr>
              <a:t>(módulos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iguales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a,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c;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ángulos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0°,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-</a:t>
            </a:r>
            <a:r>
              <a:rPr sz="2200" dirty="0">
                <a:latin typeface="Calibri"/>
                <a:cs typeface="Calibri"/>
              </a:rPr>
              <a:t>120°,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120°)</a:t>
            </a:r>
            <a:endParaRPr sz="2200">
              <a:latin typeface="Calibri"/>
              <a:cs typeface="Calibri"/>
            </a:endParaRPr>
          </a:p>
          <a:p>
            <a:pPr marL="367665" marR="7620" indent="-175260">
              <a:lnSpc>
                <a:spcPts val="2380"/>
              </a:lnSpc>
              <a:spcBef>
                <a:spcPts val="520"/>
              </a:spcBef>
              <a:buChar char="-"/>
              <a:tabLst>
                <a:tab pos="367665" algn="l"/>
                <a:tab pos="938530" algn="l"/>
                <a:tab pos="1409065" algn="l"/>
                <a:tab pos="2025014" algn="l"/>
                <a:tab pos="2898775" algn="l"/>
                <a:tab pos="3334385" algn="l"/>
                <a:tab pos="4262120" algn="l"/>
                <a:tab pos="4609465" algn="l"/>
                <a:tab pos="5694045" algn="l"/>
                <a:tab pos="6128385" algn="l"/>
                <a:tab pos="6475730" algn="l"/>
                <a:tab pos="8109584" algn="l"/>
              </a:tabLst>
            </a:pPr>
            <a:r>
              <a:rPr sz="2200" spc="-25" dirty="0">
                <a:latin typeface="Calibri"/>
                <a:cs typeface="Calibri"/>
              </a:rPr>
              <a:t>Son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los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más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graves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en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cuanto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al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bloqueo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en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la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transferencia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de </a:t>
            </a:r>
            <a:r>
              <a:rPr sz="2200" spc="-10" dirty="0">
                <a:latin typeface="Calibri"/>
                <a:cs typeface="Calibri"/>
              </a:rPr>
              <a:t>potencia.</a:t>
            </a:r>
            <a:endParaRPr sz="2200">
              <a:latin typeface="Calibri"/>
              <a:cs typeface="Calibri"/>
            </a:endParaRPr>
          </a:p>
          <a:p>
            <a:pPr marL="367665" marR="5715" indent="-175260">
              <a:lnSpc>
                <a:spcPts val="2380"/>
              </a:lnSpc>
              <a:spcBef>
                <a:spcPts val="520"/>
              </a:spcBef>
              <a:buChar char="-"/>
              <a:tabLst>
                <a:tab pos="367665" algn="l"/>
              </a:tabLst>
            </a:pPr>
            <a:r>
              <a:rPr sz="2200" dirty="0">
                <a:latin typeface="Calibri"/>
                <a:cs typeface="Calibri"/>
              </a:rPr>
              <a:t>Es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menos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frecuente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provoca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reacciones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especiales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(no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senoidales)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máquina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rotativa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red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eléctrica.</a:t>
            </a:r>
            <a:endParaRPr sz="2200">
              <a:latin typeface="Calibri"/>
              <a:cs typeface="Calibri"/>
            </a:endParaRPr>
          </a:p>
          <a:p>
            <a:pPr marL="161925" indent="-149225">
              <a:lnSpc>
                <a:spcPct val="100000"/>
              </a:lnSpc>
              <a:spcBef>
                <a:spcPts val="220"/>
              </a:spcBef>
              <a:buChar char="-"/>
              <a:tabLst>
                <a:tab pos="161925" algn="l"/>
              </a:tabLst>
            </a:pPr>
            <a:r>
              <a:rPr sz="2200" spc="-10" dirty="0">
                <a:latin typeface="Calibri"/>
                <a:cs typeface="Calibri"/>
              </a:rPr>
              <a:t>Asimétricos:</a:t>
            </a:r>
            <a:endParaRPr sz="2200">
              <a:latin typeface="Calibri"/>
              <a:cs typeface="Calibri"/>
            </a:endParaRPr>
          </a:p>
          <a:p>
            <a:pPr marL="367665" marR="7620" lvl="1" indent="-175260">
              <a:lnSpc>
                <a:spcPts val="2380"/>
              </a:lnSpc>
              <a:spcBef>
                <a:spcPts val="560"/>
              </a:spcBef>
              <a:buChar char="-"/>
              <a:tabLst>
                <a:tab pos="367665" algn="l"/>
              </a:tabLst>
            </a:pPr>
            <a:r>
              <a:rPr sz="2200" spc="-10" dirty="0">
                <a:latin typeface="Calibri"/>
                <a:cs typeface="Calibri"/>
              </a:rPr>
              <a:t>Involucra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necesariamente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tres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(a,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c),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ejemplo,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dos</a:t>
            </a:r>
            <a:r>
              <a:rPr sz="2200" spc="-10" dirty="0">
                <a:latin typeface="Calibri"/>
                <a:cs typeface="Calibri"/>
              </a:rPr>
              <a:t> fases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tierra,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2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fases,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tierra,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etc.</a:t>
            </a:r>
            <a:endParaRPr sz="2200">
              <a:latin typeface="Calibri"/>
              <a:cs typeface="Calibri"/>
            </a:endParaRPr>
          </a:p>
          <a:p>
            <a:pPr marL="367665" marR="6350" lvl="1" indent="-175260">
              <a:lnSpc>
                <a:spcPts val="2380"/>
              </a:lnSpc>
              <a:spcBef>
                <a:spcPts val="520"/>
              </a:spcBef>
              <a:buChar char="-"/>
              <a:tabLst>
                <a:tab pos="367665" algn="l"/>
              </a:tabLst>
            </a:pPr>
            <a:r>
              <a:rPr sz="2200" dirty="0">
                <a:latin typeface="Calibri"/>
                <a:cs typeface="Calibri"/>
              </a:rPr>
              <a:t>Siempre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tienen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dos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fases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contra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una,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diferente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análisis matemático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red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designa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como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9065"/>
            <a:ext cx="8425180" cy="6614159"/>
          </a:xfrm>
          <a:custGeom>
            <a:avLst/>
            <a:gdLst/>
            <a:ahLst/>
            <a:cxnLst/>
            <a:rect l="l" t="t" r="r" b="b"/>
            <a:pathLst>
              <a:path w="8425180" h="6614159">
                <a:moveTo>
                  <a:pt x="8382000" y="6280404"/>
                </a:moveTo>
                <a:lnTo>
                  <a:pt x="0" y="6280404"/>
                </a:lnTo>
                <a:lnTo>
                  <a:pt x="0" y="6614160"/>
                </a:lnTo>
                <a:lnTo>
                  <a:pt x="8382000" y="6614160"/>
                </a:lnTo>
                <a:lnTo>
                  <a:pt x="8382000" y="6280404"/>
                </a:lnTo>
                <a:close/>
              </a:path>
              <a:path w="8425180" h="6614159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921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8697" y="99053"/>
            <a:ext cx="8621395" cy="6614159"/>
            <a:chOff x="298697" y="99053"/>
            <a:chExt cx="8621395" cy="6614159"/>
          </a:xfrm>
        </p:grpSpPr>
        <p:sp>
          <p:nvSpPr>
            <p:cNvPr id="3" name="object 3"/>
            <p:cNvSpPr/>
            <p:nvPr/>
          </p:nvSpPr>
          <p:spPr>
            <a:xfrm>
              <a:off x="304787" y="228605"/>
              <a:ext cx="8610600" cy="6400800"/>
            </a:xfrm>
            <a:custGeom>
              <a:avLst/>
              <a:gdLst/>
              <a:ahLst/>
              <a:cxnLst/>
              <a:rect l="l" t="t" r="r" b="b"/>
              <a:pathLst>
                <a:path w="8610600" h="6400800">
                  <a:moveTo>
                    <a:pt x="8610600" y="134112"/>
                  </a:moveTo>
                  <a:lnTo>
                    <a:pt x="8603844" y="92062"/>
                  </a:lnTo>
                  <a:lnTo>
                    <a:pt x="8584997" y="55295"/>
                  </a:lnTo>
                  <a:lnTo>
                    <a:pt x="8556295" y="26136"/>
                  </a:lnTo>
                  <a:lnTo>
                    <a:pt x="8519897" y="6921"/>
                  </a:lnTo>
                  <a:lnTo>
                    <a:pt x="8478012" y="0"/>
                  </a:lnTo>
                  <a:lnTo>
                    <a:pt x="134112" y="0"/>
                  </a:lnTo>
                  <a:lnTo>
                    <a:pt x="92075" y="6921"/>
                  </a:lnTo>
                  <a:lnTo>
                    <a:pt x="55308" y="26136"/>
                  </a:lnTo>
                  <a:lnTo>
                    <a:pt x="26136" y="55295"/>
                  </a:lnTo>
                  <a:lnTo>
                    <a:pt x="6921" y="92062"/>
                  </a:lnTo>
                  <a:lnTo>
                    <a:pt x="0" y="134112"/>
                  </a:lnTo>
                  <a:lnTo>
                    <a:pt x="0" y="6268212"/>
                  </a:lnTo>
                  <a:lnTo>
                    <a:pt x="6921" y="6310096"/>
                  </a:lnTo>
                  <a:lnTo>
                    <a:pt x="26136" y="6346482"/>
                  </a:lnTo>
                  <a:lnTo>
                    <a:pt x="55308" y="6375197"/>
                  </a:lnTo>
                  <a:lnTo>
                    <a:pt x="92075" y="6394031"/>
                  </a:lnTo>
                  <a:lnTo>
                    <a:pt x="134112" y="6400800"/>
                  </a:lnTo>
                  <a:lnTo>
                    <a:pt x="8478012" y="6400800"/>
                  </a:lnTo>
                  <a:lnTo>
                    <a:pt x="8519897" y="6394031"/>
                  </a:lnTo>
                  <a:lnTo>
                    <a:pt x="8556295" y="6375197"/>
                  </a:lnTo>
                  <a:lnTo>
                    <a:pt x="8584997" y="6346482"/>
                  </a:lnTo>
                  <a:lnTo>
                    <a:pt x="8603844" y="6310096"/>
                  </a:lnTo>
                  <a:lnTo>
                    <a:pt x="8610600" y="6268212"/>
                  </a:lnTo>
                  <a:lnTo>
                    <a:pt x="8610600" y="134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697" y="1263396"/>
              <a:ext cx="8621268" cy="50840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4599" y="99065"/>
              <a:ext cx="8425180" cy="6614159"/>
            </a:xfrm>
            <a:custGeom>
              <a:avLst/>
              <a:gdLst/>
              <a:ahLst/>
              <a:cxnLst/>
              <a:rect l="l" t="t" r="r" b="b"/>
              <a:pathLst>
                <a:path w="8425180" h="6614159">
                  <a:moveTo>
                    <a:pt x="8382000" y="6280404"/>
                  </a:moveTo>
                  <a:lnTo>
                    <a:pt x="0" y="6280404"/>
                  </a:lnTo>
                  <a:lnTo>
                    <a:pt x="0" y="6614160"/>
                  </a:lnTo>
                  <a:lnTo>
                    <a:pt x="8382000" y="6614160"/>
                  </a:lnTo>
                  <a:lnTo>
                    <a:pt x="8382000" y="6280404"/>
                  </a:lnTo>
                  <a:close/>
                </a:path>
                <a:path w="8425180" h="6614159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97098" y="10921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CORTO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CIRCUITO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569" y="170681"/>
            <a:ext cx="9002395" cy="739140"/>
            <a:chOff x="36569" y="170681"/>
            <a:chExt cx="9002395" cy="7391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8592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70681"/>
              <a:ext cx="579119" cy="7391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927350" y="801115"/>
            <a:ext cx="5330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4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Definición</a:t>
            </a:r>
            <a:r>
              <a:rPr sz="24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Clasificación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4677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91433"/>
            <a:ext cx="9036050" cy="6720840"/>
            <a:chOff x="73145" y="91433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91445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35933" y="743203"/>
            <a:ext cx="7631430" cy="4954270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2543810" algn="just">
              <a:lnSpc>
                <a:spcPct val="100000"/>
              </a:lnSpc>
              <a:spcBef>
                <a:spcPts val="15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Trifásico</a:t>
            </a:r>
            <a:endParaRPr sz="2400">
              <a:latin typeface="Calibri"/>
              <a:cs typeface="Calibri"/>
            </a:endParaRPr>
          </a:p>
          <a:p>
            <a:pPr marL="618490" marR="5080" indent="-605790" algn="just">
              <a:lnSpc>
                <a:spcPct val="105000"/>
              </a:lnSpc>
              <a:spcBef>
                <a:spcPts val="1260"/>
              </a:spcBef>
              <a:buClr>
                <a:srgbClr val="CC0000"/>
              </a:buClr>
              <a:buFont typeface="Arial MT"/>
              <a:buChar char="•"/>
              <a:tabLst>
                <a:tab pos="622300" algn="l"/>
              </a:tabLst>
            </a:pPr>
            <a:r>
              <a:rPr sz="2400" dirty="0">
                <a:latin typeface="Calibri"/>
                <a:cs typeface="Calibri"/>
              </a:rPr>
              <a:t>Este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cortocircuito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4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calcula</a:t>
            </a:r>
            <a:r>
              <a:rPr sz="2400" spc="3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más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fácilmente 	</a:t>
            </a:r>
            <a:r>
              <a:rPr sz="2400" dirty="0">
                <a:latin typeface="Calibri"/>
                <a:cs typeface="Calibri"/>
              </a:rPr>
              <a:t>debido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completamente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simétrico,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decir,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que 	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fases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2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2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ocurre 	</a:t>
            </a:r>
            <a:r>
              <a:rPr sz="2400" dirty="0">
                <a:latin typeface="Calibri"/>
                <a:cs typeface="Calibri"/>
              </a:rPr>
              <a:t>exactamente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mismo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consiguiente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suficiente 	</a:t>
            </a:r>
            <a:r>
              <a:rPr sz="2400" dirty="0">
                <a:latin typeface="Calibri"/>
                <a:cs typeface="Calibri"/>
              </a:rPr>
              <a:t>calcular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 </a:t>
            </a:r>
            <a:r>
              <a:rPr sz="2400" spc="-10" dirty="0">
                <a:latin typeface="Calibri"/>
                <a:cs typeface="Calibri"/>
              </a:rPr>
              <a:t>cortocircuito </a:t>
            </a:r>
            <a:r>
              <a:rPr sz="2400" dirty="0">
                <a:latin typeface="Calibri"/>
                <a:cs typeface="Calibri"/>
              </a:rPr>
              <a:t>solo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fase.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 el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cálculo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cortocircuito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utilizar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concepto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	</a:t>
            </a:r>
            <a:r>
              <a:rPr sz="2400" dirty="0">
                <a:latin typeface="Calibri"/>
                <a:cs typeface="Calibri"/>
              </a:rPr>
              <a:t>Megavoltamperios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cortocircuito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teniendo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cuenta 	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éstos</a:t>
            </a:r>
            <a:r>
              <a:rPr sz="2400" spc="48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48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proporcionales</a:t>
            </a:r>
            <a:r>
              <a:rPr sz="2400" spc="48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admitancia,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 	</a:t>
            </a:r>
            <a:r>
              <a:rPr sz="2400" dirty="0">
                <a:latin typeface="Calibri"/>
                <a:cs typeface="Calibri"/>
              </a:rPr>
              <a:t>tanto,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cuando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circuitos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están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paralelo,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éstos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	</a:t>
            </a:r>
            <a:r>
              <a:rPr sz="2400" dirty="0">
                <a:latin typeface="Calibri"/>
                <a:cs typeface="Calibri"/>
              </a:rPr>
              <a:t>suma,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cuando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circuitos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están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serie,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resultado 	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producto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sobre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suma.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633" y="6437581"/>
            <a:ext cx="8045450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3042920" algn="l"/>
                <a:tab pos="7747634" algn="l"/>
              </a:tabLst>
            </a:pPr>
            <a:r>
              <a:rPr sz="1400" spc="-10" dirty="0">
                <a:latin typeface="Arial MT"/>
                <a:cs typeface="Arial MT"/>
              </a:rPr>
              <a:t>22/09/2013</a:t>
            </a:r>
            <a:r>
              <a:rPr sz="1400" dirty="0">
                <a:latin typeface="Arial MT"/>
                <a:cs typeface="Arial MT"/>
              </a:rPr>
              <a:t>	</a:t>
            </a:r>
            <a:r>
              <a:rPr sz="1400" spc="-10" dirty="0">
                <a:latin typeface="Arial MT"/>
                <a:cs typeface="Arial MT"/>
              </a:rPr>
              <a:t>PROTECCIONES-Fallas</a:t>
            </a:r>
            <a:r>
              <a:rPr sz="1400" dirty="0">
                <a:latin typeface="Arial MT"/>
                <a:cs typeface="Arial MT"/>
              </a:rPr>
              <a:t>	</a:t>
            </a:r>
            <a:r>
              <a:rPr sz="1400" spc="-25" dirty="0">
                <a:latin typeface="Arial MT"/>
                <a:cs typeface="Arial MT"/>
              </a:rPr>
              <a:t>153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2573" y="1686886"/>
            <a:ext cx="854710" cy="2794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50" b="1" spc="-10" dirty="0">
                <a:latin typeface="Arial"/>
                <a:cs typeface="Arial"/>
              </a:rPr>
              <a:t>Símbolo</a:t>
            </a:r>
            <a:endParaRPr sz="1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7142" y="1686886"/>
            <a:ext cx="1233805" cy="2794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50" b="1" spc="-10" dirty="0">
                <a:latin typeface="Arial"/>
                <a:cs typeface="Arial"/>
              </a:rPr>
              <a:t>Descripción</a:t>
            </a:r>
            <a:endParaRPr sz="1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3918" y="1686886"/>
            <a:ext cx="1207135" cy="5232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229"/>
              </a:spcBef>
            </a:pPr>
            <a:r>
              <a:rPr sz="1650" b="1" spc="-10" dirty="0">
                <a:latin typeface="Arial"/>
                <a:cs typeface="Arial"/>
              </a:rPr>
              <a:t>Equivalente eléctrico</a:t>
            </a:r>
            <a:endParaRPr sz="1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15913" y="1686886"/>
            <a:ext cx="2065020" cy="2794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50" b="1" dirty="0">
                <a:latin typeface="Arial"/>
                <a:cs typeface="Arial"/>
              </a:rPr>
              <a:t>MVAcc</a:t>
            </a:r>
            <a:r>
              <a:rPr sz="1650" b="1" spc="-5" dirty="0">
                <a:latin typeface="Arial"/>
                <a:cs typeface="Arial"/>
              </a:rPr>
              <a:t> </a:t>
            </a:r>
            <a:r>
              <a:rPr sz="1650" b="1" spc="-10" dirty="0">
                <a:latin typeface="Arial"/>
                <a:cs typeface="Arial"/>
              </a:rPr>
              <a:t>equivalentes</a:t>
            </a:r>
            <a:endParaRPr sz="16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8587" y="1712981"/>
            <a:ext cx="8686800" cy="497205"/>
          </a:xfrm>
          <a:custGeom>
            <a:avLst/>
            <a:gdLst/>
            <a:ahLst/>
            <a:cxnLst/>
            <a:rect l="l" t="t" r="r" b="b"/>
            <a:pathLst>
              <a:path w="8686800" h="497205">
                <a:moveTo>
                  <a:pt x="8686800" y="0"/>
                </a:moveTo>
                <a:lnTo>
                  <a:pt x="8686800" y="0"/>
                </a:lnTo>
                <a:lnTo>
                  <a:pt x="0" y="0"/>
                </a:lnTo>
                <a:lnTo>
                  <a:pt x="0" y="9144"/>
                </a:lnTo>
                <a:lnTo>
                  <a:pt x="0" y="496824"/>
                </a:lnTo>
                <a:lnTo>
                  <a:pt x="4572" y="496824"/>
                </a:lnTo>
                <a:lnTo>
                  <a:pt x="4572" y="9144"/>
                </a:lnTo>
                <a:lnTo>
                  <a:pt x="1461516" y="9144"/>
                </a:lnTo>
                <a:lnTo>
                  <a:pt x="1461516" y="496824"/>
                </a:lnTo>
                <a:lnTo>
                  <a:pt x="1470660" y="496824"/>
                </a:lnTo>
                <a:lnTo>
                  <a:pt x="1470660" y="9144"/>
                </a:lnTo>
                <a:lnTo>
                  <a:pt x="3096768" y="9144"/>
                </a:lnTo>
                <a:lnTo>
                  <a:pt x="3096768" y="496824"/>
                </a:lnTo>
                <a:lnTo>
                  <a:pt x="3105912" y="496824"/>
                </a:lnTo>
                <a:lnTo>
                  <a:pt x="3105912" y="9144"/>
                </a:lnTo>
                <a:lnTo>
                  <a:pt x="4594860" y="9144"/>
                </a:lnTo>
                <a:lnTo>
                  <a:pt x="4594860" y="496824"/>
                </a:lnTo>
                <a:lnTo>
                  <a:pt x="4604004" y="496824"/>
                </a:lnTo>
                <a:lnTo>
                  <a:pt x="4604004" y="9144"/>
                </a:lnTo>
                <a:lnTo>
                  <a:pt x="8677656" y="9144"/>
                </a:lnTo>
                <a:lnTo>
                  <a:pt x="8677656" y="496824"/>
                </a:lnTo>
                <a:lnTo>
                  <a:pt x="8686800" y="496824"/>
                </a:lnTo>
                <a:lnTo>
                  <a:pt x="8686800" y="9144"/>
                </a:lnTo>
                <a:lnTo>
                  <a:pt x="8686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87143" y="2188282"/>
            <a:ext cx="1424940" cy="51879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260"/>
              </a:spcBef>
            </a:pPr>
            <a:r>
              <a:rPr sz="1650" dirty="0">
                <a:latin typeface="Arial MT"/>
                <a:cs typeface="Arial MT"/>
              </a:rPr>
              <a:t>Equivalente</a:t>
            </a:r>
            <a:r>
              <a:rPr sz="1650" spc="60" dirty="0">
                <a:latin typeface="Arial MT"/>
                <a:cs typeface="Arial MT"/>
              </a:rPr>
              <a:t> </a:t>
            </a:r>
            <a:r>
              <a:rPr sz="1650" spc="-25" dirty="0">
                <a:latin typeface="Arial MT"/>
                <a:cs typeface="Arial MT"/>
              </a:rPr>
              <a:t>de </a:t>
            </a:r>
            <a:r>
              <a:rPr sz="1650" spc="-10" dirty="0">
                <a:latin typeface="Arial MT"/>
                <a:cs typeface="Arial MT"/>
              </a:rPr>
              <a:t>cortocircuito</a:t>
            </a:r>
            <a:endParaRPr sz="165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8593" y="2209800"/>
            <a:ext cx="8686800" cy="1452880"/>
            <a:chOff x="228593" y="2209800"/>
            <a:chExt cx="8686800" cy="145288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0911" y="2545080"/>
              <a:ext cx="1470660" cy="2194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569964" y="2599950"/>
              <a:ext cx="128270" cy="55244"/>
            </a:xfrm>
            <a:custGeom>
              <a:avLst/>
              <a:gdLst/>
              <a:ahLst/>
              <a:cxnLst/>
              <a:rect l="l" t="t" r="r" b="b"/>
              <a:pathLst>
                <a:path w="128270" h="55244">
                  <a:moveTo>
                    <a:pt x="128016" y="41148"/>
                  </a:moveTo>
                  <a:lnTo>
                    <a:pt x="0" y="41148"/>
                  </a:lnTo>
                  <a:lnTo>
                    <a:pt x="0" y="54864"/>
                  </a:lnTo>
                  <a:lnTo>
                    <a:pt x="128016" y="54864"/>
                  </a:lnTo>
                  <a:lnTo>
                    <a:pt x="128016" y="41148"/>
                  </a:lnTo>
                  <a:close/>
                </a:path>
                <a:path w="128270" h="55244">
                  <a:moveTo>
                    <a:pt x="128016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28016" y="13716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7227" y="2493263"/>
              <a:ext cx="248406" cy="2026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9647" y="2586228"/>
              <a:ext cx="106680" cy="1005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60335" y="2545080"/>
              <a:ext cx="120396" cy="1417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40168" y="2586228"/>
              <a:ext cx="106680" cy="10058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606283" y="2545080"/>
              <a:ext cx="262255" cy="142240"/>
            </a:xfrm>
            <a:custGeom>
              <a:avLst/>
              <a:gdLst/>
              <a:ahLst/>
              <a:cxnLst/>
              <a:rect l="l" t="t" r="r" b="b"/>
              <a:pathLst>
                <a:path w="262254" h="142239">
                  <a:moveTo>
                    <a:pt x="36576" y="114300"/>
                  </a:moveTo>
                  <a:lnTo>
                    <a:pt x="36576" y="32004"/>
                  </a:lnTo>
                  <a:lnTo>
                    <a:pt x="18288" y="109728"/>
                  </a:lnTo>
                  <a:lnTo>
                    <a:pt x="13716" y="123444"/>
                  </a:lnTo>
                  <a:lnTo>
                    <a:pt x="13716" y="132588"/>
                  </a:lnTo>
                  <a:lnTo>
                    <a:pt x="9144" y="137160"/>
                  </a:lnTo>
                  <a:lnTo>
                    <a:pt x="4572" y="137160"/>
                  </a:lnTo>
                  <a:lnTo>
                    <a:pt x="0" y="141732"/>
                  </a:lnTo>
                  <a:lnTo>
                    <a:pt x="32004" y="141732"/>
                  </a:lnTo>
                  <a:lnTo>
                    <a:pt x="32004" y="123444"/>
                  </a:lnTo>
                  <a:lnTo>
                    <a:pt x="36576" y="114300"/>
                  </a:lnTo>
                  <a:close/>
                </a:path>
                <a:path w="262254" h="142239">
                  <a:moveTo>
                    <a:pt x="68580" y="4572"/>
                  </a:moveTo>
                  <a:lnTo>
                    <a:pt x="68580" y="0"/>
                  </a:lnTo>
                  <a:lnTo>
                    <a:pt x="27432" y="0"/>
                  </a:lnTo>
                  <a:lnTo>
                    <a:pt x="27432" y="4572"/>
                  </a:lnTo>
                  <a:lnTo>
                    <a:pt x="36576" y="9144"/>
                  </a:lnTo>
                  <a:lnTo>
                    <a:pt x="36576" y="114300"/>
                  </a:lnTo>
                  <a:lnTo>
                    <a:pt x="54864" y="32004"/>
                  </a:lnTo>
                  <a:lnTo>
                    <a:pt x="54864" y="18288"/>
                  </a:lnTo>
                  <a:lnTo>
                    <a:pt x="59436" y="9144"/>
                  </a:lnTo>
                  <a:lnTo>
                    <a:pt x="64008" y="9144"/>
                  </a:lnTo>
                  <a:lnTo>
                    <a:pt x="68580" y="4572"/>
                  </a:lnTo>
                  <a:close/>
                </a:path>
                <a:path w="262254" h="142239">
                  <a:moveTo>
                    <a:pt x="45720" y="137160"/>
                  </a:moveTo>
                  <a:lnTo>
                    <a:pt x="36576" y="137160"/>
                  </a:lnTo>
                  <a:lnTo>
                    <a:pt x="32004" y="128016"/>
                  </a:lnTo>
                  <a:lnTo>
                    <a:pt x="32004" y="141732"/>
                  </a:lnTo>
                  <a:lnTo>
                    <a:pt x="41148" y="141732"/>
                  </a:lnTo>
                  <a:lnTo>
                    <a:pt x="45720" y="137160"/>
                  </a:lnTo>
                  <a:close/>
                </a:path>
                <a:path w="262254" h="142239">
                  <a:moveTo>
                    <a:pt x="166116" y="45720"/>
                  </a:moveTo>
                  <a:lnTo>
                    <a:pt x="143256" y="41148"/>
                  </a:lnTo>
                  <a:lnTo>
                    <a:pt x="120396" y="45720"/>
                  </a:lnTo>
                  <a:lnTo>
                    <a:pt x="100584" y="59436"/>
                  </a:lnTo>
                  <a:lnTo>
                    <a:pt x="86868" y="82296"/>
                  </a:lnTo>
                  <a:lnTo>
                    <a:pt x="82296" y="109728"/>
                  </a:lnTo>
                  <a:lnTo>
                    <a:pt x="86868" y="123444"/>
                  </a:lnTo>
                  <a:lnTo>
                    <a:pt x="91440" y="132588"/>
                  </a:lnTo>
                  <a:lnTo>
                    <a:pt x="100584" y="141732"/>
                  </a:lnTo>
                  <a:lnTo>
                    <a:pt x="100584" y="109728"/>
                  </a:lnTo>
                  <a:lnTo>
                    <a:pt x="105156" y="82296"/>
                  </a:lnTo>
                  <a:lnTo>
                    <a:pt x="120396" y="59436"/>
                  </a:lnTo>
                  <a:lnTo>
                    <a:pt x="138684" y="50292"/>
                  </a:lnTo>
                  <a:lnTo>
                    <a:pt x="147828" y="50292"/>
                  </a:lnTo>
                  <a:lnTo>
                    <a:pt x="152400" y="59436"/>
                  </a:lnTo>
                  <a:lnTo>
                    <a:pt x="152400" y="68580"/>
                  </a:lnTo>
                  <a:lnTo>
                    <a:pt x="161544" y="68580"/>
                  </a:lnTo>
                  <a:lnTo>
                    <a:pt x="166116" y="45720"/>
                  </a:lnTo>
                  <a:close/>
                </a:path>
                <a:path w="262254" h="142239">
                  <a:moveTo>
                    <a:pt x="156972" y="118872"/>
                  </a:moveTo>
                  <a:lnTo>
                    <a:pt x="147828" y="114300"/>
                  </a:lnTo>
                  <a:lnTo>
                    <a:pt x="134112" y="123444"/>
                  </a:lnTo>
                  <a:lnTo>
                    <a:pt x="120396" y="128016"/>
                  </a:lnTo>
                  <a:lnTo>
                    <a:pt x="105156" y="123444"/>
                  </a:lnTo>
                  <a:lnTo>
                    <a:pt x="100584" y="109728"/>
                  </a:lnTo>
                  <a:lnTo>
                    <a:pt x="100584" y="141732"/>
                  </a:lnTo>
                  <a:lnTo>
                    <a:pt x="115824" y="141732"/>
                  </a:lnTo>
                  <a:lnTo>
                    <a:pt x="138684" y="137160"/>
                  </a:lnTo>
                  <a:lnTo>
                    <a:pt x="156972" y="118872"/>
                  </a:lnTo>
                  <a:close/>
                </a:path>
                <a:path w="262254" h="142239">
                  <a:moveTo>
                    <a:pt x="262128" y="45720"/>
                  </a:moveTo>
                  <a:lnTo>
                    <a:pt x="239268" y="41148"/>
                  </a:lnTo>
                  <a:lnTo>
                    <a:pt x="216408" y="45720"/>
                  </a:lnTo>
                  <a:lnTo>
                    <a:pt x="198120" y="59436"/>
                  </a:lnTo>
                  <a:lnTo>
                    <a:pt x="184404" y="82296"/>
                  </a:lnTo>
                  <a:lnTo>
                    <a:pt x="179832" y="109728"/>
                  </a:lnTo>
                  <a:lnTo>
                    <a:pt x="184404" y="123444"/>
                  </a:lnTo>
                  <a:lnTo>
                    <a:pt x="188976" y="132588"/>
                  </a:lnTo>
                  <a:lnTo>
                    <a:pt x="198120" y="141732"/>
                  </a:lnTo>
                  <a:lnTo>
                    <a:pt x="198120" y="109728"/>
                  </a:lnTo>
                  <a:lnTo>
                    <a:pt x="202692" y="82296"/>
                  </a:lnTo>
                  <a:lnTo>
                    <a:pt x="216408" y="59436"/>
                  </a:lnTo>
                  <a:lnTo>
                    <a:pt x="234696" y="50292"/>
                  </a:lnTo>
                  <a:lnTo>
                    <a:pt x="243840" y="50292"/>
                  </a:lnTo>
                  <a:lnTo>
                    <a:pt x="248412" y="59436"/>
                  </a:lnTo>
                  <a:lnTo>
                    <a:pt x="248412" y="68580"/>
                  </a:lnTo>
                  <a:lnTo>
                    <a:pt x="257556" y="68580"/>
                  </a:lnTo>
                  <a:lnTo>
                    <a:pt x="262128" y="45720"/>
                  </a:lnTo>
                  <a:close/>
                </a:path>
                <a:path w="262254" h="142239">
                  <a:moveTo>
                    <a:pt x="252984" y="118872"/>
                  </a:moveTo>
                  <a:lnTo>
                    <a:pt x="243840" y="114300"/>
                  </a:lnTo>
                  <a:lnTo>
                    <a:pt x="230124" y="123444"/>
                  </a:lnTo>
                  <a:lnTo>
                    <a:pt x="216408" y="128016"/>
                  </a:lnTo>
                  <a:lnTo>
                    <a:pt x="202692" y="123444"/>
                  </a:lnTo>
                  <a:lnTo>
                    <a:pt x="198120" y="109728"/>
                  </a:lnTo>
                  <a:lnTo>
                    <a:pt x="198120" y="141732"/>
                  </a:lnTo>
                  <a:lnTo>
                    <a:pt x="211836" y="141732"/>
                  </a:lnTo>
                  <a:lnTo>
                    <a:pt x="234696" y="137160"/>
                  </a:lnTo>
                  <a:lnTo>
                    <a:pt x="252984" y="1188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86699" y="2545080"/>
              <a:ext cx="83820" cy="1417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11668" y="2590800"/>
              <a:ext cx="124968" cy="1417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28587" y="2209806"/>
              <a:ext cx="8686800" cy="1452880"/>
            </a:xfrm>
            <a:custGeom>
              <a:avLst/>
              <a:gdLst/>
              <a:ahLst/>
              <a:cxnLst/>
              <a:rect l="l" t="t" r="r" b="b"/>
              <a:pathLst>
                <a:path w="8686800" h="1452879">
                  <a:moveTo>
                    <a:pt x="7958341" y="486156"/>
                  </a:moveTo>
                  <a:lnTo>
                    <a:pt x="7944625" y="481584"/>
                  </a:lnTo>
                  <a:lnTo>
                    <a:pt x="7921765" y="481584"/>
                  </a:lnTo>
                  <a:lnTo>
                    <a:pt x="7912621" y="486156"/>
                  </a:lnTo>
                  <a:lnTo>
                    <a:pt x="7908049" y="495300"/>
                  </a:lnTo>
                  <a:lnTo>
                    <a:pt x="7908049" y="513588"/>
                  </a:lnTo>
                  <a:lnTo>
                    <a:pt x="7917193" y="518160"/>
                  </a:lnTo>
                  <a:lnTo>
                    <a:pt x="7921765" y="522732"/>
                  </a:lnTo>
                  <a:lnTo>
                    <a:pt x="7930909" y="527304"/>
                  </a:lnTo>
                  <a:lnTo>
                    <a:pt x="7935481" y="527304"/>
                  </a:lnTo>
                  <a:lnTo>
                    <a:pt x="7935481" y="536448"/>
                  </a:lnTo>
                  <a:lnTo>
                    <a:pt x="7930909" y="545592"/>
                  </a:lnTo>
                  <a:lnTo>
                    <a:pt x="7921765" y="545592"/>
                  </a:lnTo>
                  <a:lnTo>
                    <a:pt x="7908049" y="541020"/>
                  </a:lnTo>
                  <a:lnTo>
                    <a:pt x="7903477" y="531876"/>
                  </a:lnTo>
                  <a:lnTo>
                    <a:pt x="7898905" y="531876"/>
                  </a:lnTo>
                  <a:lnTo>
                    <a:pt x="7894333" y="550164"/>
                  </a:lnTo>
                  <a:lnTo>
                    <a:pt x="7908049" y="554736"/>
                  </a:lnTo>
                  <a:lnTo>
                    <a:pt x="7930909" y="554736"/>
                  </a:lnTo>
                  <a:lnTo>
                    <a:pt x="7935481" y="552450"/>
                  </a:lnTo>
                  <a:lnTo>
                    <a:pt x="7940053" y="550164"/>
                  </a:lnTo>
                  <a:lnTo>
                    <a:pt x="7949197" y="541020"/>
                  </a:lnTo>
                  <a:lnTo>
                    <a:pt x="7949197" y="527304"/>
                  </a:lnTo>
                  <a:lnTo>
                    <a:pt x="7940053" y="518160"/>
                  </a:lnTo>
                  <a:lnTo>
                    <a:pt x="7930909" y="513588"/>
                  </a:lnTo>
                  <a:lnTo>
                    <a:pt x="7926337" y="509016"/>
                  </a:lnTo>
                  <a:lnTo>
                    <a:pt x="7921765" y="509016"/>
                  </a:lnTo>
                  <a:lnTo>
                    <a:pt x="7917193" y="504444"/>
                  </a:lnTo>
                  <a:lnTo>
                    <a:pt x="7917193" y="499872"/>
                  </a:lnTo>
                  <a:lnTo>
                    <a:pt x="7926337" y="490728"/>
                  </a:lnTo>
                  <a:lnTo>
                    <a:pt x="7930909" y="490728"/>
                  </a:lnTo>
                  <a:lnTo>
                    <a:pt x="7944625" y="495300"/>
                  </a:lnTo>
                  <a:lnTo>
                    <a:pt x="7949197" y="504444"/>
                  </a:lnTo>
                  <a:lnTo>
                    <a:pt x="7953769" y="504444"/>
                  </a:lnTo>
                  <a:lnTo>
                    <a:pt x="7958341" y="486156"/>
                  </a:lnTo>
                  <a:close/>
                </a:path>
                <a:path w="8686800" h="1452879">
                  <a:moveTo>
                    <a:pt x="8008633" y="454152"/>
                  </a:moveTo>
                  <a:lnTo>
                    <a:pt x="7994917" y="454152"/>
                  </a:lnTo>
                  <a:lnTo>
                    <a:pt x="7990345" y="467868"/>
                  </a:lnTo>
                  <a:lnTo>
                    <a:pt x="8004061" y="467868"/>
                  </a:lnTo>
                  <a:lnTo>
                    <a:pt x="8008633" y="454152"/>
                  </a:lnTo>
                  <a:close/>
                </a:path>
                <a:path w="8686800" h="1452879">
                  <a:moveTo>
                    <a:pt x="8013205" y="541020"/>
                  </a:moveTo>
                  <a:lnTo>
                    <a:pt x="8008633" y="536448"/>
                  </a:lnTo>
                  <a:lnTo>
                    <a:pt x="7999489" y="545592"/>
                  </a:lnTo>
                  <a:lnTo>
                    <a:pt x="7990345" y="545592"/>
                  </a:lnTo>
                  <a:lnTo>
                    <a:pt x="7990345" y="527304"/>
                  </a:lnTo>
                  <a:lnTo>
                    <a:pt x="8004061" y="481584"/>
                  </a:lnTo>
                  <a:lnTo>
                    <a:pt x="7976629" y="481584"/>
                  </a:lnTo>
                  <a:lnTo>
                    <a:pt x="7976629" y="486156"/>
                  </a:lnTo>
                  <a:lnTo>
                    <a:pt x="7981201" y="486156"/>
                  </a:lnTo>
                  <a:lnTo>
                    <a:pt x="7985773" y="490728"/>
                  </a:lnTo>
                  <a:lnTo>
                    <a:pt x="7985773" y="495300"/>
                  </a:lnTo>
                  <a:lnTo>
                    <a:pt x="7981201" y="499872"/>
                  </a:lnTo>
                  <a:lnTo>
                    <a:pt x="7981201" y="518160"/>
                  </a:lnTo>
                  <a:lnTo>
                    <a:pt x="7976629" y="527304"/>
                  </a:lnTo>
                  <a:lnTo>
                    <a:pt x="7976629" y="550164"/>
                  </a:lnTo>
                  <a:lnTo>
                    <a:pt x="7981201" y="554736"/>
                  </a:lnTo>
                  <a:lnTo>
                    <a:pt x="7985773" y="554736"/>
                  </a:lnTo>
                  <a:lnTo>
                    <a:pt x="7990345" y="554736"/>
                  </a:lnTo>
                  <a:lnTo>
                    <a:pt x="7994917" y="554736"/>
                  </a:lnTo>
                  <a:lnTo>
                    <a:pt x="7999489" y="550164"/>
                  </a:lnTo>
                  <a:lnTo>
                    <a:pt x="8004061" y="550164"/>
                  </a:lnTo>
                  <a:lnTo>
                    <a:pt x="8013205" y="541020"/>
                  </a:lnTo>
                  <a:close/>
                </a:path>
                <a:path w="8686800" h="1452879">
                  <a:moveTo>
                    <a:pt x="8087881" y="486156"/>
                  </a:moveTo>
                  <a:lnTo>
                    <a:pt x="8074165" y="481584"/>
                  </a:lnTo>
                  <a:lnTo>
                    <a:pt x="8049781" y="481584"/>
                  </a:lnTo>
                  <a:lnTo>
                    <a:pt x="8040637" y="486156"/>
                  </a:lnTo>
                  <a:lnTo>
                    <a:pt x="8036065" y="495300"/>
                  </a:lnTo>
                  <a:lnTo>
                    <a:pt x="8036065" y="513588"/>
                  </a:lnTo>
                  <a:lnTo>
                    <a:pt x="8045209" y="518160"/>
                  </a:lnTo>
                  <a:lnTo>
                    <a:pt x="8049781" y="522732"/>
                  </a:lnTo>
                  <a:lnTo>
                    <a:pt x="8058925" y="527304"/>
                  </a:lnTo>
                  <a:lnTo>
                    <a:pt x="8063497" y="527304"/>
                  </a:lnTo>
                  <a:lnTo>
                    <a:pt x="8063497" y="536448"/>
                  </a:lnTo>
                  <a:lnTo>
                    <a:pt x="8058925" y="545592"/>
                  </a:lnTo>
                  <a:lnTo>
                    <a:pt x="8049781" y="545592"/>
                  </a:lnTo>
                  <a:lnTo>
                    <a:pt x="8036065" y="541020"/>
                  </a:lnTo>
                  <a:lnTo>
                    <a:pt x="8031493" y="531876"/>
                  </a:lnTo>
                  <a:lnTo>
                    <a:pt x="8026921" y="531876"/>
                  </a:lnTo>
                  <a:lnTo>
                    <a:pt x="8022349" y="550164"/>
                  </a:lnTo>
                  <a:lnTo>
                    <a:pt x="8036065" y="554736"/>
                  </a:lnTo>
                  <a:lnTo>
                    <a:pt x="8058925" y="554736"/>
                  </a:lnTo>
                  <a:lnTo>
                    <a:pt x="8063497" y="552450"/>
                  </a:lnTo>
                  <a:lnTo>
                    <a:pt x="8068069" y="550164"/>
                  </a:lnTo>
                  <a:lnTo>
                    <a:pt x="8078737" y="541020"/>
                  </a:lnTo>
                  <a:lnTo>
                    <a:pt x="8078737" y="527304"/>
                  </a:lnTo>
                  <a:lnTo>
                    <a:pt x="8074165" y="522732"/>
                  </a:lnTo>
                  <a:lnTo>
                    <a:pt x="8068069" y="518160"/>
                  </a:lnTo>
                  <a:lnTo>
                    <a:pt x="8058925" y="513588"/>
                  </a:lnTo>
                  <a:lnTo>
                    <a:pt x="8054353" y="509016"/>
                  </a:lnTo>
                  <a:lnTo>
                    <a:pt x="8049781" y="509016"/>
                  </a:lnTo>
                  <a:lnTo>
                    <a:pt x="8045209" y="504444"/>
                  </a:lnTo>
                  <a:lnTo>
                    <a:pt x="8045209" y="499872"/>
                  </a:lnTo>
                  <a:lnTo>
                    <a:pt x="8054353" y="490728"/>
                  </a:lnTo>
                  <a:lnTo>
                    <a:pt x="8058925" y="490728"/>
                  </a:lnTo>
                  <a:lnTo>
                    <a:pt x="8074165" y="495300"/>
                  </a:lnTo>
                  <a:lnTo>
                    <a:pt x="8078737" y="504444"/>
                  </a:lnTo>
                  <a:lnTo>
                    <a:pt x="8083309" y="504444"/>
                  </a:lnTo>
                  <a:lnTo>
                    <a:pt x="8087881" y="486156"/>
                  </a:lnTo>
                  <a:close/>
                </a:path>
                <a:path w="8686800" h="1452879">
                  <a:moveTo>
                    <a:pt x="8156461" y="481584"/>
                  </a:moveTo>
                  <a:lnTo>
                    <a:pt x="8133601" y="481584"/>
                  </a:lnTo>
                  <a:lnTo>
                    <a:pt x="8133601" y="463296"/>
                  </a:lnTo>
                  <a:lnTo>
                    <a:pt x="8124457" y="463296"/>
                  </a:lnTo>
                  <a:lnTo>
                    <a:pt x="8119885" y="472440"/>
                  </a:lnTo>
                  <a:lnTo>
                    <a:pt x="8119885" y="477012"/>
                  </a:lnTo>
                  <a:lnTo>
                    <a:pt x="8115313" y="481584"/>
                  </a:lnTo>
                  <a:lnTo>
                    <a:pt x="8110741" y="481584"/>
                  </a:lnTo>
                  <a:lnTo>
                    <a:pt x="8101597" y="490728"/>
                  </a:lnTo>
                  <a:lnTo>
                    <a:pt x="8115313" y="490728"/>
                  </a:lnTo>
                  <a:lnTo>
                    <a:pt x="8106169" y="527304"/>
                  </a:lnTo>
                  <a:lnTo>
                    <a:pt x="8106169" y="541020"/>
                  </a:lnTo>
                  <a:lnTo>
                    <a:pt x="8110741" y="550164"/>
                  </a:lnTo>
                  <a:lnTo>
                    <a:pt x="8115313" y="551688"/>
                  </a:lnTo>
                  <a:lnTo>
                    <a:pt x="8124457" y="554736"/>
                  </a:lnTo>
                  <a:lnTo>
                    <a:pt x="8129029" y="554736"/>
                  </a:lnTo>
                  <a:lnTo>
                    <a:pt x="8133601" y="550164"/>
                  </a:lnTo>
                  <a:lnTo>
                    <a:pt x="8142745" y="545592"/>
                  </a:lnTo>
                  <a:lnTo>
                    <a:pt x="8147317" y="541020"/>
                  </a:lnTo>
                  <a:lnTo>
                    <a:pt x="8142745" y="536448"/>
                  </a:lnTo>
                  <a:lnTo>
                    <a:pt x="8133601" y="545592"/>
                  </a:lnTo>
                  <a:lnTo>
                    <a:pt x="8119885" y="545592"/>
                  </a:lnTo>
                  <a:lnTo>
                    <a:pt x="8119885" y="527304"/>
                  </a:lnTo>
                  <a:lnTo>
                    <a:pt x="8124457" y="522732"/>
                  </a:lnTo>
                  <a:lnTo>
                    <a:pt x="8129029" y="490728"/>
                  </a:lnTo>
                  <a:lnTo>
                    <a:pt x="8156461" y="490728"/>
                  </a:lnTo>
                  <a:lnTo>
                    <a:pt x="8156461" y="481584"/>
                  </a:lnTo>
                  <a:close/>
                </a:path>
                <a:path w="8686800" h="1452879">
                  <a:moveTo>
                    <a:pt x="8234185" y="495300"/>
                  </a:moveTo>
                  <a:lnTo>
                    <a:pt x="8229613" y="486156"/>
                  </a:lnTo>
                  <a:lnTo>
                    <a:pt x="8220469" y="483108"/>
                  </a:lnTo>
                  <a:lnTo>
                    <a:pt x="8220469" y="495300"/>
                  </a:lnTo>
                  <a:lnTo>
                    <a:pt x="8220469" y="504444"/>
                  </a:lnTo>
                  <a:lnTo>
                    <a:pt x="8215897" y="509016"/>
                  </a:lnTo>
                  <a:lnTo>
                    <a:pt x="8202181" y="513588"/>
                  </a:lnTo>
                  <a:lnTo>
                    <a:pt x="8188465" y="513588"/>
                  </a:lnTo>
                  <a:lnTo>
                    <a:pt x="8197609" y="495300"/>
                  </a:lnTo>
                  <a:lnTo>
                    <a:pt x="8206753" y="490728"/>
                  </a:lnTo>
                  <a:lnTo>
                    <a:pt x="8211325" y="490728"/>
                  </a:lnTo>
                  <a:lnTo>
                    <a:pt x="8220469" y="495300"/>
                  </a:lnTo>
                  <a:lnTo>
                    <a:pt x="8220469" y="483108"/>
                  </a:lnTo>
                  <a:lnTo>
                    <a:pt x="8215897" y="481584"/>
                  </a:lnTo>
                  <a:lnTo>
                    <a:pt x="8197609" y="486156"/>
                  </a:lnTo>
                  <a:lnTo>
                    <a:pt x="8183893" y="495300"/>
                  </a:lnTo>
                  <a:lnTo>
                    <a:pt x="8170177" y="522732"/>
                  </a:lnTo>
                  <a:lnTo>
                    <a:pt x="8170177" y="541020"/>
                  </a:lnTo>
                  <a:lnTo>
                    <a:pt x="8174749" y="550164"/>
                  </a:lnTo>
                  <a:lnTo>
                    <a:pt x="8183893" y="554736"/>
                  </a:lnTo>
                  <a:lnTo>
                    <a:pt x="8193037" y="554736"/>
                  </a:lnTo>
                  <a:lnTo>
                    <a:pt x="8211325" y="550164"/>
                  </a:lnTo>
                  <a:lnTo>
                    <a:pt x="8229613" y="536448"/>
                  </a:lnTo>
                  <a:lnTo>
                    <a:pt x="8225041" y="531876"/>
                  </a:lnTo>
                  <a:lnTo>
                    <a:pt x="8215897" y="541020"/>
                  </a:lnTo>
                  <a:lnTo>
                    <a:pt x="8211325" y="541020"/>
                  </a:lnTo>
                  <a:lnTo>
                    <a:pt x="8206753" y="545592"/>
                  </a:lnTo>
                  <a:lnTo>
                    <a:pt x="8197609" y="545592"/>
                  </a:lnTo>
                  <a:lnTo>
                    <a:pt x="8188465" y="541020"/>
                  </a:lnTo>
                  <a:lnTo>
                    <a:pt x="8183893" y="531876"/>
                  </a:lnTo>
                  <a:lnTo>
                    <a:pt x="8183893" y="522732"/>
                  </a:lnTo>
                  <a:lnTo>
                    <a:pt x="8188465" y="522732"/>
                  </a:lnTo>
                  <a:lnTo>
                    <a:pt x="8206753" y="522732"/>
                  </a:lnTo>
                  <a:lnTo>
                    <a:pt x="8220469" y="519303"/>
                  </a:lnTo>
                  <a:lnTo>
                    <a:pt x="8225041" y="518160"/>
                  </a:lnTo>
                  <a:lnTo>
                    <a:pt x="8234185" y="509016"/>
                  </a:lnTo>
                  <a:lnTo>
                    <a:pt x="8234185" y="495300"/>
                  </a:lnTo>
                  <a:close/>
                </a:path>
                <a:path w="8686800" h="1452879">
                  <a:moveTo>
                    <a:pt x="8382013" y="541020"/>
                  </a:moveTo>
                  <a:lnTo>
                    <a:pt x="8377441" y="536448"/>
                  </a:lnTo>
                  <a:lnTo>
                    <a:pt x="8372869" y="541020"/>
                  </a:lnTo>
                  <a:lnTo>
                    <a:pt x="8372869" y="545592"/>
                  </a:lnTo>
                  <a:lnTo>
                    <a:pt x="8363725" y="545592"/>
                  </a:lnTo>
                  <a:lnTo>
                    <a:pt x="8359153" y="541020"/>
                  </a:lnTo>
                  <a:lnTo>
                    <a:pt x="8363725" y="536448"/>
                  </a:lnTo>
                  <a:lnTo>
                    <a:pt x="8363725" y="522732"/>
                  </a:lnTo>
                  <a:lnTo>
                    <a:pt x="8368297" y="513588"/>
                  </a:lnTo>
                  <a:lnTo>
                    <a:pt x="8368297" y="486156"/>
                  </a:lnTo>
                  <a:lnTo>
                    <a:pt x="8354581" y="481584"/>
                  </a:lnTo>
                  <a:lnTo>
                    <a:pt x="8340865" y="486156"/>
                  </a:lnTo>
                  <a:lnTo>
                    <a:pt x="8327149" y="499872"/>
                  </a:lnTo>
                  <a:lnTo>
                    <a:pt x="8327149" y="495300"/>
                  </a:lnTo>
                  <a:lnTo>
                    <a:pt x="8322577" y="486156"/>
                  </a:lnTo>
                  <a:lnTo>
                    <a:pt x="8313433" y="481584"/>
                  </a:lnTo>
                  <a:lnTo>
                    <a:pt x="8295145" y="486156"/>
                  </a:lnTo>
                  <a:lnTo>
                    <a:pt x="8281429" y="499872"/>
                  </a:lnTo>
                  <a:lnTo>
                    <a:pt x="8281429" y="486156"/>
                  </a:lnTo>
                  <a:lnTo>
                    <a:pt x="8272285" y="481584"/>
                  </a:lnTo>
                  <a:lnTo>
                    <a:pt x="8267713" y="481584"/>
                  </a:lnTo>
                  <a:lnTo>
                    <a:pt x="8257045" y="486156"/>
                  </a:lnTo>
                  <a:lnTo>
                    <a:pt x="8247901" y="495300"/>
                  </a:lnTo>
                  <a:lnTo>
                    <a:pt x="8252473" y="499872"/>
                  </a:lnTo>
                  <a:lnTo>
                    <a:pt x="8257045" y="495300"/>
                  </a:lnTo>
                  <a:lnTo>
                    <a:pt x="8263141" y="490728"/>
                  </a:lnTo>
                  <a:lnTo>
                    <a:pt x="8267713" y="490728"/>
                  </a:lnTo>
                  <a:lnTo>
                    <a:pt x="8272285" y="495300"/>
                  </a:lnTo>
                  <a:lnTo>
                    <a:pt x="8267713" y="499872"/>
                  </a:lnTo>
                  <a:lnTo>
                    <a:pt x="8267713" y="509016"/>
                  </a:lnTo>
                  <a:lnTo>
                    <a:pt x="8257045" y="554736"/>
                  </a:lnTo>
                  <a:lnTo>
                    <a:pt x="8272285" y="554736"/>
                  </a:lnTo>
                  <a:lnTo>
                    <a:pt x="8281429" y="522732"/>
                  </a:lnTo>
                  <a:lnTo>
                    <a:pt x="8281429" y="509016"/>
                  </a:lnTo>
                  <a:lnTo>
                    <a:pt x="8290573" y="499872"/>
                  </a:lnTo>
                  <a:lnTo>
                    <a:pt x="8299717" y="495300"/>
                  </a:lnTo>
                  <a:lnTo>
                    <a:pt x="8304289" y="490728"/>
                  </a:lnTo>
                  <a:lnTo>
                    <a:pt x="8313433" y="499872"/>
                  </a:lnTo>
                  <a:lnTo>
                    <a:pt x="8313433" y="504444"/>
                  </a:lnTo>
                  <a:lnTo>
                    <a:pt x="8308861" y="513588"/>
                  </a:lnTo>
                  <a:lnTo>
                    <a:pt x="8308861" y="522732"/>
                  </a:lnTo>
                  <a:lnTo>
                    <a:pt x="8304289" y="536448"/>
                  </a:lnTo>
                  <a:lnTo>
                    <a:pt x="8304289" y="545592"/>
                  </a:lnTo>
                  <a:lnTo>
                    <a:pt x="8299717" y="554736"/>
                  </a:lnTo>
                  <a:lnTo>
                    <a:pt x="8313433" y="554736"/>
                  </a:lnTo>
                  <a:lnTo>
                    <a:pt x="8322577" y="522732"/>
                  </a:lnTo>
                  <a:lnTo>
                    <a:pt x="8327149" y="513588"/>
                  </a:lnTo>
                  <a:lnTo>
                    <a:pt x="8327149" y="504444"/>
                  </a:lnTo>
                  <a:lnTo>
                    <a:pt x="8331721" y="499872"/>
                  </a:lnTo>
                  <a:lnTo>
                    <a:pt x="8340865" y="495300"/>
                  </a:lnTo>
                  <a:lnTo>
                    <a:pt x="8345437" y="490728"/>
                  </a:lnTo>
                  <a:lnTo>
                    <a:pt x="8350009" y="490728"/>
                  </a:lnTo>
                  <a:lnTo>
                    <a:pt x="8354581" y="495300"/>
                  </a:lnTo>
                  <a:lnTo>
                    <a:pt x="8354581" y="509016"/>
                  </a:lnTo>
                  <a:lnTo>
                    <a:pt x="8350009" y="518160"/>
                  </a:lnTo>
                  <a:lnTo>
                    <a:pt x="8350009" y="527304"/>
                  </a:lnTo>
                  <a:lnTo>
                    <a:pt x="8345437" y="541020"/>
                  </a:lnTo>
                  <a:lnTo>
                    <a:pt x="8350009" y="545592"/>
                  </a:lnTo>
                  <a:lnTo>
                    <a:pt x="8350009" y="550164"/>
                  </a:lnTo>
                  <a:lnTo>
                    <a:pt x="8354581" y="554736"/>
                  </a:lnTo>
                  <a:lnTo>
                    <a:pt x="8359153" y="554736"/>
                  </a:lnTo>
                  <a:lnTo>
                    <a:pt x="8363725" y="554736"/>
                  </a:lnTo>
                  <a:lnTo>
                    <a:pt x="8372869" y="550164"/>
                  </a:lnTo>
                  <a:lnTo>
                    <a:pt x="8382013" y="541020"/>
                  </a:lnTo>
                  <a:close/>
                </a:path>
                <a:path w="8686800" h="1452879">
                  <a:moveTo>
                    <a:pt x="8479549" y="541020"/>
                  </a:moveTo>
                  <a:lnTo>
                    <a:pt x="8474977" y="541020"/>
                  </a:lnTo>
                  <a:lnTo>
                    <a:pt x="8474977" y="536448"/>
                  </a:lnTo>
                  <a:lnTo>
                    <a:pt x="8465833" y="545592"/>
                  </a:lnTo>
                  <a:lnTo>
                    <a:pt x="8456689" y="545592"/>
                  </a:lnTo>
                  <a:lnTo>
                    <a:pt x="8456689" y="536448"/>
                  </a:lnTo>
                  <a:lnTo>
                    <a:pt x="8461261" y="531876"/>
                  </a:lnTo>
                  <a:lnTo>
                    <a:pt x="8470405" y="481584"/>
                  </a:lnTo>
                  <a:lnTo>
                    <a:pt x="8465833" y="481584"/>
                  </a:lnTo>
                  <a:lnTo>
                    <a:pt x="8456689" y="486156"/>
                  </a:lnTo>
                  <a:lnTo>
                    <a:pt x="8450593" y="483552"/>
                  </a:lnTo>
                  <a:lnTo>
                    <a:pt x="8450593" y="499872"/>
                  </a:lnTo>
                  <a:lnTo>
                    <a:pt x="8450593" y="509016"/>
                  </a:lnTo>
                  <a:lnTo>
                    <a:pt x="8446021" y="513588"/>
                  </a:lnTo>
                  <a:lnTo>
                    <a:pt x="8441449" y="531876"/>
                  </a:lnTo>
                  <a:lnTo>
                    <a:pt x="8427733" y="541020"/>
                  </a:lnTo>
                  <a:lnTo>
                    <a:pt x="8423161" y="545592"/>
                  </a:lnTo>
                  <a:lnTo>
                    <a:pt x="8418589" y="545592"/>
                  </a:lnTo>
                  <a:lnTo>
                    <a:pt x="8414017" y="541020"/>
                  </a:lnTo>
                  <a:lnTo>
                    <a:pt x="8409445" y="531876"/>
                  </a:lnTo>
                  <a:lnTo>
                    <a:pt x="8409445" y="522732"/>
                  </a:lnTo>
                  <a:lnTo>
                    <a:pt x="8418589" y="504444"/>
                  </a:lnTo>
                  <a:lnTo>
                    <a:pt x="8432305" y="490728"/>
                  </a:lnTo>
                  <a:lnTo>
                    <a:pt x="8436877" y="490728"/>
                  </a:lnTo>
                  <a:lnTo>
                    <a:pt x="8446021" y="495300"/>
                  </a:lnTo>
                  <a:lnTo>
                    <a:pt x="8450593" y="499872"/>
                  </a:lnTo>
                  <a:lnTo>
                    <a:pt x="8450593" y="483552"/>
                  </a:lnTo>
                  <a:lnTo>
                    <a:pt x="8446021" y="481584"/>
                  </a:lnTo>
                  <a:lnTo>
                    <a:pt x="8427733" y="481584"/>
                  </a:lnTo>
                  <a:lnTo>
                    <a:pt x="8418589" y="490728"/>
                  </a:lnTo>
                  <a:lnTo>
                    <a:pt x="8409445" y="495300"/>
                  </a:lnTo>
                  <a:lnTo>
                    <a:pt x="8400301" y="504444"/>
                  </a:lnTo>
                  <a:lnTo>
                    <a:pt x="8395729" y="518160"/>
                  </a:lnTo>
                  <a:lnTo>
                    <a:pt x="8395729" y="531876"/>
                  </a:lnTo>
                  <a:lnTo>
                    <a:pt x="8400301" y="550164"/>
                  </a:lnTo>
                  <a:lnTo>
                    <a:pt x="8409445" y="553212"/>
                  </a:lnTo>
                  <a:lnTo>
                    <a:pt x="8414017" y="554736"/>
                  </a:lnTo>
                  <a:lnTo>
                    <a:pt x="8423161" y="554736"/>
                  </a:lnTo>
                  <a:lnTo>
                    <a:pt x="8427733" y="550164"/>
                  </a:lnTo>
                  <a:lnTo>
                    <a:pt x="8436877" y="545592"/>
                  </a:lnTo>
                  <a:lnTo>
                    <a:pt x="8441449" y="536448"/>
                  </a:lnTo>
                  <a:lnTo>
                    <a:pt x="8446021" y="536448"/>
                  </a:lnTo>
                  <a:lnTo>
                    <a:pt x="8441449" y="541020"/>
                  </a:lnTo>
                  <a:lnTo>
                    <a:pt x="8446021" y="550164"/>
                  </a:lnTo>
                  <a:lnTo>
                    <a:pt x="8450593" y="552119"/>
                  </a:lnTo>
                  <a:lnTo>
                    <a:pt x="8456689" y="554736"/>
                  </a:lnTo>
                  <a:lnTo>
                    <a:pt x="8461261" y="554736"/>
                  </a:lnTo>
                  <a:lnTo>
                    <a:pt x="8465833" y="550164"/>
                  </a:lnTo>
                  <a:lnTo>
                    <a:pt x="8474977" y="545592"/>
                  </a:lnTo>
                  <a:lnTo>
                    <a:pt x="8479549" y="541020"/>
                  </a:lnTo>
                  <a:close/>
                </a:path>
                <a:path w="8686800" h="1452879">
                  <a:moveTo>
                    <a:pt x="8686800" y="0"/>
                  </a:moveTo>
                  <a:lnTo>
                    <a:pt x="8686800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0" y="1452372"/>
                  </a:lnTo>
                  <a:lnTo>
                    <a:pt x="4572" y="1452372"/>
                  </a:lnTo>
                  <a:lnTo>
                    <a:pt x="4572" y="9144"/>
                  </a:lnTo>
                  <a:lnTo>
                    <a:pt x="1461516" y="9144"/>
                  </a:lnTo>
                  <a:lnTo>
                    <a:pt x="1461516" y="1452372"/>
                  </a:lnTo>
                  <a:lnTo>
                    <a:pt x="1470660" y="1452372"/>
                  </a:lnTo>
                  <a:lnTo>
                    <a:pt x="1470660" y="9144"/>
                  </a:lnTo>
                  <a:lnTo>
                    <a:pt x="3096768" y="9144"/>
                  </a:lnTo>
                  <a:lnTo>
                    <a:pt x="3096768" y="1452372"/>
                  </a:lnTo>
                  <a:lnTo>
                    <a:pt x="3105912" y="1452372"/>
                  </a:lnTo>
                  <a:lnTo>
                    <a:pt x="3105912" y="9144"/>
                  </a:lnTo>
                  <a:lnTo>
                    <a:pt x="4594860" y="9144"/>
                  </a:lnTo>
                  <a:lnTo>
                    <a:pt x="4594860" y="1452372"/>
                  </a:lnTo>
                  <a:lnTo>
                    <a:pt x="4604004" y="1452372"/>
                  </a:lnTo>
                  <a:lnTo>
                    <a:pt x="4604004" y="9144"/>
                  </a:lnTo>
                  <a:lnTo>
                    <a:pt x="8677656" y="9144"/>
                  </a:lnTo>
                  <a:lnTo>
                    <a:pt x="8677656" y="1452372"/>
                  </a:lnTo>
                  <a:lnTo>
                    <a:pt x="8686800" y="1452372"/>
                  </a:lnTo>
                  <a:lnTo>
                    <a:pt x="8686800" y="9144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787143" y="3640654"/>
            <a:ext cx="1414145" cy="5232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229"/>
              </a:spcBef>
            </a:pPr>
            <a:r>
              <a:rPr sz="1650" spc="-10" dirty="0">
                <a:latin typeface="Arial MT"/>
                <a:cs typeface="Arial MT"/>
              </a:rPr>
              <a:t>Transformador </a:t>
            </a:r>
            <a:r>
              <a:rPr sz="1650" dirty="0">
                <a:latin typeface="Arial MT"/>
                <a:cs typeface="Arial MT"/>
              </a:rPr>
              <a:t>de</a:t>
            </a:r>
            <a:r>
              <a:rPr sz="1650" spc="30" dirty="0">
                <a:latin typeface="Arial MT"/>
                <a:cs typeface="Arial MT"/>
              </a:rPr>
              <a:t> </a:t>
            </a:r>
            <a:r>
              <a:rPr sz="1650" spc="-10" dirty="0">
                <a:latin typeface="Arial MT"/>
                <a:cs typeface="Arial MT"/>
              </a:rPr>
              <a:t>potencia</a:t>
            </a:r>
            <a:endParaRPr sz="165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28593" y="3662171"/>
            <a:ext cx="8686800" cy="1144905"/>
            <a:chOff x="228593" y="3662171"/>
            <a:chExt cx="8686800" cy="1144905"/>
          </a:xfrm>
        </p:grpSpPr>
        <p:sp>
          <p:nvSpPr>
            <p:cNvPr id="22" name="object 22"/>
            <p:cNvSpPr/>
            <p:nvPr/>
          </p:nvSpPr>
          <p:spPr>
            <a:xfrm>
              <a:off x="5800343" y="4102608"/>
              <a:ext cx="631190" cy="143510"/>
            </a:xfrm>
            <a:custGeom>
              <a:avLst/>
              <a:gdLst/>
              <a:ahLst/>
              <a:cxnLst/>
              <a:rect l="l" t="t" r="r" b="b"/>
              <a:pathLst>
                <a:path w="631189" h="143510">
                  <a:moveTo>
                    <a:pt x="36576" y="88392"/>
                  </a:moveTo>
                  <a:lnTo>
                    <a:pt x="36576" y="33528"/>
                  </a:lnTo>
                  <a:lnTo>
                    <a:pt x="18288" y="111252"/>
                  </a:lnTo>
                  <a:lnTo>
                    <a:pt x="13716" y="124968"/>
                  </a:lnTo>
                  <a:lnTo>
                    <a:pt x="13716" y="134112"/>
                  </a:lnTo>
                  <a:lnTo>
                    <a:pt x="9144" y="138684"/>
                  </a:lnTo>
                  <a:lnTo>
                    <a:pt x="0" y="138684"/>
                  </a:lnTo>
                  <a:lnTo>
                    <a:pt x="0" y="143256"/>
                  </a:lnTo>
                  <a:lnTo>
                    <a:pt x="27432" y="143256"/>
                  </a:lnTo>
                  <a:lnTo>
                    <a:pt x="27432" y="129540"/>
                  </a:lnTo>
                  <a:lnTo>
                    <a:pt x="32004" y="111252"/>
                  </a:lnTo>
                  <a:lnTo>
                    <a:pt x="36576" y="88392"/>
                  </a:lnTo>
                  <a:close/>
                </a:path>
                <a:path w="631189" h="143510">
                  <a:moveTo>
                    <a:pt x="169164" y="4572"/>
                  </a:moveTo>
                  <a:lnTo>
                    <a:pt x="169164" y="0"/>
                  </a:lnTo>
                  <a:lnTo>
                    <a:pt x="137160" y="0"/>
                  </a:lnTo>
                  <a:lnTo>
                    <a:pt x="77724" y="102108"/>
                  </a:lnTo>
                  <a:lnTo>
                    <a:pt x="64008" y="0"/>
                  </a:lnTo>
                  <a:lnTo>
                    <a:pt x="27432" y="0"/>
                  </a:lnTo>
                  <a:lnTo>
                    <a:pt x="27432" y="4572"/>
                  </a:lnTo>
                  <a:lnTo>
                    <a:pt x="36576" y="9144"/>
                  </a:lnTo>
                  <a:lnTo>
                    <a:pt x="36576" y="88392"/>
                  </a:lnTo>
                  <a:lnTo>
                    <a:pt x="50292" y="18288"/>
                  </a:lnTo>
                  <a:lnTo>
                    <a:pt x="54864" y="42672"/>
                  </a:lnTo>
                  <a:lnTo>
                    <a:pt x="54864" y="56388"/>
                  </a:lnTo>
                  <a:lnTo>
                    <a:pt x="64008" y="124968"/>
                  </a:lnTo>
                  <a:lnTo>
                    <a:pt x="73152" y="124968"/>
                  </a:lnTo>
                  <a:lnTo>
                    <a:pt x="123444" y="47244"/>
                  </a:lnTo>
                  <a:lnTo>
                    <a:pt x="132588" y="33528"/>
                  </a:lnTo>
                  <a:lnTo>
                    <a:pt x="137160" y="22860"/>
                  </a:lnTo>
                  <a:lnTo>
                    <a:pt x="137160" y="115824"/>
                  </a:lnTo>
                  <a:lnTo>
                    <a:pt x="150876" y="33528"/>
                  </a:lnTo>
                  <a:lnTo>
                    <a:pt x="155448" y="18288"/>
                  </a:lnTo>
                  <a:lnTo>
                    <a:pt x="160020" y="9144"/>
                  </a:lnTo>
                  <a:lnTo>
                    <a:pt x="169164" y="4572"/>
                  </a:lnTo>
                  <a:close/>
                </a:path>
                <a:path w="631189" h="143510">
                  <a:moveTo>
                    <a:pt x="36576" y="143256"/>
                  </a:moveTo>
                  <a:lnTo>
                    <a:pt x="36576" y="138684"/>
                  </a:lnTo>
                  <a:lnTo>
                    <a:pt x="32004" y="138684"/>
                  </a:lnTo>
                  <a:lnTo>
                    <a:pt x="27432" y="129540"/>
                  </a:lnTo>
                  <a:lnTo>
                    <a:pt x="27432" y="143256"/>
                  </a:lnTo>
                  <a:lnTo>
                    <a:pt x="36576" y="143256"/>
                  </a:lnTo>
                  <a:close/>
                </a:path>
                <a:path w="631189" h="143510">
                  <a:moveTo>
                    <a:pt x="137160" y="115824"/>
                  </a:moveTo>
                  <a:lnTo>
                    <a:pt x="137160" y="22860"/>
                  </a:lnTo>
                  <a:lnTo>
                    <a:pt x="132588" y="51816"/>
                  </a:lnTo>
                  <a:lnTo>
                    <a:pt x="118872" y="111252"/>
                  </a:lnTo>
                  <a:lnTo>
                    <a:pt x="114300" y="124968"/>
                  </a:lnTo>
                  <a:lnTo>
                    <a:pt x="109728" y="134112"/>
                  </a:lnTo>
                  <a:lnTo>
                    <a:pt x="109728" y="138684"/>
                  </a:lnTo>
                  <a:lnTo>
                    <a:pt x="100584" y="138684"/>
                  </a:lnTo>
                  <a:lnTo>
                    <a:pt x="100584" y="143256"/>
                  </a:lnTo>
                  <a:lnTo>
                    <a:pt x="132588" y="143256"/>
                  </a:lnTo>
                  <a:lnTo>
                    <a:pt x="132588" y="124968"/>
                  </a:lnTo>
                  <a:lnTo>
                    <a:pt x="137160" y="115824"/>
                  </a:lnTo>
                  <a:close/>
                </a:path>
                <a:path w="631189" h="143510">
                  <a:moveTo>
                    <a:pt x="141732" y="143256"/>
                  </a:moveTo>
                  <a:lnTo>
                    <a:pt x="141732" y="138684"/>
                  </a:lnTo>
                  <a:lnTo>
                    <a:pt x="137160" y="138684"/>
                  </a:lnTo>
                  <a:lnTo>
                    <a:pt x="132588" y="129540"/>
                  </a:lnTo>
                  <a:lnTo>
                    <a:pt x="132588" y="143256"/>
                  </a:lnTo>
                  <a:lnTo>
                    <a:pt x="141732" y="143256"/>
                  </a:lnTo>
                  <a:close/>
                </a:path>
                <a:path w="631189" h="143510">
                  <a:moveTo>
                    <a:pt x="230124" y="0"/>
                  </a:moveTo>
                  <a:lnTo>
                    <a:pt x="182880" y="0"/>
                  </a:lnTo>
                  <a:lnTo>
                    <a:pt x="182880" y="4572"/>
                  </a:lnTo>
                  <a:lnTo>
                    <a:pt x="193548" y="9144"/>
                  </a:lnTo>
                  <a:lnTo>
                    <a:pt x="198120" y="13716"/>
                  </a:lnTo>
                  <a:lnTo>
                    <a:pt x="198120" y="28956"/>
                  </a:lnTo>
                  <a:lnTo>
                    <a:pt x="202692" y="143256"/>
                  </a:lnTo>
                  <a:lnTo>
                    <a:pt x="216408" y="143256"/>
                  </a:lnTo>
                  <a:lnTo>
                    <a:pt x="216408" y="13716"/>
                  </a:lnTo>
                  <a:lnTo>
                    <a:pt x="230124" y="0"/>
                  </a:lnTo>
                  <a:close/>
                </a:path>
                <a:path w="631189" h="143510">
                  <a:moveTo>
                    <a:pt x="271272" y="51816"/>
                  </a:moveTo>
                  <a:lnTo>
                    <a:pt x="271272" y="22860"/>
                  </a:lnTo>
                  <a:lnTo>
                    <a:pt x="266700" y="38100"/>
                  </a:lnTo>
                  <a:lnTo>
                    <a:pt x="220980" y="120396"/>
                  </a:lnTo>
                  <a:lnTo>
                    <a:pt x="220980" y="111252"/>
                  </a:lnTo>
                  <a:lnTo>
                    <a:pt x="216408" y="33528"/>
                  </a:lnTo>
                  <a:lnTo>
                    <a:pt x="216408" y="143256"/>
                  </a:lnTo>
                  <a:lnTo>
                    <a:pt x="271272" y="51816"/>
                  </a:lnTo>
                  <a:close/>
                </a:path>
                <a:path w="631189" h="143510">
                  <a:moveTo>
                    <a:pt x="303276" y="4572"/>
                  </a:moveTo>
                  <a:lnTo>
                    <a:pt x="303276" y="0"/>
                  </a:lnTo>
                  <a:lnTo>
                    <a:pt x="262128" y="0"/>
                  </a:lnTo>
                  <a:lnTo>
                    <a:pt x="262128" y="4572"/>
                  </a:lnTo>
                  <a:lnTo>
                    <a:pt x="271272" y="9144"/>
                  </a:lnTo>
                  <a:lnTo>
                    <a:pt x="271272" y="51816"/>
                  </a:lnTo>
                  <a:lnTo>
                    <a:pt x="294132" y="13716"/>
                  </a:lnTo>
                  <a:lnTo>
                    <a:pt x="303276" y="4572"/>
                  </a:lnTo>
                  <a:close/>
                </a:path>
                <a:path w="631189" h="143510">
                  <a:moveTo>
                    <a:pt x="432816" y="138684"/>
                  </a:moveTo>
                  <a:lnTo>
                    <a:pt x="423672" y="134112"/>
                  </a:lnTo>
                  <a:lnTo>
                    <a:pt x="419100" y="129540"/>
                  </a:lnTo>
                  <a:lnTo>
                    <a:pt x="419100" y="115824"/>
                  </a:lnTo>
                  <a:lnTo>
                    <a:pt x="409956" y="0"/>
                  </a:lnTo>
                  <a:lnTo>
                    <a:pt x="396240" y="0"/>
                  </a:lnTo>
                  <a:lnTo>
                    <a:pt x="330708" y="115824"/>
                  </a:lnTo>
                  <a:lnTo>
                    <a:pt x="321564" y="129540"/>
                  </a:lnTo>
                  <a:lnTo>
                    <a:pt x="312420" y="134112"/>
                  </a:lnTo>
                  <a:lnTo>
                    <a:pt x="307848" y="138684"/>
                  </a:lnTo>
                  <a:lnTo>
                    <a:pt x="307848" y="143256"/>
                  </a:lnTo>
                  <a:lnTo>
                    <a:pt x="339852" y="143256"/>
                  </a:lnTo>
                  <a:lnTo>
                    <a:pt x="339852" y="120396"/>
                  </a:lnTo>
                  <a:lnTo>
                    <a:pt x="348996" y="106680"/>
                  </a:lnTo>
                  <a:lnTo>
                    <a:pt x="353568" y="97536"/>
                  </a:lnTo>
                  <a:lnTo>
                    <a:pt x="358140" y="97536"/>
                  </a:lnTo>
                  <a:lnTo>
                    <a:pt x="358140" y="88392"/>
                  </a:lnTo>
                  <a:lnTo>
                    <a:pt x="396240" y="22860"/>
                  </a:lnTo>
                  <a:lnTo>
                    <a:pt x="396240" y="56388"/>
                  </a:lnTo>
                  <a:lnTo>
                    <a:pt x="400812" y="88392"/>
                  </a:lnTo>
                  <a:lnTo>
                    <a:pt x="400812" y="143256"/>
                  </a:lnTo>
                  <a:lnTo>
                    <a:pt x="428244" y="143256"/>
                  </a:lnTo>
                  <a:lnTo>
                    <a:pt x="432816" y="138684"/>
                  </a:lnTo>
                  <a:close/>
                </a:path>
                <a:path w="631189" h="143510">
                  <a:moveTo>
                    <a:pt x="348996" y="143256"/>
                  </a:moveTo>
                  <a:lnTo>
                    <a:pt x="348996" y="138684"/>
                  </a:lnTo>
                  <a:lnTo>
                    <a:pt x="339852" y="134112"/>
                  </a:lnTo>
                  <a:lnTo>
                    <a:pt x="339852" y="143256"/>
                  </a:lnTo>
                  <a:lnTo>
                    <a:pt x="348996" y="143256"/>
                  </a:lnTo>
                  <a:close/>
                </a:path>
                <a:path w="631189" h="143510">
                  <a:moveTo>
                    <a:pt x="400812" y="97536"/>
                  </a:moveTo>
                  <a:lnTo>
                    <a:pt x="400812" y="88392"/>
                  </a:lnTo>
                  <a:lnTo>
                    <a:pt x="358140" y="88392"/>
                  </a:lnTo>
                  <a:lnTo>
                    <a:pt x="358140" y="97536"/>
                  </a:lnTo>
                  <a:lnTo>
                    <a:pt x="400812" y="97536"/>
                  </a:lnTo>
                  <a:close/>
                </a:path>
                <a:path w="631189" h="143510">
                  <a:moveTo>
                    <a:pt x="400812" y="143256"/>
                  </a:moveTo>
                  <a:lnTo>
                    <a:pt x="400812" y="120396"/>
                  </a:lnTo>
                  <a:lnTo>
                    <a:pt x="396240" y="134112"/>
                  </a:lnTo>
                  <a:lnTo>
                    <a:pt x="387096" y="138684"/>
                  </a:lnTo>
                  <a:lnTo>
                    <a:pt x="387096" y="143256"/>
                  </a:lnTo>
                  <a:lnTo>
                    <a:pt x="400812" y="143256"/>
                  </a:lnTo>
                  <a:close/>
                </a:path>
                <a:path w="631189" h="143510">
                  <a:moveTo>
                    <a:pt x="533400" y="47244"/>
                  </a:moveTo>
                  <a:lnTo>
                    <a:pt x="510540" y="42672"/>
                  </a:lnTo>
                  <a:lnTo>
                    <a:pt x="487680" y="47244"/>
                  </a:lnTo>
                  <a:lnTo>
                    <a:pt x="469392" y="60960"/>
                  </a:lnTo>
                  <a:lnTo>
                    <a:pt x="455676" y="83820"/>
                  </a:lnTo>
                  <a:lnTo>
                    <a:pt x="451104" y="111252"/>
                  </a:lnTo>
                  <a:lnTo>
                    <a:pt x="455676" y="124968"/>
                  </a:lnTo>
                  <a:lnTo>
                    <a:pt x="460248" y="134112"/>
                  </a:lnTo>
                  <a:lnTo>
                    <a:pt x="469392" y="143256"/>
                  </a:lnTo>
                  <a:lnTo>
                    <a:pt x="469392" y="111252"/>
                  </a:lnTo>
                  <a:lnTo>
                    <a:pt x="473964" y="83820"/>
                  </a:lnTo>
                  <a:lnTo>
                    <a:pt x="487680" y="60960"/>
                  </a:lnTo>
                  <a:lnTo>
                    <a:pt x="505968" y="51816"/>
                  </a:lnTo>
                  <a:lnTo>
                    <a:pt x="515112" y="51816"/>
                  </a:lnTo>
                  <a:lnTo>
                    <a:pt x="519684" y="60960"/>
                  </a:lnTo>
                  <a:lnTo>
                    <a:pt x="519684" y="70104"/>
                  </a:lnTo>
                  <a:lnTo>
                    <a:pt x="528828" y="70104"/>
                  </a:lnTo>
                  <a:lnTo>
                    <a:pt x="533400" y="47244"/>
                  </a:lnTo>
                  <a:close/>
                </a:path>
                <a:path w="631189" h="143510">
                  <a:moveTo>
                    <a:pt x="524256" y="120396"/>
                  </a:moveTo>
                  <a:lnTo>
                    <a:pt x="515112" y="115824"/>
                  </a:lnTo>
                  <a:lnTo>
                    <a:pt x="501396" y="124968"/>
                  </a:lnTo>
                  <a:lnTo>
                    <a:pt x="487680" y="129540"/>
                  </a:lnTo>
                  <a:lnTo>
                    <a:pt x="473964" y="124968"/>
                  </a:lnTo>
                  <a:lnTo>
                    <a:pt x="469392" y="111252"/>
                  </a:lnTo>
                  <a:lnTo>
                    <a:pt x="469392" y="143256"/>
                  </a:lnTo>
                  <a:lnTo>
                    <a:pt x="483108" y="143256"/>
                  </a:lnTo>
                  <a:lnTo>
                    <a:pt x="505968" y="138684"/>
                  </a:lnTo>
                  <a:lnTo>
                    <a:pt x="524256" y="120396"/>
                  </a:lnTo>
                  <a:close/>
                </a:path>
                <a:path w="631189" h="143510">
                  <a:moveTo>
                    <a:pt x="630936" y="47244"/>
                  </a:moveTo>
                  <a:lnTo>
                    <a:pt x="608076" y="42672"/>
                  </a:lnTo>
                  <a:lnTo>
                    <a:pt x="585216" y="47244"/>
                  </a:lnTo>
                  <a:lnTo>
                    <a:pt x="565404" y="60960"/>
                  </a:lnTo>
                  <a:lnTo>
                    <a:pt x="551688" y="83820"/>
                  </a:lnTo>
                  <a:lnTo>
                    <a:pt x="547116" y="111252"/>
                  </a:lnTo>
                  <a:lnTo>
                    <a:pt x="551688" y="124968"/>
                  </a:lnTo>
                  <a:lnTo>
                    <a:pt x="556260" y="134112"/>
                  </a:lnTo>
                  <a:lnTo>
                    <a:pt x="565404" y="143256"/>
                  </a:lnTo>
                  <a:lnTo>
                    <a:pt x="565404" y="111252"/>
                  </a:lnTo>
                  <a:lnTo>
                    <a:pt x="569976" y="83820"/>
                  </a:lnTo>
                  <a:lnTo>
                    <a:pt x="585216" y="60960"/>
                  </a:lnTo>
                  <a:lnTo>
                    <a:pt x="603504" y="51816"/>
                  </a:lnTo>
                  <a:lnTo>
                    <a:pt x="612648" y="51816"/>
                  </a:lnTo>
                  <a:lnTo>
                    <a:pt x="617220" y="60960"/>
                  </a:lnTo>
                  <a:lnTo>
                    <a:pt x="617220" y="70104"/>
                  </a:lnTo>
                  <a:lnTo>
                    <a:pt x="626364" y="70104"/>
                  </a:lnTo>
                  <a:lnTo>
                    <a:pt x="630936" y="47244"/>
                  </a:lnTo>
                  <a:close/>
                </a:path>
                <a:path w="631189" h="143510">
                  <a:moveTo>
                    <a:pt x="621792" y="120396"/>
                  </a:moveTo>
                  <a:lnTo>
                    <a:pt x="612648" y="115824"/>
                  </a:lnTo>
                  <a:lnTo>
                    <a:pt x="598932" y="124968"/>
                  </a:lnTo>
                  <a:lnTo>
                    <a:pt x="585216" y="129540"/>
                  </a:lnTo>
                  <a:lnTo>
                    <a:pt x="569976" y="124968"/>
                  </a:lnTo>
                  <a:lnTo>
                    <a:pt x="565404" y="111252"/>
                  </a:lnTo>
                  <a:lnTo>
                    <a:pt x="565404" y="143256"/>
                  </a:lnTo>
                  <a:lnTo>
                    <a:pt x="580644" y="143256"/>
                  </a:lnTo>
                  <a:lnTo>
                    <a:pt x="603504" y="138684"/>
                  </a:lnTo>
                  <a:lnTo>
                    <a:pt x="621792" y="1203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49567" y="4102608"/>
              <a:ext cx="82296" cy="14325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74536" y="4149852"/>
              <a:ext cx="123444" cy="1417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688836" y="4159002"/>
              <a:ext cx="631190" cy="196850"/>
            </a:xfrm>
            <a:custGeom>
              <a:avLst/>
              <a:gdLst/>
              <a:ahLst/>
              <a:cxnLst/>
              <a:rect l="l" t="t" r="r" b="b"/>
              <a:pathLst>
                <a:path w="631190" h="196850">
                  <a:moveTo>
                    <a:pt x="54864" y="91440"/>
                  </a:moveTo>
                  <a:lnTo>
                    <a:pt x="32004" y="91440"/>
                  </a:lnTo>
                  <a:lnTo>
                    <a:pt x="32004" y="73152"/>
                  </a:lnTo>
                  <a:lnTo>
                    <a:pt x="22860" y="73152"/>
                  </a:lnTo>
                  <a:lnTo>
                    <a:pt x="18288" y="82296"/>
                  </a:lnTo>
                  <a:lnTo>
                    <a:pt x="18288" y="86868"/>
                  </a:lnTo>
                  <a:lnTo>
                    <a:pt x="13716" y="91440"/>
                  </a:lnTo>
                  <a:lnTo>
                    <a:pt x="9144" y="91440"/>
                  </a:lnTo>
                  <a:lnTo>
                    <a:pt x="0" y="100584"/>
                  </a:lnTo>
                  <a:lnTo>
                    <a:pt x="13716" y="100584"/>
                  </a:lnTo>
                  <a:lnTo>
                    <a:pt x="4572" y="137160"/>
                  </a:lnTo>
                  <a:lnTo>
                    <a:pt x="4572" y="150876"/>
                  </a:lnTo>
                  <a:lnTo>
                    <a:pt x="9144" y="160020"/>
                  </a:lnTo>
                  <a:lnTo>
                    <a:pt x="13716" y="161544"/>
                  </a:lnTo>
                  <a:lnTo>
                    <a:pt x="22860" y="164592"/>
                  </a:lnTo>
                  <a:lnTo>
                    <a:pt x="27432" y="164592"/>
                  </a:lnTo>
                  <a:lnTo>
                    <a:pt x="32004" y="160020"/>
                  </a:lnTo>
                  <a:lnTo>
                    <a:pt x="41148" y="155448"/>
                  </a:lnTo>
                  <a:lnTo>
                    <a:pt x="45720" y="150876"/>
                  </a:lnTo>
                  <a:lnTo>
                    <a:pt x="41148" y="146304"/>
                  </a:lnTo>
                  <a:lnTo>
                    <a:pt x="32004" y="155448"/>
                  </a:lnTo>
                  <a:lnTo>
                    <a:pt x="18288" y="155448"/>
                  </a:lnTo>
                  <a:lnTo>
                    <a:pt x="18288" y="137160"/>
                  </a:lnTo>
                  <a:lnTo>
                    <a:pt x="22860" y="132588"/>
                  </a:lnTo>
                  <a:lnTo>
                    <a:pt x="27432" y="100584"/>
                  </a:lnTo>
                  <a:lnTo>
                    <a:pt x="54864" y="100584"/>
                  </a:lnTo>
                  <a:lnTo>
                    <a:pt x="54864" y="91440"/>
                  </a:lnTo>
                  <a:close/>
                </a:path>
                <a:path w="631190" h="196850">
                  <a:moveTo>
                    <a:pt x="138684" y="91440"/>
                  </a:moveTo>
                  <a:lnTo>
                    <a:pt x="129540" y="91440"/>
                  </a:lnTo>
                  <a:lnTo>
                    <a:pt x="115824" y="96012"/>
                  </a:lnTo>
                  <a:lnTo>
                    <a:pt x="97536" y="109728"/>
                  </a:lnTo>
                  <a:lnTo>
                    <a:pt x="97536" y="96012"/>
                  </a:lnTo>
                  <a:lnTo>
                    <a:pt x="88392" y="91440"/>
                  </a:lnTo>
                  <a:lnTo>
                    <a:pt x="83820" y="91440"/>
                  </a:lnTo>
                  <a:lnTo>
                    <a:pt x="74676" y="96012"/>
                  </a:lnTo>
                  <a:lnTo>
                    <a:pt x="68580" y="100584"/>
                  </a:lnTo>
                  <a:lnTo>
                    <a:pt x="64008" y="105156"/>
                  </a:lnTo>
                  <a:lnTo>
                    <a:pt x="68580" y="109728"/>
                  </a:lnTo>
                  <a:lnTo>
                    <a:pt x="74676" y="105156"/>
                  </a:lnTo>
                  <a:lnTo>
                    <a:pt x="79248" y="100584"/>
                  </a:lnTo>
                  <a:lnTo>
                    <a:pt x="83820" y="100584"/>
                  </a:lnTo>
                  <a:lnTo>
                    <a:pt x="88392" y="105156"/>
                  </a:lnTo>
                  <a:lnTo>
                    <a:pt x="83820" y="109728"/>
                  </a:lnTo>
                  <a:lnTo>
                    <a:pt x="83820" y="118872"/>
                  </a:lnTo>
                  <a:lnTo>
                    <a:pt x="74676" y="164592"/>
                  </a:lnTo>
                  <a:lnTo>
                    <a:pt x="88392" y="164592"/>
                  </a:lnTo>
                  <a:lnTo>
                    <a:pt x="97536" y="128016"/>
                  </a:lnTo>
                  <a:lnTo>
                    <a:pt x="97536" y="123444"/>
                  </a:lnTo>
                  <a:lnTo>
                    <a:pt x="102108" y="114300"/>
                  </a:lnTo>
                  <a:lnTo>
                    <a:pt x="115824" y="100584"/>
                  </a:lnTo>
                  <a:lnTo>
                    <a:pt x="120396" y="100584"/>
                  </a:lnTo>
                  <a:lnTo>
                    <a:pt x="124968" y="105156"/>
                  </a:lnTo>
                  <a:lnTo>
                    <a:pt x="124968" y="109728"/>
                  </a:lnTo>
                  <a:lnTo>
                    <a:pt x="134112" y="109728"/>
                  </a:lnTo>
                  <a:lnTo>
                    <a:pt x="138684" y="91440"/>
                  </a:lnTo>
                  <a:close/>
                </a:path>
                <a:path w="631190" h="196850">
                  <a:moveTo>
                    <a:pt x="230124" y="150876"/>
                  </a:moveTo>
                  <a:lnTo>
                    <a:pt x="225552" y="150876"/>
                  </a:lnTo>
                  <a:lnTo>
                    <a:pt x="225552" y="146304"/>
                  </a:lnTo>
                  <a:lnTo>
                    <a:pt x="216408" y="155448"/>
                  </a:lnTo>
                  <a:lnTo>
                    <a:pt x="207264" y="155448"/>
                  </a:lnTo>
                  <a:lnTo>
                    <a:pt x="207264" y="146304"/>
                  </a:lnTo>
                  <a:lnTo>
                    <a:pt x="211836" y="141732"/>
                  </a:lnTo>
                  <a:lnTo>
                    <a:pt x="220980" y="91440"/>
                  </a:lnTo>
                  <a:lnTo>
                    <a:pt x="216408" y="91440"/>
                  </a:lnTo>
                  <a:lnTo>
                    <a:pt x="207264" y="96012"/>
                  </a:lnTo>
                  <a:lnTo>
                    <a:pt x="202692" y="93726"/>
                  </a:lnTo>
                  <a:lnTo>
                    <a:pt x="202692" y="109728"/>
                  </a:lnTo>
                  <a:lnTo>
                    <a:pt x="202692" y="118872"/>
                  </a:lnTo>
                  <a:lnTo>
                    <a:pt x="198120" y="123444"/>
                  </a:lnTo>
                  <a:lnTo>
                    <a:pt x="193548" y="141732"/>
                  </a:lnTo>
                  <a:lnTo>
                    <a:pt x="179832" y="150876"/>
                  </a:lnTo>
                  <a:lnTo>
                    <a:pt x="175260" y="155448"/>
                  </a:lnTo>
                  <a:lnTo>
                    <a:pt x="170688" y="155448"/>
                  </a:lnTo>
                  <a:lnTo>
                    <a:pt x="166116" y="150876"/>
                  </a:lnTo>
                  <a:lnTo>
                    <a:pt x="161544" y="141732"/>
                  </a:lnTo>
                  <a:lnTo>
                    <a:pt x="161544" y="132588"/>
                  </a:lnTo>
                  <a:lnTo>
                    <a:pt x="170688" y="114300"/>
                  </a:lnTo>
                  <a:lnTo>
                    <a:pt x="184404" y="100584"/>
                  </a:lnTo>
                  <a:lnTo>
                    <a:pt x="188976" y="100584"/>
                  </a:lnTo>
                  <a:lnTo>
                    <a:pt x="198120" y="105156"/>
                  </a:lnTo>
                  <a:lnTo>
                    <a:pt x="202692" y="109728"/>
                  </a:lnTo>
                  <a:lnTo>
                    <a:pt x="202692" y="93726"/>
                  </a:lnTo>
                  <a:lnTo>
                    <a:pt x="198120" y="91440"/>
                  </a:lnTo>
                  <a:lnTo>
                    <a:pt x="179832" y="91440"/>
                  </a:lnTo>
                  <a:lnTo>
                    <a:pt x="170688" y="100584"/>
                  </a:lnTo>
                  <a:lnTo>
                    <a:pt x="161544" y="105156"/>
                  </a:lnTo>
                  <a:lnTo>
                    <a:pt x="152400" y="114300"/>
                  </a:lnTo>
                  <a:lnTo>
                    <a:pt x="147828" y="128016"/>
                  </a:lnTo>
                  <a:lnTo>
                    <a:pt x="147828" y="141732"/>
                  </a:lnTo>
                  <a:lnTo>
                    <a:pt x="152400" y="160020"/>
                  </a:lnTo>
                  <a:lnTo>
                    <a:pt x="161544" y="163068"/>
                  </a:lnTo>
                  <a:lnTo>
                    <a:pt x="166116" y="164592"/>
                  </a:lnTo>
                  <a:lnTo>
                    <a:pt x="175260" y="164592"/>
                  </a:lnTo>
                  <a:lnTo>
                    <a:pt x="179832" y="160020"/>
                  </a:lnTo>
                  <a:lnTo>
                    <a:pt x="188976" y="155448"/>
                  </a:lnTo>
                  <a:lnTo>
                    <a:pt x="193548" y="146304"/>
                  </a:lnTo>
                  <a:lnTo>
                    <a:pt x="198120" y="146304"/>
                  </a:lnTo>
                  <a:lnTo>
                    <a:pt x="193548" y="150876"/>
                  </a:lnTo>
                  <a:lnTo>
                    <a:pt x="198120" y="160020"/>
                  </a:lnTo>
                  <a:lnTo>
                    <a:pt x="202692" y="162306"/>
                  </a:lnTo>
                  <a:lnTo>
                    <a:pt x="207264" y="164592"/>
                  </a:lnTo>
                  <a:lnTo>
                    <a:pt x="211836" y="164592"/>
                  </a:lnTo>
                  <a:lnTo>
                    <a:pt x="216408" y="160020"/>
                  </a:lnTo>
                  <a:lnTo>
                    <a:pt x="225552" y="155448"/>
                  </a:lnTo>
                  <a:lnTo>
                    <a:pt x="230124" y="150876"/>
                  </a:lnTo>
                  <a:close/>
                </a:path>
                <a:path w="631190" h="196850">
                  <a:moveTo>
                    <a:pt x="323088" y="64008"/>
                  </a:moveTo>
                  <a:lnTo>
                    <a:pt x="309372" y="64008"/>
                  </a:lnTo>
                  <a:lnTo>
                    <a:pt x="286512" y="68580"/>
                  </a:lnTo>
                  <a:lnTo>
                    <a:pt x="277368" y="91440"/>
                  </a:lnTo>
                  <a:lnTo>
                    <a:pt x="272796" y="91440"/>
                  </a:lnTo>
                  <a:lnTo>
                    <a:pt x="268224" y="96012"/>
                  </a:lnTo>
                  <a:lnTo>
                    <a:pt x="262128" y="96012"/>
                  </a:lnTo>
                  <a:lnTo>
                    <a:pt x="257556" y="100584"/>
                  </a:lnTo>
                  <a:lnTo>
                    <a:pt x="272796" y="100584"/>
                  </a:lnTo>
                  <a:lnTo>
                    <a:pt x="257556" y="164592"/>
                  </a:lnTo>
                  <a:lnTo>
                    <a:pt x="252984" y="178308"/>
                  </a:lnTo>
                  <a:lnTo>
                    <a:pt x="248412" y="182880"/>
                  </a:lnTo>
                  <a:lnTo>
                    <a:pt x="248412" y="187452"/>
                  </a:lnTo>
                  <a:lnTo>
                    <a:pt x="239268" y="187452"/>
                  </a:lnTo>
                  <a:lnTo>
                    <a:pt x="234696" y="192024"/>
                  </a:lnTo>
                  <a:lnTo>
                    <a:pt x="234696" y="196596"/>
                  </a:lnTo>
                  <a:lnTo>
                    <a:pt x="239268" y="196596"/>
                  </a:lnTo>
                  <a:lnTo>
                    <a:pt x="262128" y="187452"/>
                  </a:lnTo>
                  <a:lnTo>
                    <a:pt x="268224" y="178308"/>
                  </a:lnTo>
                  <a:lnTo>
                    <a:pt x="272796" y="164592"/>
                  </a:lnTo>
                  <a:lnTo>
                    <a:pt x="286512" y="100584"/>
                  </a:lnTo>
                  <a:lnTo>
                    <a:pt x="291084" y="100584"/>
                  </a:lnTo>
                  <a:lnTo>
                    <a:pt x="309372" y="100584"/>
                  </a:lnTo>
                  <a:lnTo>
                    <a:pt x="309372" y="91440"/>
                  </a:lnTo>
                  <a:lnTo>
                    <a:pt x="291084" y="91440"/>
                  </a:lnTo>
                  <a:lnTo>
                    <a:pt x="291084" y="86868"/>
                  </a:lnTo>
                  <a:lnTo>
                    <a:pt x="295656" y="77724"/>
                  </a:lnTo>
                  <a:lnTo>
                    <a:pt x="300228" y="73152"/>
                  </a:lnTo>
                  <a:lnTo>
                    <a:pt x="304800" y="73152"/>
                  </a:lnTo>
                  <a:lnTo>
                    <a:pt x="313944" y="82296"/>
                  </a:lnTo>
                  <a:lnTo>
                    <a:pt x="318516" y="82296"/>
                  </a:lnTo>
                  <a:lnTo>
                    <a:pt x="323088" y="64008"/>
                  </a:lnTo>
                  <a:close/>
                </a:path>
                <a:path w="631190" h="196850">
                  <a:moveTo>
                    <a:pt x="405384" y="109728"/>
                  </a:moveTo>
                  <a:lnTo>
                    <a:pt x="400812" y="100584"/>
                  </a:lnTo>
                  <a:lnTo>
                    <a:pt x="391668" y="96012"/>
                  </a:lnTo>
                  <a:lnTo>
                    <a:pt x="391668" y="114300"/>
                  </a:lnTo>
                  <a:lnTo>
                    <a:pt x="391668" y="123444"/>
                  </a:lnTo>
                  <a:lnTo>
                    <a:pt x="387096" y="132588"/>
                  </a:lnTo>
                  <a:lnTo>
                    <a:pt x="387096" y="141732"/>
                  </a:lnTo>
                  <a:lnTo>
                    <a:pt x="373380" y="155448"/>
                  </a:lnTo>
                  <a:lnTo>
                    <a:pt x="364236" y="155448"/>
                  </a:lnTo>
                  <a:lnTo>
                    <a:pt x="355092" y="150876"/>
                  </a:lnTo>
                  <a:lnTo>
                    <a:pt x="350520" y="141732"/>
                  </a:lnTo>
                  <a:lnTo>
                    <a:pt x="350520" y="132588"/>
                  </a:lnTo>
                  <a:lnTo>
                    <a:pt x="364236" y="105156"/>
                  </a:lnTo>
                  <a:lnTo>
                    <a:pt x="373380" y="100584"/>
                  </a:lnTo>
                  <a:lnTo>
                    <a:pt x="377952" y="100584"/>
                  </a:lnTo>
                  <a:lnTo>
                    <a:pt x="387096" y="105156"/>
                  </a:lnTo>
                  <a:lnTo>
                    <a:pt x="391668" y="114300"/>
                  </a:lnTo>
                  <a:lnTo>
                    <a:pt x="391668" y="96012"/>
                  </a:lnTo>
                  <a:lnTo>
                    <a:pt x="382524" y="91440"/>
                  </a:lnTo>
                  <a:lnTo>
                    <a:pt x="364236" y="96012"/>
                  </a:lnTo>
                  <a:lnTo>
                    <a:pt x="350520" y="105156"/>
                  </a:lnTo>
                  <a:lnTo>
                    <a:pt x="341376" y="118872"/>
                  </a:lnTo>
                  <a:lnTo>
                    <a:pt x="336804" y="137160"/>
                  </a:lnTo>
                  <a:lnTo>
                    <a:pt x="341376" y="150876"/>
                  </a:lnTo>
                  <a:lnTo>
                    <a:pt x="345948" y="160020"/>
                  </a:lnTo>
                  <a:lnTo>
                    <a:pt x="350520" y="164592"/>
                  </a:lnTo>
                  <a:lnTo>
                    <a:pt x="364236" y="164592"/>
                  </a:lnTo>
                  <a:lnTo>
                    <a:pt x="382524" y="160020"/>
                  </a:lnTo>
                  <a:lnTo>
                    <a:pt x="391668" y="153924"/>
                  </a:lnTo>
                  <a:lnTo>
                    <a:pt x="396240" y="150876"/>
                  </a:lnTo>
                  <a:lnTo>
                    <a:pt x="405384" y="137160"/>
                  </a:lnTo>
                  <a:lnTo>
                    <a:pt x="405384" y="109728"/>
                  </a:lnTo>
                  <a:close/>
                </a:path>
                <a:path w="631190" h="196850">
                  <a:moveTo>
                    <a:pt x="630936" y="41148"/>
                  </a:moveTo>
                  <a:lnTo>
                    <a:pt x="502920" y="41148"/>
                  </a:lnTo>
                  <a:lnTo>
                    <a:pt x="502920" y="54864"/>
                  </a:lnTo>
                  <a:lnTo>
                    <a:pt x="630936" y="54864"/>
                  </a:lnTo>
                  <a:lnTo>
                    <a:pt x="630936" y="41148"/>
                  </a:lnTo>
                  <a:close/>
                </a:path>
                <a:path w="631190" h="196850">
                  <a:moveTo>
                    <a:pt x="630936" y="0"/>
                  </a:moveTo>
                  <a:lnTo>
                    <a:pt x="502920" y="0"/>
                  </a:lnTo>
                  <a:lnTo>
                    <a:pt x="502920" y="13716"/>
                  </a:lnTo>
                  <a:lnTo>
                    <a:pt x="630936" y="13716"/>
                  </a:lnTo>
                  <a:lnTo>
                    <a:pt x="6309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94447" y="3933443"/>
              <a:ext cx="109727" cy="14173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504175" y="4015740"/>
              <a:ext cx="405765" cy="134620"/>
            </a:xfrm>
            <a:custGeom>
              <a:avLst/>
              <a:gdLst/>
              <a:ahLst/>
              <a:cxnLst/>
              <a:rect l="l" t="t" r="r" b="b"/>
              <a:pathLst>
                <a:path w="405765" h="134620">
                  <a:moveTo>
                    <a:pt x="47244" y="86868"/>
                  </a:moveTo>
                  <a:lnTo>
                    <a:pt x="42672" y="82296"/>
                  </a:lnTo>
                  <a:lnTo>
                    <a:pt x="33528" y="91440"/>
                  </a:lnTo>
                  <a:lnTo>
                    <a:pt x="18288" y="91440"/>
                  </a:lnTo>
                  <a:lnTo>
                    <a:pt x="18288" y="22860"/>
                  </a:lnTo>
                  <a:lnTo>
                    <a:pt x="13716" y="27432"/>
                  </a:lnTo>
                  <a:lnTo>
                    <a:pt x="9144" y="27432"/>
                  </a:lnTo>
                  <a:lnTo>
                    <a:pt x="0" y="36576"/>
                  </a:lnTo>
                  <a:lnTo>
                    <a:pt x="13716" y="36576"/>
                  </a:lnTo>
                  <a:lnTo>
                    <a:pt x="13716" y="97536"/>
                  </a:lnTo>
                  <a:lnTo>
                    <a:pt x="22860" y="100584"/>
                  </a:lnTo>
                  <a:lnTo>
                    <a:pt x="28956" y="100584"/>
                  </a:lnTo>
                  <a:lnTo>
                    <a:pt x="33528" y="96012"/>
                  </a:lnTo>
                  <a:lnTo>
                    <a:pt x="42672" y="91440"/>
                  </a:lnTo>
                  <a:lnTo>
                    <a:pt x="47244" y="86868"/>
                  </a:lnTo>
                  <a:close/>
                </a:path>
                <a:path w="405765" h="134620">
                  <a:moveTo>
                    <a:pt x="13716" y="97536"/>
                  </a:moveTo>
                  <a:lnTo>
                    <a:pt x="13716" y="36576"/>
                  </a:lnTo>
                  <a:lnTo>
                    <a:pt x="4572" y="73152"/>
                  </a:lnTo>
                  <a:lnTo>
                    <a:pt x="4572" y="86868"/>
                  </a:lnTo>
                  <a:lnTo>
                    <a:pt x="9144" y="96012"/>
                  </a:lnTo>
                  <a:lnTo>
                    <a:pt x="13716" y="97536"/>
                  </a:lnTo>
                  <a:close/>
                </a:path>
                <a:path w="405765" h="134620">
                  <a:moveTo>
                    <a:pt x="56388" y="36576"/>
                  </a:moveTo>
                  <a:lnTo>
                    <a:pt x="56388" y="27432"/>
                  </a:lnTo>
                  <a:lnTo>
                    <a:pt x="33528" y="27432"/>
                  </a:lnTo>
                  <a:lnTo>
                    <a:pt x="33528" y="9144"/>
                  </a:lnTo>
                  <a:lnTo>
                    <a:pt x="22860" y="9144"/>
                  </a:lnTo>
                  <a:lnTo>
                    <a:pt x="18288" y="18288"/>
                  </a:lnTo>
                  <a:lnTo>
                    <a:pt x="18288" y="73152"/>
                  </a:lnTo>
                  <a:lnTo>
                    <a:pt x="22860" y="68580"/>
                  </a:lnTo>
                  <a:lnTo>
                    <a:pt x="28956" y="36576"/>
                  </a:lnTo>
                  <a:lnTo>
                    <a:pt x="56388" y="36576"/>
                  </a:lnTo>
                  <a:close/>
                </a:path>
                <a:path w="405765" h="134620">
                  <a:moveTo>
                    <a:pt x="97536" y="64008"/>
                  </a:moveTo>
                  <a:lnTo>
                    <a:pt x="97536" y="32004"/>
                  </a:lnTo>
                  <a:lnTo>
                    <a:pt x="88392" y="27432"/>
                  </a:lnTo>
                  <a:lnTo>
                    <a:pt x="83820" y="27432"/>
                  </a:lnTo>
                  <a:lnTo>
                    <a:pt x="74676" y="32004"/>
                  </a:lnTo>
                  <a:lnTo>
                    <a:pt x="65532" y="41148"/>
                  </a:lnTo>
                  <a:lnTo>
                    <a:pt x="70104" y="45720"/>
                  </a:lnTo>
                  <a:lnTo>
                    <a:pt x="79248" y="36576"/>
                  </a:lnTo>
                  <a:lnTo>
                    <a:pt x="83820" y="36576"/>
                  </a:lnTo>
                  <a:lnTo>
                    <a:pt x="88392" y="41148"/>
                  </a:lnTo>
                  <a:lnTo>
                    <a:pt x="88392" y="100584"/>
                  </a:lnTo>
                  <a:lnTo>
                    <a:pt x="97536" y="64008"/>
                  </a:lnTo>
                  <a:close/>
                </a:path>
                <a:path w="405765" h="134620">
                  <a:moveTo>
                    <a:pt x="88392" y="100584"/>
                  </a:moveTo>
                  <a:lnTo>
                    <a:pt x="88392" y="41148"/>
                  </a:lnTo>
                  <a:lnTo>
                    <a:pt x="83820" y="45720"/>
                  </a:lnTo>
                  <a:lnTo>
                    <a:pt x="83820" y="54864"/>
                  </a:lnTo>
                  <a:lnTo>
                    <a:pt x="74676" y="100584"/>
                  </a:lnTo>
                  <a:lnTo>
                    <a:pt x="88392" y="100584"/>
                  </a:lnTo>
                  <a:close/>
                </a:path>
                <a:path w="405765" h="134620">
                  <a:moveTo>
                    <a:pt x="138684" y="27432"/>
                  </a:moveTo>
                  <a:lnTo>
                    <a:pt x="129540" y="27432"/>
                  </a:lnTo>
                  <a:lnTo>
                    <a:pt x="115824" y="32004"/>
                  </a:lnTo>
                  <a:lnTo>
                    <a:pt x="97536" y="45720"/>
                  </a:lnTo>
                  <a:lnTo>
                    <a:pt x="97536" y="59436"/>
                  </a:lnTo>
                  <a:lnTo>
                    <a:pt x="102108" y="50292"/>
                  </a:lnTo>
                  <a:lnTo>
                    <a:pt x="115824" y="36576"/>
                  </a:lnTo>
                  <a:lnTo>
                    <a:pt x="120396" y="36576"/>
                  </a:lnTo>
                  <a:lnTo>
                    <a:pt x="124968" y="41148"/>
                  </a:lnTo>
                  <a:lnTo>
                    <a:pt x="124968" y="45720"/>
                  </a:lnTo>
                  <a:lnTo>
                    <a:pt x="134112" y="45720"/>
                  </a:lnTo>
                  <a:lnTo>
                    <a:pt x="138684" y="27432"/>
                  </a:lnTo>
                  <a:close/>
                </a:path>
                <a:path w="405765" h="134620">
                  <a:moveTo>
                    <a:pt x="222504" y="27432"/>
                  </a:moveTo>
                  <a:lnTo>
                    <a:pt x="217932" y="27432"/>
                  </a:lnTo>
                  <a:lnTo>
                    <a:pt x="207264" y="32004"/>
                  </a:lnTo>
                  <a:lnTo>
                    <a:pt x="198120" y="27432"/>
                  </a:lnTo>
                  <a:lnTo>
                    <a:pt x="179832" y="27432"/>
                  </a:lnTo>
                  <a:lnTo>
                    <a:pt x="170688" y="36576"/>
                  </a:lnTo>
                  <a:lnTo>
                    <a:pt x="161544" y="41148"/>
                  </a:lnTo>
                  <a:lnTo>
                    <a:pt x="152400" y="50292"/>
                  </a:lnTo>
                  <a:lnTo>
                    <a:pt x="147828" y="64008"/>
                  </a:lnTo>
                  <a:lnTo>
                    <a:pt x="147828" y="77724"/>
                  </a:lnTo>
                  <a:lnTo>
                    <a:pt x="152400" y="96012"/>
                  </a:lnTo>
                  <a:lnTo>
                    <a:pt x="161544" y="99060"/>
                  </a:lnTo>
                  <a:lnTo>
                    <a:pt x="161544" y="68580"/>
                  </a:lnTo>
                  <a:lnTo>
                    <a:pt x="170688" y="50292"/>
                  </a:lnTo>
                  <a:lnTo>
                    <a:pt x="184404" y="36576"/>
                  </a:lnTo>
                  <a:lnTo>
                    <a:pt x="188976" y="36576"/>
                  </a:lnTo>
                  <a:lnTo>
                    <a:pt x="198120" y="41148"/>
                  </a:lnTo>
                  <a:lnTo>
                    <a:pt x="202692" y="45720"/>
                  </a:lnTo>
                  <a:lnTo>
                    <a:pt x="202692" y="98298"/>
                  </a:lnTo>
                  <a:lnTo>
                    <a:pt x="207264" y="100584"/>
                  </a:lnTo>
                  <a:lnTo>
                    <a:pt x="207264" y="82296"/>
                  </a:lnTo>
                  <a:lnTo>
                    <a:pt x="211836" y="77724"/>
                  </a:lnTo>
                  <a:lnTo>
                    <a:pt x="222504" y="27432"/>
                  </a:lnTo>
                  <a:close/>
                </a:path>
                <a:path w="405765" h="134620">
                  <a:moveTo>
                    <a:pt x="202692" y="98298"/>
                  </a:moveTo>
                  <a:lnTo>
                    <a:pt x="202692" y="54864"/>
                  </a:lnTo>
                  <a:lnTo>
                    <a:pt x="198120" y="59436"/>
                  </a:lnTo>
                  <a:lnTo>
                    <a:pt x="193548" y="77724"/>
                  </a:lnTo>
                  <a:lnTo>
                    <a:pt x="179832" y="86868"/>
                  </a:lnTo>
                  <a:lnTo>
                    <a:pt x="175260" y="91440"/>
                  </a:lnTo>
                  <a:lnTo>
                    <a:pt x="170688" y="91440"/>
                  </a:lnTo>
                  <a:lnTo>
                    <a:pt x="166116" y="86868"/>
                  </a:lnTo>
                  <a:lnTo>
                    <a:pt x="161544" y="77724"/>
                  </a:lnTo>
                  <a:lnTo>
                    <a:pt x="161544" y="99060"/>
                  </a:lnTo>
                  <a:lnTo>
                    <a:pt x="166116" y="100584"/>
                  </a:lnTo>
                  <a:lnTo>
                    <a:pt x="175260" y="100584"/>
                  </a:lnTo>
                  <a:lnTo>
                    <a:pt x="179832" y="96012"/>
                  </a:lnTo>
                  <a:lnTo>
                    <a:pt x="188976" y="91440"/>
                  </a:lnTo>
                  <a:lnTo>
                    <a:pt x="193548" y="82296"/>
                  </a:lnTo>
                  <a:lnTo>
                    <a:pt x="198120" y="82296"/>
                  </a:lnTo>
                  <a:lnTo>
                    <a:pt x="198120" y="96012"/>
                  </a:lnTo>
                  <a:lnTo>
                    <a:pt x="202692" y="98298"/>
                  </a:lnTo>
                  <a:close/>
                </a:path>
                <a:path w="405765" h="134620">
                  <a:moveTo>
                    <a:pt x="198120" y="96012"/>
                  </a:moveTo>
                  <a:lnTo>
                    <a:pt x="198120" y="82296"/>
                  </a:lnTo>
                  <a:lnTo>
                    <a:pt x="193548" y="86868"/>
                  </a:lnTo>
                  <a:lnTo>
                    <a:pt x="198120" y="96012"/>
                  </a:lnTo>
                  <a:close/>
                </a:path>
                <a:path w="405765" h="134620">
                  <a:moveTo>
                    <a:pt x="231648" y="86868"/>
                  </a:moveTo>
                  <a:lnTo>
                    <a:pt x="227076" y="86868"/>
                  </a:lnTo>
                  <a:lnTo>
                    <a:pt x="227076" y="82296"/>
                  </a:lnTo>
                  <a:lnTo>
                    <a:pt x="217932" y="91440"/>
                  </a:lnTo>
                  <a:lnTo>
                    <a:pt x="207264" y="91440"/>
                  </a:lnTo>
                  <a:lnTo>
                    <a:pt x="207264" y="100584"/>
                  </a:lnTo>
                  <a:lnTo>
                    <a:pt x="211836" y="100584"/>
                  </a:lnTo>
                  <a:lnTo>
                    <a:pt x="217932" y="96012"/>
                  </a:lnTo>
                  <a:lnTo>
                    <a:pt x="227076" y="91440"/>
                  </a:lnTo>
                  <a:lnTo>
                    <a:pt x="231648" y="86868"/>
                  </a:lnTo>
                  <a:close/>
                </a:path>
                <a:path w="405765" h="134620">
                  <a:moveTo>
                    <a:pt x="272796" y="100584"/>
                  </a:moveTo>
                  <a:lnTo>
                    <a:pt x="272796" y="36576"/>
                  </a:lnTo>
                  <a:lnTo>
                    <a:pt x="259080" y="100584"/>
                  </a:lnTo>
                  <a:lnTo>
                    <a:pt x="254508" y="115824"/>
                  </a:lnTo>
                  <a:lnTo>
                    <a:pt x="249936" y="120396"/>
                  </a:lnTo>
                  <a:lnTo>
                    <a:pt x="249936" y="124968"/>
                  </a:lnTo>
                  <a:lnTo>
                    <a:pt x="240792" y="124968"/>
                  </a:lnTo>
                  <a:lnTo>
                    <a:pt x="236220" y="129540"/>
                  </a:lnTo>
                  <a:lnTo>
                    <a:pt x="236220" y="134112"/>
                  </a:lnTo>
                  <a:lnTo>
                    <a:pt x="240792" y="134112"/>
                  </a:lnTo>
                  <a:lnTo>
                    <a:pt x="263652" y="124968"/>
                  </a:lnTo>
                  <a:lnTo>
                    <a:pt x="268224" y="115824"/>
                  </a:lnTo>
                  <a:lnTo>
                    <a:pt x="272796" y="100584"/>
                  </a:lnTo>
                  <a:close/>
                </a:path>
                <a:path w="405765" h="134620">
                  <a:moveTo>
                    <a:pt x="323088" y="0"/>
                  </a:moveTo>
                  <a:lnTo>
                    <a:pt x="309372" y="0"/>
                  </a:lnTo>
                  <a:lnTo>
                    <a:pt x="286512" y="4572"/>
                  </a:lnTo>
                  <a:lnTo>
                    <a:pt x="277368" y="27432"/>
                  </a:lnTo>
                  <a:lnTo>
                    <a:pt x="272796" y="27432"/>
                  </a:lnTo>
                  <a:lnTo>
                    <a:pt x="268224" y="32004"/>
                  </a:lnTo>
                  <a:lnTo>
                    <a:pt x="263652" y="32004"/>
                  </a:lnTo>
                  <a:lnTo>
                    <a:pt x="259080" y="36576"/>
                  </a:lnTo>
                  <a:lnTo>
                    <a:pt x="272796" y="36576"/>
                  </a:lnTo>
                  <a:lnTo>
                    <a:pt x="272796" y="100584"/>
                  </a:lnTo>
                  <a:lnTo>
                    <a:pt x="286512" y="36576"/>
                  </a:lnTo>
                  <a:lnTo>
                    <a:pt x="291084" y="36576"/>
                  </a:lnTo>
                  <a:lnTo>
                    <a:pt x="291084" y="22860"/>
                  </a:lnTo>
                  <a:lnTo>
                    <a:pt x="295656" y="13716"/>
                  </a:lnTo>
                  <a:lnTo>
                    <a:pt x="300228" y="9144"/>
                  </a:lnTo>
                  <a:lnTo>
                    <a:pt x="304800" y="9144"/>
                  </a:lnTo>
                  <a:lnTo>
                    <a:pt x="313944" y="18288"/>
                  </a:lnTo>
                  <a:lnTo>
                    <a:pt x="318516" y="18288"/>
                  </a:lnTo>
                  <a:lnTo>
                    <a:pt x="323088" y="0"/>
                  </a:lnTo>
                  <a:close/>
                </a:path>
                <a:path w="405765" h="134620">
                  <a:moveTo>
                    <a:pt x="309372" y="36576"/>
                  </a:moveTo>
                  <a:lnTo>
                    <a:pt x="309372" y="27432"/>
                  </a:lnTo>
                  <a:lnTo>
                    <a:pt x="291084" y="27432"/>
                  </a:lnTo>
                  <a:lnTo>
                    <a:pt x="291084" y="36576"/>
                  </a:lnTo>
                  <a:lnTo>
                    <a:pt x="309372" y="36576"/>
                  </a:lnTo>
                  <a:close/>
                </a:path>
                <a:path w="405765" h="134620">
                  <a:moveTo>
                    <a:pt x="405384" y="73152"/>
                  </a:moveTo>
                  <a:lnTo>
                    <a:pt x="405384" y="45720"/>
                  </a:lnTo>
                  <a:lnTo>
                    <a:pt x="400812" y="36576"/>
                  </a:lnTo>
                  <a:lnTo>
                    <a:pt x="382524" y="27432"/>
                  </a:lnTo>
                  <a:lnTo>
                    <a:pt x="364236" y="32004"/>
                  </a:lnTo>
                  <a:lnTo>
                    <a:pt x="350520" y="41148"/>
                  </a:lnTo>
                  <a:lnTo>
                    <a:pt x="341376" y="54864"/>
                  </a:lnTo>
                  <a:lnTo>
                    <a:pt x="336804" y="73152"/>
                  </a:lnTo>
                  <a:lnTo>
                    <a:pt x="341376" y="86868"/>
                  </a:lnTo>
                  <a:lnTo>
                    <a:pt x="345948" y="96012"/>
                  </a:lnTo>
                  <a:lnTo>
                    <a:pt x="350520" y="100584"/>
                  </a:lnTo>
                  <a:lnTo>
                    <a:pt x="350520" y="68580"/>
                  </a:lnTo>
                  <a:lnTo>
                    <a:pt x="364236" y="41148"/>
                  </a:lnTo>
                  <a:lnTo>
                    <a:pt x="373380" y="36576"/>
                  </a:lnTo>
                  <a:lnTo>
                    <a:pt x="377952" y="36576"/>
                  </a:lnTo>
                  <a:lnTo>
                    <a:pt x="387096" y="41148"/>
                  </a:lnTo>
                  <a:lnTo>
                    <a:pt x="391668" y="50292"/>
                  </a:lnTo>
                  <a:lnTo>
                    <a:pt x="391668" y="89916"/>
                  </a:lnTo>
                  <a:lnTo>
                    <a:pt x="396240" y="86868"/>
                  </a:lnTo>
                  <a:lnTo>
                    <a:pt x="405384" y="73152"/>
                  </a:lnTo>
                  <a:close/>
                </a:path>
                <a:path w="405765" h="134620">
                  <a:moveTo>
                    <a:pt x="391668" y="89916"/>
                  </a:moveTo>
                  <a:lnTo>
                    <a:pt x="391668" y="59436"/>
                  </a:lnTo>
                  <a:lnTo>
                    <a:pt x="387096" y="68580"/>
                  </a:lnTo>
                  <a:lnTo>
                    <a:pt x="387096" y="77724"/>
                  </a:lnTo>
                  <a:lnTo>
                    <a:pt x="373380" y="91440"/>
                  </a:lnTo>
                  <a:lnTo>
                    <a:pt x="364236" y="91440"/>
                  </a:lnTo>
                  <a:lnTo>
                    <a:pt x="355092" y="86868"/>
                  </a:lnTo>
                  <a:lnTo>
                    <a:pt x="350520" y="77724"/>
                  </a:lnTo>
                  <a:lnTo>
                    <a:pt x="350520" y="100584"/>
                  </a:lnTo>
                  <a:lnTo>
                    <a:pt x="364236" y="100584"/>
                  </a:lnTo>
                  <a:lnTo>
                    <a:pt x="382524" y="96012"/>
                  </a:lnTo>
                  <a:lnTo>
                    <a:pt x="391668" y="899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44739" y="4245863"/>
              <a:ext cx="220979" cy="14173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93152" y="4287012"/>
              <a:ext cx="179832" cy="10058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28587" y="3662177"/>
              <a:ext cx="8686800" cy="1144905"/>
            </a:xfrm>
            <a:custGeom>
              <a:avLst/>
              <a:gdLst/>
              <a:ahLst/>
              <a:cxnLst/>
              <a:rect l="l" t="t" r="r" b="b"/>
              <a:pathLst>
                <a:path w="8686800" h="1144904">
                  <a:moveTo>
                    <a:pt x="7709916" y="515112"/>
                  </a:moveTo>
                  <a:lnTo>
                    <a:pt x="7165848" y="515112"/>
                  </a:lnTo>
                  <a:lnTo>
                    <a:pt x="7165848" y="528828"/>
                  </a:lnTo>
                  <a:lnTo>
                    <a:pt x="7709916" y="528828"/>
                  </a:lnTo>
                  <a:lnTo>
                    <a:pt x="7709916" y="515112"/>
                  </a:lnTo>
                  <a:close/>
                </a:path>
                <a:path w="8686800" h="1144904">
                  <a:moveTo>
                    <a:pt x="8686800" y="0"/>
                  </a:moveTo>
                  <a:lnTo>
                    <a:pt x="8686800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0" y="1144524"/>
                  </a:lnTo>
                  <a:lnTo>
                    <a:pt x="4572" y="1144524"/>
                  </a:lnTo>
                  <a:lnTo>
                    <a:pt x="4572" y="9144"/>
                  </a:lnTo>
                  <a:lnTo>
                    <a:pt x="1461516" y="9144"/>
                  </a:lnTo>
                  <a:lnTo>
                    <a:pt x="1461516" y="1144524"/>
                  </a:lnTo>
                  <a:lnTo>
                    <a:pt x="1470660" y="1144524"/>
                  </a:lnTo>
                  <a:lnTo>
                    <a:pt x="1470660" y="9144"/>
                  </a:lnTo>
                  <a:lnTo>
                    <a:pt x="3096768" y="9144"/>
                  </a:lnTo>
                  <a:lnTo>
                    <a:pt x="3096768" y="1144524"/>
                  </a:lnTo>
                  <a:lnTo>
                    <a:pt x="3105912" y="1144524"/>
                  </a:lnTo>
                  <a:lnTo>
                    <a:pt x="3105912" y="9144"/>
                  </a:lnTo>
                  <a:lnTo>
                    <a:pt x="4594860" y="9144"/>
                  </a:lnTo>
                  <a:lnTo>
                    <a:pt x="4594860" y="1144524"/>
                  </a:lnTo>
                  <a:lnTo>
                    <a:pt x="4604004" y="1144524"/>
                  </a:lnTo>
                  <a:lnTo>
                    <a:pt x="4604004" y="9144"/>
                  </a:lnTo>
                  <a:lnTo>
                    <a:pt x="8677656" y="9144"/>
                  </a:lnTo>
                  <a:lnTo>
                    <a:pt x="8677656" y="1144524"/>
                  </a:lnTo>
                  <a:lnTo>
                    <a:pt x="8686800" y="1144524"/>
                  </a:lnTo>
                  <a:lnTo>
                    <a:pt x="8686800" y="9144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787142" y="4785177"/>
            <a:ext cx="1158875" cy="1010919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229"/>
              </a:spcBef>
            </a:pPr>
            <a:r>
              <a:rPr sz="1650" dirty="0">
                <a:latin typeface="Arial MT"/>
                <a:cs typeface="Arial MT"/>
              </a:rPr>
              <a:t>Circuito</a:t>
            </a:r>
            <a:r>
              <a:rPr sz="1650" spc="60" dirty="0">
                <a:latin typeface="Arial MT"/>
                <a:cs typeface="Arial MT"/>
              </a:rPr>
              <a:t> </a:t>
            </a:r>
            <a:r>
              <a:rPr sz="1650" spc="-25" dirty="0">
                <a:latin typeface="Arial MT"/>
                <a:cs typeface="Arial MT"/>
              </a:rPr>
              <a:t>de </a:t>
            </a:r>
            <a:r>
              <a:rPr sz="1650" spc="-10" dirty="0">
                <a:latin typeface="Arial MT"/>
                <a:cs typeface="Arial MT"/>
              </a:rPr>
              <a:t>distribución, </a:t>
            </a:r>
            <a:r>
              <a:rPr sz="1650" dirty="0">
                <a:latin typeface="Arial MT"/>
                <a:cs typeface="Arial MT"/>
              </a:rPr>
              <a:t>línea</a:t>
            </a:r>
            <a:r>
              <a:rPr sz="1650" spc="55" dirty="0">
                <a:latin typeface="Arial MT"/>
                <a:cs typeface="Arial MT"/>
              </a:rPr>
              <a:t> </a:t>
            </a:r>
            <a:r>
              <a:rPr sz="1650" spc="-25" dirty="0">
                <a:latin typeface="Arial MT"/>
                <a:cs typeface="Arial MT"/>
              </a:rPr>
              <a:t>de </a:t>
            </a:r>
            <a:r>
              <a:rPr sz="1650" spc="-10" dirty="0">
                <a:latin typeface="Arial MT"/>
                <a:cs typeface="Arial MT"/>
              </a:rPr>
              <a:t>transmisión</a:t>
            </a:r>
            <a:endParaRPr sz="1650">
              <a:latin typeface="Arial MT"/>
              <a:cs typeface="Arial M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28593" y="91433"/>
            <a:ext cx="8686800" cy="6621780"/>
            <a:chOff x="228593" y="91433"/>
            <a:chExt cx="8686800" cy="6621780"/>
          </a:xfrm>
        </p:grpSpPr>
        <p:sp>
          <p:nvSpPr>
            <p:cNvPr id="33" name="object 33"/>
            <p:cNvSpPr/>
            <p:nvPr/>
          </p:nvSpPr>
          <p:spPr>
            <a:xfrm>
              <a:off x="5864352" y="5276088"/>
              <a:ext cx="631190" cy="142240"/>
            </a:xfrm>
            <a:custGeom>
              <a:avLst/>
              <a:gdLst/>
              <a:ahLst/>
              <a:cxnLst/>
              <a:rect l="l" t="t" r="r" b="b"/>
              <a:pathLst>
                <a:path w="631189" h="142239">
                  <a:moveTo>
                    <a:pt x="36576" y="86868"/>
                  </a:moveTo>
                  <a:lnTo>
                    <a:pt x="36576" y="32004"/>
                  </a:lnTo>
                  <a:lnTo>
                    <a:pt x="18288" y="109728"/>
                  </a:lnTo>
                  <a:lnTo>
                    <a:pt x="13716" y="123444"/>
                  </a:lnTo>
                  <a:lnTo>
                    <a:pt x="13716" y="132588"/>
                  </a:lnTo>
                  <a:lnTo>
                    <a:pt x="9144" y="137160"/>
                  </a:lnTo>
                  <a:lnTo>
                    <a:pt x="0" y="137160"/>
                  </a:lnTo>
                  <a:lnTo>
                    <a:pt x="0" y="141732"/>
                  </a:lnTo>
                  <a:lnTo>
                    <a:pt x="27432" y="141732"/>
                  </a:lnTo>
                  <a:lnTo>
                    <a:pt x="27432" y="128016"/>
                  </a:lnTo>
                  <a:lnTo>
                    <a:pt x="32004" y="109728"/>
                  </a:lnTo>
                  <a:lnTo>
                    <a:pt x="36576" y="86868"/>
                  </a:lnTo>
                  <a:close/>
                </a:path>
                <a:path w="631189" h="142239">
                  <a:moveTo>
                    <a:pt x="170688" y="4572"/>
                  </a:moveTo>
                  <a:lnTo>
                    <a:pt x="170688" y="0"/>
                  </a:lnTo>
                  <a:lnTo>
                    <a:pt x="138684" y="0"/>
                  </a:lnTo>
                  <a:lnTo>
                    <a:pt x="77724" y="100584"/>
                  </a:lnTo>
                  <a:lnTo>
                    <a:pt x="64008" y="0"/>
                  </a:lnTo>
                  <a:lnTo>
                    <a:pt x="27432" y="0"/>
                  </a:lnTo>
                  <a:lnTo>
                    <a:pt x="27432" y="4572"/>
                  </a:lnTo>
                  <a:lnTo>
                    <a:pt x="36576" y="9144"/>
                  </a:lnTo>
                  <a:lnTo>
                    <a:pt x="36576" y="86868"/>
                  </a:lnTo>
                  <a:lnTo>
                    <a:pt x="50292" y="18288"/>
                  </a:lnTo>
                  <a:lnTo>
                    <a:pt x="54864" y="41148"/>
                  </a:lnTo>
                  <a:lnTo>
                    <a:pt x="54864" y="54864"/>
                  </a:lnTo>
                  <a:lnTo>
                    <a:pt x="64008" y="123444"/>
                  </a:lnTo>
                  <a:lnTo>
                    <a:pt x="73152" y="123444"/>
                  </a:lnTo>
                  <a:lnTo>
                    <a:pt x="123444" y="45720"/>
                  </a:lnTo>
                  <a:lnTo>
                    <a:pt x="134112" y="32004"/>
                  </a:lnTo>
                  <a:lnTo>
                    <a:pt x="138684" y="22860"/>
                  </a:lnTo>
                  <a:lnTo>
                    <a:pt x="138684" y="114300"/>
                  </a:lnTo>
                  <a:lnTo>
                    <a:pt x="152400" y="32004"/>
                  </a:lnTo>
                  <a:lnTo>
                    <a:pt x="156972" y="18288"/>
                  </a:lnTo>
                  <a:lnTo>
                    <a:pt x="161544" y="9144"/>
                  </a:lnTo>
                  <a:lnTo>
                    <a:pt x="170688" y="4572"/>
                  </a:lnTo>
                  <a:close/>
                </a:path>
                <a:path w="631189" h="142239">
                  <a:moveTo>
                    <a:pt x="36576" y="141732"/>
                  </a:moveTo>
                  <a:lnTo>
                    <a:pt x="36576" y="137160"/>
                  </a:lnTo>
                  <a:lnTo>
                    <a:pt x="32004" y="137160"/>
                  </a:lnTo>
                  <a:lnTo>
                    <a:pt x="27432" y="128016"/>
                  </a:lnTo>
                  <a:lnTo>
                    <a:pt x="27432" y="141732"/>
                  </a:lnTo>
                  <a:lnTo>
                    <a:pt x="36576" y="141732"/>
                  </a:lnTo>
                  <a:close/>
                </a:path>
                <a:path w="631189" h="142239">
                  <a:moveTo>
                    <a:pt x="138684" y="114300"/>
                  </a:moveTo>
                  <a:lnTo>
                    <a:pt x="138684" y="22860"/>
                  </a:lnTo>
                  <a:lnTo>
                    <a:pt x="134112" y="50292"/>
                  </a:lnTo>
                  <a:lnTo>
                    <a:pt x="118872" y="109728"/>
                  </a:lnTo>
                  <a:lnTo>
                    <a:pt x="114300" y="123444"/>
                  </a:lnTo>
                  <a:lnTo>
                    <a:pt x="109728" y="132588"/>
                  </a:lnTo>
                  <a:lnTo>
                    <a:pt x="109728" y="137160"/>
                  </a:lnTo>
                  <a:lnTo>
                    <a:pt x="100584" y="137160"/>
                  </a:lnTo>
                  <a:lnTo>
                    <a:pt x="100584" y="141732"/>
                  </a:lnTo>
                  <a:lnTo>
                    <a:pt x="134112" y="141732"/>
                  </a:lnTo>
                  <a:lnTo>
                    <a:pt x="134112" y="123444"/>
                  </a:lnTo>
                  <a:lnTo>
                    <a:pt x="138684" y="114300"/>
                  </a:lnTo>
                  <a:close/>
                </a:path>
                <a:path w="631189" h="142239">
                  <a:moveTo>
                    <a:pt x="143256" y="141732"/>
                  </a:moveTo>
                  <a:lnTo>
                    <a:pt x="143256" y="137160"/>
                  </a:lnTo>
                  <a:lnTo>
                    <a:pt x="138684" y="137160"/>
                  </a:lnTo>
                  <a:lnTo>
                    <a:pt x="134112" y="128016"/>
                  </a:lnTo>
                  <a:lnTo>
                    <a:pt x="134112" y="141732"/>
                  </a:lnTo>
                  <a:lnTo>
                    <a:pt x="143256" y="141732"/>
                  </a:lnTo>
                  <a:close/>
                </a:path>
                <a:path w="631189" h="142239">
                  <a:moveTo>
                    <a:pt x="230124" y="0"/>
                  </a:moveTo>
                  <a:lnTo>
                    <a:pt x="184404" y="0"/>
                  </a:lnTo>
                  <a:lnTo>
                    <a:pt x="184404" y="4572"/>
                  </a:lnTo>
                  <a:lnTo>
                    <a:pt x="193548" y="9144"/>
                  </a:lnTo>
                  <a:lnTo>
                    <a:pt x="198120" y="13716"/>
                  </a:lnTo>
                  <a:lnTo>
                    <a:pt x="198120" y="27432"/>
                  </a:lnTo>
                  <a:lnTo>
                    <a:pt x="202692" y="141732"/>
                  </a:lnTo>
                  <a:lnTo>
                    <a:pt x="216408" y="141732"/>
                  </a:lnTo>
                  <a:lnTo>
                    <a:pt x="216408" y="13716"/>
                  </a:lnTo>
                  <a:lnTo>
                    <a:pt x="230124" y="0"/>
                  </a:lnTo>
                  <a:close/>
                </a:path>
                <a:path w="631189" h="142239">
                  <a:moveTo>
                    <a:pt x="271272" y="50292"/>
                  </a:moveTo>
                  <a:lnTo>
                    <a:pt x="271272" y="22860"/>
                  </a:lnTo>
                  <a:lnTo>
                    <a:pt x="266700" y="36576"/>
                  </a:lnTo>
                  <a:lnTo>
                    <a:pt x="220980" y="118872"/>
                  </a:lnTo>
                  <a:lnTo>
                    <a:pt x="220980" y="109728"/>
                  </a:lnTo>
                  <a:lnTo>
                    <a:pt x="216408" y="32004"/>
                  </a:lnTo>
                  <a:lnTo>
                    <a:pt x="216408" y="141732"/>
                  </a:lnTo>
                  <a:lnTo>
                    <a:pt x="271272" y="50292"/>
                  </a:lnTo>
                  <a:close/>
                </a:path>
                <a:path w="631189" h="142239">
                  <a:moveTo>
                    <a:pt x="303276" y="4572"/>
                  </a:moveTo>
                  <a:lnTo>
                    <a:pt x="303276" y="0"/>
                  </a:lnTo>
                  <a:lnTo>
                    <a:pt x="262128" y="0"/>
                  </a:lnTo>
                  <a:lnTo>
                    <a:pt x="262128" y="4572"/>
                  </a:lnTo>
                  <a:lnTo>
                    <a:pt x="271272" y="9144"/>
                  </a:lnTo>
                  <a:lnTo>
                    <a:pt x="271272" y="50292"/>
                  </a:lnTo>
                  <a:lnTo>
                    <a:pt x="284988" y="27432"/>
                  </a:lnTo>
                  <a:lnTo>
                    <a:pt x="294132" y="13716"/>
                  </a:lnTo>
                  <a:lnTo>
                    <a:pt x="303276" y="4572"/>
                  </a:lnTo>
                  <a:close/>
                </a:path>
                <a:path w="631189" h="142239">
                  <a:moveTo>
                    <a:pt x="432816" y="137160"/>
                  </a:moveTo>
                  <a:lnTo>
                    <a:pt x="423672" y="132588"/>
                  </a:lnTo>
                  <a:lnTo>
                    <a:pt x="419100" y="128016"/>
                  </a:lnTo>
                  <a:lnTo>
                    <a:pt x="419100" y="114300"/>
                  </a:lnTo>
                  <a:lnTo>
                    <a:pt x="409956" y="0"/>
                  </a:lnTo>
                  <a:lnTo>
                    <a:pt x="396240" y="0"/>
                  </a:lnTo>
                  <a:lnTo>
                    <a:pt x="332232" y="114300"/>
                  </a:lnTo>
                  <a:lnTo>
                    <a:pt x="323088" y="128016"/>
                  </a:lnTo>
                  <a:lnTo>
                    <a:pt x="312420" y="132588"/>
                  </a:lnTo>
                  <a:lnTo>
                    <a:pt x="307848" y="137160"/>
                  </a:lnTo>
                  <a:lnTo>
                    <a:pt x="307848" y="141732"/>
                  </a:lnTo>
                  <a:lnTo>
                    <a:pt x="341376" y="141732"/>
                  </a:lnTo>
                  <a:lnTo>
                    <a:pt x="341376" y="118872"/>
                  </a:lnTo>
                  <a:lnTo>
                    <a:pt x="350520" y="105156"/>
                  </a:lnTo>
                  <a:lnTo>
                    <a:pt x="355092" y="96012"/>
                  </a:lnTo>
                  <a:lnTo>
                    <a:pt x="359664" y="96012"/>
                  </a:lnTo>
                  <a:lnTo>
                    <a:pt x="359664" y="86868"/>
                  </a:lnTo>
                  <a:lnTo>
                    <a:pt x="396240" y="22860"/>
                  </a:lnTo>
                  <a:lnTo>
                    <a:pt x="396240" y="54864"/>
                  </a:lnTo>
                  <a:lnTo>
                    <a:pt x="400812" y="86868"/>
                  </a:lnTo>
                  <a:lnTo>
                    <a:pt x="400812" y="141732"/>
                  </a:lnTo>
                  <a:lnTo>
                    <a:pt x="428244" y="141732"/>
                  </a:lnTo>
                  <a:lnTo>
                    <a:pt x="432816" y="137160"/>
                  </a:lnTo>
                  <a:close/>
                </a:path>
                <a:path w="631189" h="142239">
                  <a:moveTo>
                    <a:pt x="350520" y="141732"/>
                  </a:moveTo>
                  <a:lnTo>
                    <a:pt x="350520" y="137160"/>
                  </a:lnTo>
                  <a:lnTo>
                    <a:pt x="341376" y="132588"/>
                  </a:lnTo>
                  <a:lnTo>
                    <a:pt x="341376" y="141732"/>
                  </a:lnTo>
                  <a:lnTo>
                    <a:pt x="350520" y="141732"/>
                  </a:lnTo>
                  <a:close/>
                </a:path>
                <a:path w="631189" h="142239">
                  <a:moveTo>
                    <a:pt x="400812" y="96012"/>
                  </a:moveTo>
                  <a:lnTo>
                    <a:pt x="400812" y="86868"/>
                  </a:lnTo>
                  <a:lnTo>
                    <a:pt x="359664" y="86868"/>
                  </a:lnTo>
                  <a:lnTo>
                    <a:pt x="359664" y="96012"/>
                  </a:lnTo>
                  <a:lnTo>
                    <a:pt x="400812" y="96012"/>
                  </a:lnTo>
                  <a:close/>
                </a:path>
                <a:path w="631189" h="142239">
                  <a:moveTo>
                    <a:pt x="400812" y="141732"/>
                  </a:moveTo>
                  <a:lnTo>
                    <a:pt x="400812" y="118872"/>
                  </a:lnTo>
                  <a:lnTo>
                    <a:pt x="396240" y="132588"/>
                  </a:lnTo>
                  <a:lnTo>
                    <a:pt x="387096" y="137160"/>
                  </a:lnTo>
                  <a:lnTo>
                    <a:pt x="387096" y="141732"/>
                  </a:lnTo>
                  <a:lnTo>
                    <a:pt x="400812" y="141732"/>
                  </a:lnTo>
                  <a:close/>
                </a:path>
                <a:path w="631189" h="142239">
                  <a:moveTo>
                    <a:pt x="534924" y="45720"/>
                  </a:moveTo>
                  <a:lnTo>
                    <a:pt x="512064" y="41148"/>
                  </a:lnTo>
                  <a:lnTo>
                    <a:pt x="487680" y="45720"/>
                  </a:lnTo>
                  <a:lnTo>
                    <a:pt x="469392" y="59436"/>
                  </a:lnTo>
                  <a:lnTo>
                    <a:pt x="455676" y="82296"/>
                  </a:lnTo>
                  <a:lnTo>
                    <a:pt x="451104" y="109728"/>
                  </a:lnTo>
                  <a:lnTo>
                    <a:pt x="455676" y="123444"/>
                  </a:lnTo>
                  <a:lnTo>
                    <a:pt x="460248" y="132588"/>
                  </a:lnTo>
                  <a:lnTo>
                    <a:pt x="469392" y="141732"/>
                  </a:lnTo>
                  <a:lnTo>
                    <a:pt x="469392" y="109728"/>
                  </a:lnTo>
                  <a:lnTo>
                    <a:pt x="473964" y="82296"/>
                  </a:lnTo>
                  <a:lnTo>
                    <a:pt x="487680" y="59436"/>
                  </a:lnTo>
                  <a:lnTo>
                    <a:pt x="505968" y="50292"/>
                  </a:lnTo>
                  <a:lnTo>
                    <a:pt x="516636" y="50292"/>
                  </a:lnTo>
                  <a:lnTo>
                    <a:pt x="521208" y="59436"/>
                  </a:lnTo>
                  <a:lnTo>
                    <a:pt x="521208" y="68580"/>
                  </a:lnTo>
                  <a:lnTo>
                    <a:pt x="530352" y="68580"/>
                  </a:lnTo>
                  <a:lnTo>
                    <a:pt x="534924" y="45720"/>
                  </a:lnTo>
                  <a:close/>
                </a:path>
                <a:path w="631189" h="142239">
                  <a:moveTo>
                    <a:pt x="525780" y="118872"/>
                  </a:moveTo>
                  <a:lnTo>
                    <a:pt x="516636" y="114300"/>
                  </a:lnTo>
                  <a:lnTo>
                    <a:pt x="501396" y="123444"/>
                  </a:lnTo>
                  <a:lnTo>
                    <a:pt x="487680" y="128016"/>
                  </a:lnTo>
                  <a:lnTo>
                    <a:pt x="473964" y="123444"/>
                  </a:lnTo>
                  <a:lnTo>
                    <a:pt x="469392" y="109728"/>
                  </a:lnTo>
                  <a:lnTo>
                    <a:pt x="469392" y="141732"/>
                  </a:lnTo>
                  <a:lnTo>
                    <a:pt x="483108" y="141732"/>
                  </a:lnTo>
                  <a:lnTo>
                    <a:pt x="505968" y="137160"/>
                  </a:lnTo>
                  <a:lnTo>
                    <a:pt x="525780" y="118872"/>
                  </a:lnTo>
                  <a:close/>
                </a:path>
                <a:path w="631189" h="142239">
                  <a:moveTo>
                    <a:pt x="630936" y="45720"/>
                  </a:moveTo>
                  <a:lnTo>
                    <a:pt x="608076" y="41148"/>
                  </a:lnTo>
                  <a:lnTo>
                    <a:pt x="585216" y="45720"/>
                  </a:lnTo>
                  <a:lnTo>
                    <a:pt x="566928" y="59436"/>
                  </a:lnTo>
                  <a:lnTo>
                    <a:pt x="553212" y="82296"/>
                  </a:lnTo>
                  <a:lnTo>
                    <a:pt x="548640" y="109728"/>
                  </a:lnTo>
                  <a:lnTo>
                    <a:pt x="553212" y="123444"/>
                  </a:lnTo>
                  <a:lnTo>
                    <a:pt x="557784" y="132588"/>
                  </a:lnTo>
                  <a:lnTo>
                    <a:pt x="566928" y="141732"/>
                  </a:lnTo>
                  <a:lnTo>
                    <a:pt x="566928" y="109728"/>
                  </a:lnTo>
                  <a:lnTo>
                    <a:pt x="571500" y="82296"/>
                  </a:lnTo>
                  <a:lnTo>
                    <a:pt x="585216" y="59436"/>
                  </a:lnTo>
                  <a:lnTo>
                    <a:pt x="603504" y="50292"/>
                  </a:lnTo>
                  <a:lnTo>
                    <a:pt x="612648" y="50292"/>
                  </a:lnTo>
                  <a:lnTo>
                    <a:pt x="617220" y="59436"/>
                  </a:lnTo>
                  <a:lnTo>
                    <a:pt x="617220" y="68580"/>
                  </a:lnTo>
                  <a:lnTo>
                    <a:pt x="626364" y="68580"/>
                  </a:lnTo>
                  <a:lnTo>
                    <a:pt x="630936" y="45720"/>
                  </a:lnTo>
                  <a:close/>
                </a:path>
                <a:path w="631189" h="142239">
                  <a:moveTo>
                    <a:pt x="621792" y="118872"/>
                  </a:moveTo>
                  <a:lnTo>
                    <a:pt x="612648" y="114300"/>
                  </a:lnTo>
                  <a:lnTo>
                    <a:pt x="598932" y="123444"/>
                  </a:lnTo>
                  <a:lnTo>
                    <a:pt x="585216" y="128016"/>
                  </a:lnTo>
                  <a:lnTo>
                    <a:pt x="571500" y="123444"/>
                  </a:lnTo>
                  <a:lnTo>
                    <a:pt x="566928" y="109728"/>
                  </a:lnTo>
                  <a:lnTo>
                    <a:pt x="566928" y="141732"/>
                  </a:lnTo>
                  <a:lnTo>
                    <a:pt x="580644" y="141732"/>
                  </a:lnTo>
                  <a:lnTo>
                    <a:pt x="603504" y="137160"/>
                  </a:lnTo>
                  <a:lnTo>
                    <a:pt x="621792" y="1188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13575" y="5276088"/>
              <a:ext cx="83820" cy="1417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38543" y="5321808"/>
              <a:ext cx="124968" cy="14173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752844" y="5330958"/>
              <a:ext cx="807720" cy="166370"/>
            </a:xfrm>
            <a:custGeom>
              <a:avLst/>
              <a:gdLst/>
              <a:ahLst/>
              <a:cxnLst/>
              <a:rect l="l" t="t" r="r" b="b"/>
              <a:pathLst>
                <a:path w="807720" h="166370">
                  <a:moveTo>
                    <a:pt x="65532" y="96012"/>
                  </a:moveTo>
                  <a:lnTo>
                    <a:pt x="56388" y="91440"/>
                  </a:lnTo>
                  <a:lnTo>
                    <a:pt x="33528" y="91440"/>
                  </a:lnTo>
                  <a:lnTo>
                    <a:pt x="24384" y="100584"/>
                  </a:lnTo>
                  <a:lnTo>
                    <a:pt x="15240" y="105156"/>
                  </a:lnTo>
                  <a:lnTo>
                    <a:pt x="4572" y="114300"/>
                  </a:lnTo>
                  <a:lnTo>
                    <a:pt x="0" y="128016"/>
                  </a:lnTo>
                  <a:lnTo>
                    <a:pt x="0" y="141732"/>
                  </a:lnTo>
                  <a:lnTo>
                    <a:pt x="4572" y="161544"/>
                  </a:lnTo>
                  <a:lnTo>
                    <a:pt x="15240" y="164007"/>
                  </a:lnTo>
                  <a:lnTo>
                    <a:pt x="24384" y="166116"/>
                  </a:lnTo>
                  <a:lnTo>
                    <a:pt x="42672" y="161544"/>
                  </a:lnTo>
                  <a:lnTo>
                    <a:pt x="56388" y="152400"/>
                  </a:lnTo>
                  <a:lnTo>
                    <a:pt x="56388" y="147828"/>
                  </a:lnTo>
                  <a:lnTo>
                    <a:pt x="51816" y="141732"/>
                  </a:lnTo>
                  <a:lnTo>
                    <a:pt x="47244" y="152400"/>
                  </a:lnTo>
                  <a:lnTo>
                    <a:pt x="42672" y="156972"/>
                  </a:lnTo>
                  <a:lnTo>
                    <a:pt x="28956" y="156972"/>
                  </a:lnTo>
                  <a:lnTo>
                    <a:pt x="19812" y="152400"/>
                  </a:lnTo>
                  <a:lnTo>
                    <a:pt x="15240" y="141732"/>
                  </a:lnTo>
                  <a:lnTo>
                    <a:pt x="15240" y="132588"/>
                  </a:lnTo>
                  <a:lnTo>
                    <a:pt x="28956" y="105156"/>
                  </a:lnTo>
                  <a:lnTo>
                    <a:pt x="38100" y="100584"/>
                  </a:lnTo>
                  <a:lnTo>
                    <a:pt x="47244" y="100584"/>
                  </a:lnTo>
                  <a:lnTo>
                    <a:pt x="51816" y="105156"/>
                  </a:lnTo>
                  <a:lnTo>
                    <a:pt x="51816" y="114300"/>
                  </a:lnTo>
                  <a:lnTo>
                    <a:pt x="60960" y="114300"/>
                  </a:lnTo>
                  <a:lnTo>
                    <a:pt x="65532" y="96012"/>
                  </a:lnTo>
                  <a:close/>
                </a:path>
                <a:path w="807720" h="166370">
                  <a:moveTo>
                    <a:pt x="115824" y="64008"/>
                  </a:moveTo>
                  <a:lnTo>
                    <a:pt x="102108" y="64008"/>
                  </a:lnTo>
                  <a:lnTo>
                    <a:pt x="97536" y="77724"/>
                  </a:lnTo>
                  <a:lnTo>
                    <a:pt x="111252" y="77724"/>
                  </a:lnTo>
                  <a:lnTo>
                    <a:pt x="115824" y="64008"/>
                  </a:lnTo>
                  <a:close/>
                </a:path>
                <a:path w="807720" h="166370">
                  <a:moveTo>
                    <a:pt x="120396" y="152400"/>
                  </a:moveTo>
                  <a:lnTo>
                    <a:pt x="115824" y="147828"/>
                  </a:lnTo>
                  <a:lnTo>
                    <a:pt x="106680" y="156972"/>
                  </a:lnTo>
                  <a:lnTo>
                    <a:pt x="97536" y="156972"/>
                  </a:lnTo>
                  <a:lnTo>
                    <a:pt x="97536" y="137160"/>
                  </a:lnTo>
                  <a:lnTo>
                    <a:pt x="111252" y="91440"/>
                  </a:lnTo>
                  <a:lnTo>
                    <a:pt x="83820" y="91440"/>
                  </a:lnTo>
                  <a:lnTo>
                    <a:pt x="83820" y="96012"/>
                  </a:lnTo>
                  <a:lnTo>
                    <a:pt x="88392" y="96012"/>
                  </a:lnTo>
                  <a:lnTo>
                    <a:pt x="92964" y="100584"/>
                  </a:lnTo>
                  <a:lnTo>
                    <a:pt x="92964" y="105156"/>
                  </a:lnTo>
                  <a:lnTo>
                    <a:pt x="88392" y="109728"/>
                  </a:lnTo>
                  <a:lnTo>
                    <a:pt x="88392" y="128016"/>
                  </a:lnTo>
                  <a:lnTo>
                    <a:pt x="83820" y="137160"/>
                  </a:lnTo>
                  <a:lnTo>
                    <a:pt x="83820" y="161544"/>
                  </a:lnTo>
                  <a:lnTo>
                    <a:pt x="88392" y="166116"/>
                  </a:lnTo>
                  <a:lnTo>
                    <a:pt x="92964" y="166116"/>
                  </a:lnTo>
                  <a:lnTo>
                    <a:pt x="97536" y="166116"/>
                  </a:lnTo>
                  <a:lnTo>
                    <a:pt x="102108" y="166116"/>
                  </a:lnTo>
                  <a:lnTo>
                    <a:pt x="106680" y="161544"/>
                  </a:lnTo>
                  <a:lnTo>
                    <a:pt x="111252" y="161544"/>
                  </a:lnTo>
                  <a:lnTo>
                    <a:pt x="120396" y="152400"/>
                  </a:lnTo>
                  <a:close/>
                </a:path>
                <a:path w="807720" h="166370">
                  <a:moveTo>
                    <a:pt x="204216" y="91440"/>
                  </a:moveTo>
                  <a:lnTo>
                    <a:pt x="193548" y="91440"/>
                  </a:lnTo>
                  <a:lnTo>
                    <a:pt x="179832" y="96012"/>
                  </a:lnTo>
                  <a:lnTo>
                    <a:pt x="161544" y="109728"/>
                  </a:lnTo>
                  <a:lnTo>
                    <a:pt x="161544" y="96012"/>
                  </a:lnTo>
                  <a:lnTo>
                    <a:pt x="152400" y="91440"/>
                  </a:lnTo>
                  <a:lnTo>
                    <a:pt x="147828" y="91440"/>
                  </a:lnTo>
                  <a:lnTo>
                    <a:pt x="138684" y="96012"/>
                  </a:lnTo>
                  <a:lnTo>
                    <a:pt x="129540" y="105156"/>
                  </a:lnTo>
                  <a:lnTo>
                    <a:pt x="134112" y="109728"/>
                  </a:lnTo>
                  <a:lnTo>
                    <a:pt x="143256" y="100584"/>
                  </a:lnTo>
                  <a:lnTo>
                    <a:pt x="147828" y="100584"/>
                  </a:lnTo>
                  <a:lnTo>
                    <a:pt x="152400" y="105156"/>
                  </a:lnTo>
                  <a:lnTo>
                    <a:pt x="147828" y="109728"/>
                  </a:lnTo>
                  <a:lnTo>
                    <a:pt x="147828" y="118872"/>
                  </a:lnTo>
                  <a:lnTo>
                    <a:pt x="138684" y="166116"/>
                  </a:lnTo>
                  <a:lnTo>
                    <a:pt x="152400" y="166116"/>
                  </a:lnTo>
                  <a:lnTo>
                    <a:pt x="161544" y="128016"/>
                  </a:lnTo>
                  <a:lnTo>
                    <a:pt x="161544" y="123444"/>
                  </a:lnTo>
                  <a:lnTo>
                    <a:pt x="166116" y="114300"/>
                  </a:lnTo>
                  <a:lnTo>
                    <a:pt x="179832" y="100584"/>
                  </a:lnTo>
                  <a:lnTo>
                    <a:pt x="184404" y="100584"/>
                  </a:lnTo>
                  <a:lnTo>
                    <a:pt x="188976" y="105156"/>
                  </a:lnTo>
                  <a:lnTo>
                    <a:pt x="188976" y="109728"/>
                  </a:lnTo>
                  <a:lnTo>
                    <a:pt x="198120" y="109728"/>
                  </a:lnTo>
                  <a:lnTo>
                    <a:pt x="204216" y="91440"/>
                  </a:lnTo>
                  <a:close/>
                </a:path>
                <a:path w="807720" h="166370">
                  <a:moveTo>
                    <a:pt x="277368" y="96012"/>
                  </a:moveTo>
                  <a:lnTo>
                    <a:pt x="268224" y="91440"/>
                  </a:lnTo>
                  <a:lnTo>
                    <a:pt x="245364" y="91440"/>
                  </a:lnTo>
                  <a:lnTo>
                    <a:pt x="236220" y="100584"/>
                  </a:lnTo>
                  <a:lnTo>
                    <a:pt x="227076" y="105156"/>
                  </a:lnTo>
                  <a:lnTo>
                    <a:pt x="217932" y="114300"/>
                  </a:lnTo>
                  <a:lnTo>
                    <a:pt x="213360" y="128016"/>
                  </a:lnTo>
                  <a:lnTo>
                    <a:pt x="213360" y="141732"/>
                  </a:lnTo>
                  <a:lnTo>
                    <a:pt x="217932" y="161544"/>
                  </a:lnTo>
                  <a:lnTo>
                    <a:pt x="227076" y="163830"/>
                  </a:lnTo>
                  <a:lnTo>
                    <a:pt x="236220" y="166116"/>
                  </a:lnTo>
                  <a:lnTo>
                    <a:pt x="254508" y="161544"/>
                  </a:lnTo>
                  <a:lnTo>
                    <a:pt x="268224" y="152400"/>
                  </a:lnTo>
                  <a:lnTo>
                    <a:pt x="268224" y="147828"/>
                  </a:lnTo>
                  <a:lnTo>
                    <a:pt x="263652" y="141732"/>
                  </a:lnTo>
                  <a:lnTo>
                    <a:pt x="259080" y="152400"/>
                  </a:lnTo>
                  <a:lnTo>
                    <a:pt x="254508" y="156972"/>
                  </a:lnTo>
                  <a:lnTo>
                    <a:pt x="240792" y="156972"/>
                  </a:lnTo>
                  <a:lnTo>
                    <a:pt x="231648" y="152400"/>
                  </a:lnTo>
                  <a:lnTo>
                    <a:pt x="227076" y="141732"/>
                  </a:lnTo>
                  <a:lnTo>
                    <a:pt x="227076" y="132588"/>
                  </a:lnTo>
                  <a:lnTo>
                    <a:pt x="240792" y="105156"/>
                  </a:lnTo>
                  <a:lnTo>
                    <a:pt x="249936" y="100584"/>
                  </a:lnTo>
                  <a:lnTo>
                    <a:pt x="259080" y="100584"/>
                  </a:lnTo>
                  <a:lnTo>
                    <a:pt x="263652" y="105156"/>
                  </a:lnTo>
                  <a:lnTo>
                    <a:pt x="263652" y="114300"/>
                  </a:lnTo>
                  <a:lnTo>
                    <a:pt x="272796" y="114300"/>
                  </a:lnTo>
                  <a:lnTo>
                    <a:pt x="277368" y="96012"/>
                  </a:lnTo>
                  <a:close/>
                </a:path>
                <a:path w="807720" h="166370">
                  <a:moveTo>
                    <a:pt x="377952" y="152400"/>
                  </a:moveTo>
                  <a:lnTo>
                    <a:pt x="373380" y="147828"/>
                  </a:lnTo>
                  <a:lnTo>
                    <a:pt x="364236" y="156972"/>
                  </a:lnTo>
                  <a:lnTo>
                    <a:pt x="355092" y="156972"/>
                  </a:lnTo>
                  <a:lnTo>
                    <a:pt x="355092" y="137160"/>
                  </a:lnTo>
                  <a:lnTo>
                    <a:pt x="368808" y="91440"/>
                  </a:lnTo>
                  <a:lnTo>
                    <a:pt x="355092" y="91440"/>
                  </a:lnTo>
                  <a:lnTo>
                    <a:pt x="345948" y="128016"/>
                  </a:lnTo>
                  <a:lnTo>
                    <a:pt x="341376" y="137160"/>
                  </a:lnTo>
                  <a:lnTo>
                    <a:pt x="336804" y="147828"/>
                  </a:lnTo>
                  <a:lnTo>
                    <a:pt x="327660" y="156972"/>
                  </a:lnTo>
                  <a:lnTo>
                    <a:pt x="313944" y="156972"/>
                  </a:lnTo>
                  <a:lnTo>
                    <a:pt x="313944" y="137160"/>
                  </a:lnTo>
                  <a:lnTo>
                    <a:pt x="318516" y="118872"/>
                  </a:lnTo>
                  <a:lnTo>
                    <a:pt x="318516" y="96012"/>
                  </a:lnTo>
                  <a:lnTo>
                    <a:pt x="309372" y="91440"/>
                  </a:lnTo>
                  <a:lnTo>
                    <a:pt x="304800" y="91440"/>
                  </a:lnTo>
                  <a:lnTo>
                    <a:pt x="295656" y="96012"/>
                  </a:lnTo>
                  <a:lnTo>
                    <a:pt x="286512" y="105156"/>
                  </a:lnTo>
                  <a:lnTo>
                    <a:pt x="291084" y="109728"/>
                  </a:lnTo>
                  <a:lnTo>
                    <a:pt x="300228" y="100584"/>
                  </a:lnTo>
                  <a:lnTo>
                    <a:pt x="304800" y="100584"/>
                  </a:lnTo>
                  <a:lnTo>
                    <a:pt x="304800" y="118872"/>
                  </a:lnTo>
                  <a:lnTo>
                    <a:pt x="300228" y="128016"/>
                  </a:lnTo>
                  <a:lnTo>
                    <a:pt x="300228" y="147828"/>
                  </a:lnTo>
                  <a:lnTo>
                    <a:pt x="295656" y="152400"/>
                  </a:lnTo>
                  <a:lnTo>
                    <a:pt x="300228" y="161544"/>
                  </a:lnTo>
                  <a:lnTo>
                    <a:pt x="304800" y="163068"/>
                  </a:lnTo>
                  <a:lnTo>
                    <a:pt x="313944" y="166116"/>
                  </a:lnTo>
                  <a:lnTo>
                    <a:pt x="327660" y="161544"/>
                  </a:lnTo>
                  <a:lnTo>
                    <a:pt x="341376" y="147828"/>
                  </a:lnTo>
                  <a:lnTo>
                    <a:pt x="341376" y="152400"/>
                  </a:lnTo>
                  <a:lnTo>
                    <a:pt x="345948" y="161544"/>
                  </a:lnTo>
                  <a:lnTo>
                    <a:pt x="355092" y="166116"/>
                  </a:lnTo>
                  <a:lnTo>
                    <a:pt x="359664" y="166116"/>
                  </a:lnTo>
                  <a:lnTo>
                    <a:pt x="364236" y="161544"/>
                  </a:lnTo>
                  <a:lnTo>
                    <a:pt x="368808" y="161544"/>
                  </a:lnTo>
                  <a:lnTo>
                    <a:pt x="377952" y="152400"/>
                  </a:lnTo>
                  <a:close/>
                </a:path>
                <a:path w="807720" h="166370">
                  <a:moveTo>
                    <a:pt x="425196" y="64008"/>
                  </a:moveTo>
                  <a:lnTo>
                    <a:pt x="411480" y="64008"/>
                  </a:lnTo>
                  <a:lnTo>
                    <a:pt x="406908" y="77724"/>
                  </a:lnTo>
                  <a:lnTo>
                    <a:pt x="420624" y="77724"/>
                  </a:lnTo>
                  <a:lnTo>
                    <a:pt x="425196" y="64008"/>
                  </a:lnTo>
                  <a:close/>
                </a:path>
                <a:path w="807720" h="166370">
                  <a:moveTo>
                    <a:pt x="429768" y="152400"/>
                  </a:moveTo>
                  <a:lnTo>
                    <a:pt x="425196" y="147828"/>
                  </a:lnTo>
                  <a:lnTo>
                    <a:pt x="416052" y="156972"/>
                  </a:lnTo>
                  <a:lnTo>
                    <a:pt x="406908" y="156972"/>
                  </a:lnTo>
                  <a:lnTo>
                    <a:pt x="406908" y="137160"/>
                  </a:lnTo>
                  <a:lnTo>
                    <a:pt x="420624" y="91440"/>
                  </a:lnTo>
                  <a:lnTo>
                    <a:pt x="393192" y="91440"/>
                  </a:lnTo>
                  <a:lnTo>
                    <a:pt x="393192" y="96012"/>
                  </a:lnTo>
                  <a:lnTo>
                    <a:pt x="397764" y="96012"/>
                  </a:lnTo>
                  <a:lnTo>
                    <a:pt x="402336" y="100584"/>
                  </a:lnTo>
                  <a:lnTo>
                    <a:pt x="402336" y="105156"/>
                  </a:lnTo>
                  <a:lnTo>
                    <a:pt x="397764" y="109728"/>
                  </a:lnTo>
                  <a:lnTo>
                    <a:pt x="397764" y="128016"/>
                  </a:lnTo>
                  <a:lnTo>
                    <a:pt x="393192" y="137160"/>
                  </a:lnTo>
                  <a:lnTo>
                    <a:pt x="393192" y="161544"/>
                  </a:lnTo>
                  <a:lnTo>
                    <a:pt x="397764" y="166116"/>
                  </a:lnTo>
                  <a:lnTo>
                    <a:pt x="402336" y="166116"/>
                  </a:lnTo>
                  <a:lnTo>
                    <a:pt x="406908" y="166116"/>
                  </a:lnTo>
                  <a:lnTo>
                    <a:pt x="411480" y="166116"/>
                  </a:lnTo>
                  <a:lnTo>
                    <a:pt x="416052" y="161544"/>
                  </a:lnTo>
                  <a:lnTo>
                    <a:pt x="420624" y="161544"/>
                  </a:lnTo>
                  <a:lnTo>
                    <a:pt x="429768" y="152400"/>
                  </a:lnTo>
                  <a:close/>
                </a:path>
                <a:path w="807720" h="166370">
                  <a:moveTo>
                    <a:pt x="498348" y="91440"/>
                  </a:moveTo>
                  <a:lnTo>
                    <a:pt x="475488" y="91440"/>
                  </a:lnTo>
                  <a:lnTo>
                    <a:pt x="475488" y="73152"/>
                  </a:lnTo>
                  <a:lnTo>
                    <a:pt x="466344" y="73152"/>
                  </a:lnTo>
                  <a:lnTo>
                    <a:pt x="461772" y="82296"/>
                  </a:lnTo>
                  <a:lnTo>
                    <a:pt x="461772" y="86868"/>
                  </a:lnTo>
                  <a:lnTo>
                    <a:pt x="457200" y="91440"/>
                  </a:lnTo>
                  <a:lnTo>
                    <a:pt x="452628" y="91440"/>
                  </a:lnTo>
                  <a:lnTo>
                    <a:pt x="443484" y="100584"/>
                  </a:lnTo>
                  <a:lnTo>
                    <a:pt x="457200" y="100584"/>
                  </a:lnTo>
                  <a:lnTo>
                    <a:pt x="448056" y="137160"/>
                  </a:lnTo>
                  <a:lnTo>
                    <a:pt x="448056" y="152400"/>
                  </a:lnTo>
                  <a:lnTo>
                    <a:pt x="452628" y="161544"/>
                  </a:lnTo>
                  <a:lnTo>
                    <a:pt x="457200" y="163068"/>
                  </a:lnTo>
                  <a:lnTo>
                    <a:pt x="466344" y="166116"/>
                  </a:lnTo>
                  <a:lnTo>
                    <a:pt x="470916" y="166116"/>
                  </a:lnTo>
                  <a:lnTo>
                    <a:pt x="475488" y="161544"/>
                  </a:lnTo>
                  <a:lnTo>
                    <a:pt x="484632" y="156972"/>
                  </a:lnTo>
                  <a:lnTo>
                    <a:pt x="489204" y="152400"/>
                  </a:lnTo>
                  <a:lnTo>
                    <a:pt x="484632" y="147828"/>
                  </a:lnTo>
                  <a:lnTo>
                    <a:pt x="475488" y="156972"/>
                  </a:lnTo>
                  <a:lnTo>
                    <a:pt x="461772" y="156972"/>
                  </a:lnTo>
                  <a:lnTo>
                    <a:pt x="461772" y="137160"/>
                  </a:lnTo>
                  <a:lnTo>
                    <a:pt x="466344" y="132588"/>
                  </a:lnTo>
                  <a:lnTo>
                    <a:pt x="470916" y="100584"/>
                  </a:lnTo>
                  <a:lnTo>
                    <a:pt x="498348" y="100584"/>
                  </a:lnTo>
                  <a:lnTo>
                    <a:pt x="498348" y="91440"/>
                  </a:lnTo>
                  <a:close/>
                </a:path>
                <a:path w="807720" h="166370">
                  <a:moveTo>
                    <a:pt x="580644" y="109728"/>
                  </a:moveTo>
                  <a:lnTo>
                    <a:pt x="576072" y="100584"/>
                  </a:lnTo>
                  <a:lnTo>
                    <a:pt x="566928" y="96012"/>
                  </a:lnTo>
                  <a:lnTo>
                    <a:pt x="566928" y="114300"/>
                  </a:lnTo>
                  <a:lnTo>
                    <a:pt x="566928" y="123444"/>
                  </a:lnTo>
                  <a:lnTo>
                    <a:pt x="562356" y="132588"/>
                  </a:lnTo>
                  <a:lnTo>
                    <a:pt x="562356" y="141732"/>
                  </a:lnTo>
                  <a:lnTo>
                    <a:pt x="553212" y="152400"/>
                  </a:lnTo>
                  <a:lnTo>
                    <a:pt x="548640" y="156972"/>
                  </a:lnTo>
                  <a:lnTo>
                    <a:pt x="539496" y="156972"/>
                  </a:lnTo>
                  <a:lnTo>
                    <a:pt x="530352" y="152400"/>
                  </a:lnTo>
                  <a:lnTo>
                    <a:pt x="525780" y="141732"/>
                  </a:lnTo>
                  <a:lnTo>
                    <a:pt x="525780" y="132588"/>
                  </a:lnTo>
                  <a:lnTo>
                    <a:pt x="539496" y="105156"/>
                  </a:lnTo>
                  <a:lnTo>
                    <a:pt x="548640" y="100584"/>
                  </a:lnTo>
                  <a:lnTo>
                    <a:pt x="553212" y="100584"/>
                  </a:lnTo>
                  <a:lnTo>
                    <a:pt x="562356" y="105156"/>
                  </a:lnTo>
                  <a:lnTo>
                    <a:pt x="566928" y="114300"/>
                  </a:lnTo>
                  <a:lnTo>
                    <a:pt x="566928" y="96012"/>
                  </a:lnTo>
                  <a:lnTo>
                    <a:pt x="557784" y="91440"/>
                  </a:lnTo>
                  <a:lnTo>
                    <a:pt x="539496" y="96012"/>
                  </a:lnTo>
                  <a:lnTo>
                    <a:pt x="525780" y="105156"/>
                  </a:lnTo>
                  <a:lnTo>
                    <a:pt x="516636" y="118872"/>
                  </a:lnTo>
                  <a:lnTo>
                    <a:pt x="512064" y="137160"/>
                  </a:lnTo>
                  <a:lnTo>
                    <a:pt x="516636" y="152400"/>
                  </a:lnTo>
                  <a:lnTo>
                    <a:pt x="521208" y="161544"/>
                  </a:lnTo>
                  <a:lnTo>
                    <a:pt x="525780" y="166116"/>
                  </a:lnTo>
                  <a:lnTo>
                    <a:pt x="539496" y="166116"/>
                  </a:lnTo>
                  <a:lnTo>
                    <a:pt x="557784" y="161544"/>
                  </a:lnTo>
                  <a:lnTo>
                    <a:pt x="566928" y="155448"/>
                  </a:lnTo>
                  <a:lnTo>
                    <a:pt x="571500" y="152400"/>
                  </a:lnTo>
                  <a:lnTo>
                    <a:pt x="580644" y="137160"/>
                  </a:lnTo>
                  <a:lnTo>
                    <a:pt x="580644" y="109728"/>
                  </a:lnTo>
                  <a:close/>
                </a:path>
                <a:path w="807720" h="166370">
                  <a:moveTo>
                    <a:pt x="807720" y="41148"/>
                  </a:moveTo>
                  <a:lnTo>
                    <a:pt x="678180" y="41148"/>
                  </a:lnTo>
                  <a:lnTo>
                    <a:pt x="678180" y="54864"/>
                  </a:lnTo>
                  <a:lnTo>
                    <a:pt x="807720" y="54864"/>
                  </a:lnTo>
                  <a:lnTo>
                    <a:pt x="807720" y="41148"/>
                  </a:lnTo>
                  <a:close/>
                </a:path>
                <a:path w="807720" h="166370">
                  <a:moveTo>
                    <a:pt x="807720" y="0"/>
                  </a:moveTo>
                  <a:lnTo>
                    <a:pt x="678180" y="0"/>
                  </a:lnTo>
                  <a:lnTo>
                    <a:pt x="678180" y="13716"/>
                  </a:lnTo>
                  <a:lnTo>
                    <a:pt x="807720" y="13716"/>
                  </a:lnTo>
                  <a:lnTo>
                    <a:pt x="8077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42859" y="5114544"/>
              <a:ext cx="120396" cy="14325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86115" y="5082539"/>
              <a:ext cx="64007" cy="9601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33715" y="5417820"/>
              <a:ext cx="220979" cy="14325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28587" y="4806702"/>
              <a:ext cx="8686800" cy="1012190"/>
            </a:xfrm>
            <a:custGeom>
              <a:avLst/>
              <a:gdLst/>
              <a:ahLst/>
              <a:cxnLst/>
              <a:rect l="l" t="t" r="r" b="b"/>
              <a:pathLst>
                <a:path w="8686800" h="1012189">
                  <a:moveTo>
                    <a:pt x="7650480" y="544068"/>
                  </a:moveTo>
                  <a:lnTo>
                    <a:pt x="7406640" y="544068"/>
                  </a:lnTo>
                  <a:lnTo>
                    <a:pt x="7406640" y="557784"/>
                  </a:lnTo>
                  <a:lnTo>
                    <a:pt x="7650480" y="557784"/>
                  </a:lnTo>
                  <a:lnTo>
                    <a:pt x="7650480" y="544068"/>
                  </a:lnTo>
                  <a:close/>
                </a:path>
                <a:path w="8686800" h="1012189">
                  <a:moveTo>
                    <a:pt x="8686800" y="0"/>
                  </a:moveTo>
                  <a:lnTo>
                    <a:pt x="8677656" y="0"/>
                  </a:lnTo>
                  <a:lnTo>
                    <a:pt x="8677656" y="10668"/>
                  </a:lnTo>
                  <a:lnTo>
                    <a:pt x="8677656" y="1002792"/>
                  </a:lnTo>
                  <a:lnTo>
                    <a:pt x="4604004" y="1002792"/>
                  </a:lnTo>
                  <a:lnTo>
                    <a:pt x="4604004" y="10668"/>
                  </a:lnTo>
                  <a:lnTo>
                    <a:pt x="8677656" y="10668"/>
                  </a:lnTo>
                  <a:lnTo>
                    <a:pt x="8677656" y="0"/>
                  </a:lnTo>
                  <a:lnTo>
                    <a:pt x="4604004" y="0"/>
                  </a:lnTo>
                  <a:lnTo>
                    <a:pt x="4594860" y="0"/>
                  </a:lnTo>
                  <a:lnTo>
                    <a:pt x="4594860" y="10668"/>
                  </a:lnTo>
                  <a:lnTo>
                    <a:pt x="4594860" y="1002792"/>
                  </a:lnTo>
                  <a:lnTo>
                    <a:pt x="3105912" y="1002792"/>
                  </a:lnTo>
                  <a:lnTo>
                    <a:pt x="3105912" y="10668"/>
                  </a:lnTo>
                  <a:lnTo>
                    <a:pt x="4594860" y="10668"/>
                  </a:lnTo>
                  <a:lnTo>
                    <a:pt x="4594860" y="0"/>
                  </a:lnTo>
                  <a:lnTo>
                    <a:pt x="3105912" y="0"/>
                  </a:lnTo>
                  <a:lnTo>
                    <a:pt x="3096768" y="0"/>
                  </a:lnTo>
                  <a:lnTo>
                    <a:pt x="3096768" y="10668"/>
                  </a:lnTo>
                  <a:lnTo>
                    <a:pt x="3096768" y="1002792"/>
                  </a:lnTo>
                  <a:lnTo>
                    <a:pt x="1470660" y="1002792"/>
                  </a:lnTo>
                  <a:lnTo>
                    <a:pt x="1470660" y="10668"/>
                  </a:lnTo>
                  <a:lnTo>
                    <a:pt x="3096768" y="10668"/>
                  </a:lnTo>
                  <a:lnTo>
                    <a:pt x="3096768" y="0"/>
                  </a:lnTo>
                  <a:lnTo>
                    <a:pt x="1470660" y="0"/>
                  </a:lnTo>
                  <a:lnTo>
                    <a:pt x="1461516" y="0"/>
                  </a:lnTo>
                  <a:lnTo>
                    <a:pt x="1461516" y="10668"/>
                  </a:lnTo>
                  <a:lnTo>
                    <a:pt x="1461516" y="1002792"/>
                  </a:lnTo>
                  <a:lnTo>
                    <a:pt x="4572" y="1002792"/>
                  </a:lnTo>
                  <a:lnTo>
                    <a:pt x="4572" y="10668"/>
                  </a:lnTo>
                  <a:lnTo>
                    <a:pt x="1461516" y="10668"/>
                  </a:lnTo>
                  <a:lnTo>
                    <a:pt x="1461516" y="0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10668"/>
                  </a:lnTo>
                  <a:lnTo>
                    <a:pt x="0" y="1002792"/>
                  </a:lnTo>
                  <a:lnTo>
                    <a:pt x="0" y="1011936"/>
                  </a:lnTo>
                  <a:lnTo>
                    <a:pt x="4572" y="1011936"/>
                  </a:lnTo>
                  <a:lnTo>
                    <a:pt x="8686800" y="1011936"/>
                  </a:lnTo>
                  <a:lnTo>
                    <a:pt x="8686800" y="1002792"/>
                  </a:lnTo>
                  <a:lnTo>
                    <a:pt x="8686800" y="10668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60291" y="5047487"/>
              <a:ext cx="353695" cy="137160"/>
            </a:xfrm>
            <a:custGeom>
              <a:avLst/>
              <a:gdLst/>
              <a:ahLst/>
              <a:cxnLst/>
              <a:rect l="l" t="t" r="r" b="b"/>
              <a:pathLst>
                <a:path w="353695" h="137160">
                  <a:moveTo>
                    <a:pt x="353567" y="137159"/>
                  </a:moveTo>
                  <a:lnTo>
                    <a:pt x="353567" y="0"/>
                  </a:lnTo>
                  <a:lnTo>
                    <a:pt x="0" y="0"/>
                  </a:lnTo>
                  <a:lnTo>
                    <a:pt x="0" y="137159"/>
                  </a:lnTo>
                  <a:lnTo>
                    <a:pt x="353567" y="137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60291" y="5047487"/>
              <a:ext cx="353695" cy="137160"/>
            </a:xfrm>
            <a:custGeom>
              <a:avLst/>
              <a:gdLst/>
              <a:ahLst/>
              <a:cxnLst/>
              <a:rect l="l" t="t" r="r" b="b"/>
              <a:pathLst>
                <a:path w="353695" h="137160">
                  <a:moveTo>
                    <a:pt x="0" y="0"/>
                  </a:moveTo>
                  <a:lnTo>
                    <a:pt x="0" y="137159"/>
                  </a:lnTo>
                  <a:lnTo>
                    <a:pt x="353567" y="137159"/>
                  </a:lnTo>
                  <a:lnTo>
                    <a:pt x="353567" y="0"/>
                  </a:lnTo>
                  <a:lnTo>
                    <a:pt x="0" y="0"/>
                  </a:lnTo>
                  <a:close/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06139" y="5116067"/>
              <a:ext cx="1247140" cy="0"/>
            </a:xfrm>
            <a:custGeom>
              <a:avLst/>
              <a:gdLst/>
              <a:ahLst/>
              <a:cxnLst/>
              <a:rect l="l" t="t" r="r" b="b"/>
              <a:pathLst>
                <a:path w="1247139">
                  <a:moveTo>
                    <a:pt x="440435" y="0"/>
                  </a:moveTo>
                  <a:lnTo>
                    <a:pt x="0" y="0"/>
                  </a:lnTo>
                </a:path>
                <a:path w="1247139">
                  <a:moveTo>
                    <a:pt x="821435" y="0"/>
                  </a:moveTo>
                  <a:lnTo>
                    <a:pt x="1246631" y="0"/>
                  </a:lnTo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36669" y="5068823"/>
              <a:ext cx="352425" cy="137160"/>
            </a:xfrm>
            <a:custGeom>
              <a:avLst/>
              <a:gdLst/>
              <a:ahLst/>
              <a:cxnLst/>
              <a:rect l="l" t="t" r="r" b="b"/>
              <a:pathLst>
                <a:path w="352425" h="137160">
                  <a:moveTo>
                    <a:pt x="352043" y="137159"/>
                  </a:moveTo>
                  <a:lnTo>
                    <a:pt x="352043" y="0"/>
                  </a:lnTo>
                  <a:lnTo>
                    <a:pt x="0" y="0"/>
                  </a:lnTo>
                  <a:lnTo>
                    <a:pt x="0" y="137159"/>
                  </a:lnTo>
                  <a:lnTo>
                    <a:pt x="352043" y="137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36669" y="5068823"/>
              <a:ext cx="352425" cy="137160"/>
            </a:xfrm>
            <a:custGeom>
              <a:avLst/>
              <a:gdLst/>
              <a:ahLst/>
              <a:cxnLst/>
              <a:rect l="l" t="t" r="r" b="b"/>
              <a:pathLst>
                <a:path w="352425" h="137160">
                  <a:moveTo>
                    <a:pt x="0" y="0"/>
                  </a:moveTo>
                  <a:lnTo>
                    <a:pt x="0" y="137159"/>
                  </a:lnTo>
                  <a:lnTo>
                    <a:pt x="352043" y="137159"/>
                  </a:lnTo>
                  <a:lnTo>
                    <a:pt x="352043" y="0"/>
                  </a:lnTo>
                  <a:lnTo>
                    <a:pt x="0" y="0"/>
                  </a:lnTo>
                  <a:close/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2517" y="5138927"/>
              <a:ext cx="1245235" cy="0"/>
            </a:xfrm>
            <a:custGeom>
              <a:avLst/>
              <a:gdLst/>
              <a:ahLst/>
              <a:cxnLst/>
              <a:rect l="l" t="t" r="r" b="b"/>
              <a:pathLst>
                <a:path w="1245235">
                  <a:moveTo>
                    <a:pt x="440435" y="0"/>
                  </a:moveTo>
                  <a:lnTo>
                    <a:pt x="0" y="0"/>
                  </a:lnTo>
                </a:path>
                <a:path w="1245235">
                  <a:moveTo>
                    <a:pt x="821442" y="0"/>
                  </a:moveTo>
                  <a:lnTo>
                    <a:pt x="1245114" y="0"/>
                  </a:lnTo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25823" y="3860291"/>
              <a:ext cx="353695" cy="137160"/>
            </a:xfrm>
            <a:custGeom>
              <a:avLst/>
              <a:gdLst/>
              <a:ahLst/>
              <a:cxnLst/>
              <a:rect l="l" t="t" r="r" b="b"/>
              <a:pathLst>
                <a:path w="353695" h="137160">
                  <a:moveTo>
                    <a:pt x="353567" y="137159"/>
                  </a:moveTo>
                  <a:lnTo>
                    <a:pt x="353567" y="0"/>
                  </a:lnTo>
                  <a:lnTo>
                    <a:pt x="0" y="0"/>
                  </a:lnTo>
                  <a:lnTo>
                    <a:pt x="0" y="137159"/>
                  </a:lnTo>
                  <a:lnTo>
                    <a:pt x="353567" y="137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25823" y="3860291"/>
              <a:ext cx="353695" cy="137160"/>
            </a:xfrm>
            <a:custGeom>
              <a:avLst/>
              <a:gdLst/>
              <a:ahLst/>
              <a:cxnLst/>
              <a:rect l="l" t="t" r="r" b="b"/>
              <a:pathLst>
                <a:path w="353695" h="137160">
                  <a:moveTo>
                    <a:pt x="0" y="0"/>
                  </a:moveTo>
                  <a:lnTo>
                    <a:pt x="0" y="137159"/>
                  </a:lnTo>
                  <a:lnTo>
                    <a:pt x="353567" y="137159"/>
                  </a:lnTo>
                  <a:lnTo>
                    <a:pt x="353567" y="0"/>
                  </a:lnTo>
                  <a:lnTo>
                    <a:pt x="0" y="0"/>
                  </a:lnTo>
                  <a:close/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71671" y="3928871"/>
              <a:ext cx="1245235" cy="0"/>
            </a:xfrm>
            <a:custGeom>
              <a:avLst/>
              <a:gdLst/>
              <a:ahLst/>
              <a:cxnLst/>
              <a:rect l="l" t="t" r="r" b="b"/>
              <a:pathLst>
                <a:path w="1245235">
                  <a:moveTo>
                    <a:pt x="440435" y="0"/>
                  </a:moveTo>
                  <a:lnTo>
                    <a:pt x="0" y="0"/>
                  </a:lnTo>
                </a:path>
                <a:path w="1245235">
                  <a:moveTo>
                    <a:pt x="821435" y="0"/>
                  </a:moveTo>
                  <a:lnTo>
                    <a:pt x="1245107" y="0"/>
                  </a:lnTo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8653" y="3933443"/>
              <a:ext cx="294640" cy="408940"/>
            </a:xfrm>
            <a:custGeom>
              <a:avLst/>
              <a:gdLst/>
              <a:ahLst/>
              <a:cxnLst/>
              <a:rect l="l" t="t" r="r" b="b"/>
              <a:pathLst>
                <a:path w="294640" h="408939">
                  <a:moveTo>
                    <a:pt x="144779" y="0"/>
                  </a:moveTo>
                  <a:lnTo>
                    <a:pt x="99291" y="7290"/>
                  </a:lnTo>
                  <a:lnTo>
                    <a:pt x="59582" y="27602"/>
                  </a:lnTo>
                  <a:lnTo>
                    <a:pt x="28139" y="58594"/>
                  </a:lnTo>
                  <a:lnTo>
                    <a:pt x="7449" y="97926"/>
                  </a:lnTo>
                  <a:lnTo>
                    <a:pt x="0" y="143255"/>
                  </a:lnTo>
                  <a:lnTo>
                    <a:pt x="7449" y="188585"/>
                  </a:lnTo>
                  <a:lnTo>
                    <a:pt x="28139" y="227917"/>
                  </a:lnTo>
                  <a:lnTo>
                    <a:pt x="59582" y="258909"/>
                  </a:lnTo>
                  <a:lnTo>
                    <a:pt x="99291" y="279221"/>
                  </a:lnTo>
                  <a:lnTo>
                    <a:pt x="144779" y="286511"/>
                  </a:lnTo>
                  <a:lnTo>
                    <a:pt x="190109" y="279221"/>
                  </a:lnTo>
                  <a:lnTo>
                    <a:pt x="229441" y="258909"/>
                  </a:lnTo>
                  <a:lnTo>
                    <a:pt x="260433" y="227917"/>
                  </a:lnTo>
                  <a:lnTo>
                    <a:pt x="280745" y="188585"/>
                  </a:lnTo>
                  <a:lnTo>
                    <a:pt x="288035" y="143255"/>
                  </a:lnTo>
                  <a:lnTo>
                    <a:pt x="280745" y="97926"/>
                  </a:lnTo>
                  <a:lnTo>
                    <a:pt x="260433" y="58594"/>
                  </a:lnTo>
                  <a:lnTo>
                    <a:pt x="229441" y="27602"/>
                  </a:lnTo>
                  <a:lnTo>
                    <a:pt x="190109" y="7290"/>
                  </a:lnTo>
                  <a:lnTo>
                    <a:pt x="144779" y="0"/>
                  </a:lnTo>
                  <a:close/>
                </a:path>
                <a:path w="294640" h="408939">
                  <a:moveTo>
                    <a:pt x="149351" y="120395"/>
                  </a:moveTo>
                  <a:lnTo>
                    <a:pt x="104022" y="127686"/>
                  </a:lnTo>
                  <a:lnTo>
                    <a:pt x="64690" y="147998"/>
                  </a:lnTo>
                  <a:lnTo>
                    <a:pt x="33698" y="178990"/>
                  </a:lnTo>
                  <a:lnTo>
                    <a:pt x="13386" y="218322"/>
                  </a:lnTo>
                  <a:lnTo>
                    <a:pt x="6095" y="263651"/>
                  </a:lnTo>
                  <a:lnTo>
                    <a:pt x="13386" y="309140"/>
                  </a:lnTo>
                  <a:lnTo>
                    <a:pt x="33698" y="348849"/>
                  </a:lnTo>
                  <a:lnTo>
                    <a:pt x="64690" y="380292"/>
                  </a:lnTo>
                  <a:lnTo>
                    <a:pt x="104022" y="400982"/>
                  </a:lnTo>
                  <a:lnTo>
                    <a:pt x="149351" y="408431"/>
                  </a:lnTo>
                  <a:lnTo>
                    <a:pt x="195425" y="400982"/>
                  </a:lnTo>
                  <a:lnTo>
                    <a:pt x="235208" y="380292"/>
                  </a:lnTo>
                  <a:lnTo>
                    <a:pt x="266431" y="348849"/>
                  </a:lnTo>
                  <a:lnTo>
                    <a:pt x="286828" y="309140"/>
                  </a:lnTo>
                  <a:lnTo>
                    <a:pt x="294131" y="263651"/>
                  </a:lnTo>
                  <a:lnTo>
                    <a:pt x="286828" y="218322"/>
                  </a:lnTo>
                  <a:lnTo>
                    <a:pt x="266431" y="178990"/>
                  </a:lnTo>
                  <a:lnTo>
                    <a:pt x="235208" y="147998"/>
                  </a:lnTo>
                  <a:lnTo>
                    <a:pt x="195425" y="127686"/>
                  </a:lnTo>
                  <a:lnTo>
                    <a:pt x="149351" y="120395"/>
                  </a:lnTo>
                  <a:close/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53433" y="3791711"/>
              <a:ext cx="5080" cy="692150"/>
            </a:xfrm>
            <a:custGeom>
              <a:avLst/>
              <a:gdLst/>
              <a:ahLst/>
              <a:cxnLst/>
              <a:rect l="l" t="t" r="r" b="b"/>
              <a:pathLst>
                <a:path w="5080" h="692150">
                  <a:moveTo>
                    <a:pt x="0" y="126491"/>
                  </a:moveTo>
                  <a:lnTo>
                    <a:pt x="0" y="0"/>
                  </a:lnTo>
                </a:path>
                <a:path w="5080" h="692150">
                  <a:moveTo>
                    <a:pt x="4571" y="563879"/>
                  </a:moveTo>
                  <a:lnTo>
                    <a:pt x="4571" y="691895"/>
                  </a:lnTo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386327" y="2749295"/>
              <a:ext cx="323215" cy="321945"/>
            </a:xfrm>
            <a:custGeom>
              <a:avLst/>
              <a:gdLst/>
              <a:ahLst/>
              <a:cxnLst/>
              <a:rect l="l" t="t" r="r" b="b"/>
              <a:pathLst>
                <a:path w="323214" h="321944">
                  <a:moveTo>
                    <a:pt x="161543" y="0"/>
                  </a:moveTo>
                  <a:lnTo>
                    <a:pt x="110800" y="8156"/>
                  </a:lnTo>
                  <a:lnTo>
                    <a:pt x="66495" y="30870"/>
                  </a:lnTo>
                  <a:lnTo>
                    <a:pt x="31406" y="65507"/>
                  </a:lnTo>
                  <a:lnTo>
                    <a:pt x="8314" y="109435"/>
                  </a:lnTo>
                  <a:lnTo>
                    <a:pt x="0" y="160019"/>
                  </a:lnTo>
                  <a:lnTo>
                    <a:pt x="5827" y="203207"/>
                  </a:lnTo>
                  <a:lnTo>
                    <a:pt x="22239" y="241864"/>
                  </a:lnTo>
                  <a:lnTo>
                    <a:pt x="47624" y="274510"/>
                  </a:lnTo>
                  <a:lnTo>
                    <a:pt x="80376" y="299663"/>
                  </a:lnTo>
                  <a:lnTo>
                    <a:pt x="118886" y="315841"/>
                  </a:lnTo>
                  <a:lnTo>
                    <a:pt x="161543" y="321563"/>
                  </a:lnTo>
                  <a:lnTo>
                    <a:pt x="204731" y="315841"/>
                  </a:lnTo>
                  <a:lnTo>
                    <a:pt x="243388" y="299663"/>
                  </a:lnTo>
                  <a:lnTo>
                    <a:pt x="276034" y="274510"/>
                  </a:lnTo>
                  <a:lnTo>
                    <a:pt x="301187" y="241864"/>
                  </a:lnTo>
                  <a:lnTo>
                    <a:pt x="317365" y="203207"/>
                  </a:lnTo>
                  <a:lnTo>
                    <a:pt x="323087" y="160019"/>
                  </a:lnTo>
                  <a:lnTo>
                    <a:pt x="317365" y="117474"/>
                  </a:lnTo>
                  <a:lnTo>
                    <a:pt x="301187" y="79247"/>
                  </a:lnTo>
                  <a:lnTo>
                    <a:pt x="276034" y="46862"/>
                  </a:lnTo>
                  <a:lnTo>
                    <a:pt x="243388" y="21843"/>
                  </a:lnTo>
                  <a:lnTo>
                    <a:pt x="204731" y="5714"/>
                  </a:lnTo>
                  <a:lnTo>
                    <a:pt x="161543" y="0"/>
                  </a:lnTo>
                  <a:close/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427475" y="2436876"/>
              <a:ext cx="243840" cy="919480"/>
            </a:xfrm>
            <a:custGeom>
              <a:avLst/>
              <a:gdLst/>
              <a:ahLst/>
              <a:cxnLst/>
              <a:rect l="l" t="t" r="r" b="b"/>
              <a:pathLst>
                <a:path w="243839" h="919479">
                  <a:moveTo>
                    <a:pt x="0" y="483107"/>
                  </a:moveTo>
                  <a:lnTo>
                    <a:pt x="20764" y="440816"/>
                  </a:lnTo>
                  <a:lnTo>
                    <a:pt x="32003" y="428243"/>
                  </a:lnTo>
                  <a:lnTo>
                    <a:pt x="37099" y="422671"/>
                  </a:lnTo>
                  <a:lnTo>
                    <a:pt x="43052" y="417956"/>
                  </a:lnTo>
                  <a:lnTo>
                    <a:pt x="49577" y="414956"/>
                  </a:lnTo>
                  <a:lnTo>
                    <a:pt x="56387" y="414527"/>
                  </a:lnTo>
                  <a:lnTo>
                    <a:pt x="62603" y="418599"/>
                  </a:lnTo>
                  <a:lnTo>
                    <a:pt x="89320" y="450032"/>
                  </a:lnTo>
                  <a:lnTo>
                    <a:pt x="106679" y="478535"/>
                  </a:lnTo>
                  <a:lnTo>
                    <a:pt x="114966" y="492061"/>
                  </a:lnTo>
                  <a:lnTo>
                    <a:pt x="143255" y="534923"/>
                  </a:lnTo>
                  <a:lnTo>
                    <a:pt x="172616" y="553354"/>
                  </a:lnTo>
                  <a:lnTo>
                    <a:pt x="184403" y="548639"/>
                  </a:lnTo>
                  <a:lnTo>
                    <a:pt x="197762" y="535543"/>
                  </a:lnTo>
                  <a:lnTo>
                    <a:pt x="212407" y="515873"/>
                  </a:lnTo>
                  <a:lnTo>
                    <a:pt x="227909" y="491632"/>
                  </a:lnTo>
                  <a:lnTo>
                    <a:pt x="243839" y="464819"/>
                  </a:lnTo>
                </a:path>
                <a:path w="243839" h="919479">
                  <a:moveTo>
                    <a:pt x="120395" y="647699"/>
                  </a:moveTo>
                  <a:lnTo>
                    <a:pt x="120395" y="918971"/>
                  </a:lnTo>
                </a:path>
                <a:path w="243839" h="919479">
                  <a:moveTo>
                    <a:pt x="120395" y="297179"/>
                  </a:moveTo>
                  <a:lnTo>
                    <a:pt x="120395" y="0"/>
                  </a:lnTo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11167" y="2380487"/>
              <a:ext cx="353695" cy="137160"/>
            </a:xfrm>
            <a:custGeom>
              <a:avLst/>
              <a:gdLst/>
              <a:ahLst/>
              <a:cxnLst/>
              <a:rect l="l" t="t" r="r" b="b"/>
              <a:pathLst>
                <a:path w="353695" h="137160">
                  <a:moveTo>
                    <a:pt x="353567" y="137159"/>
                  </a:moveTo>
                  <a:lnTo>
                    <a:pt x="353567" y="0"/>
                  </a:lnTo>
                  <a:lnTo>
                    <a:pt x="0" y="0"/>
                  </a:lnTo>
                  <a:lnTo>
                    <a:pt x="0" y="137159"/>
                  </a:lnTo>
                  <a:lnTo>
                    <a:pt x="353567" y="137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11167" y="2380487"/>
              <a:ext cx="353695" cy="137160"/>
            </a:xfrm>
            <a:custGeom>
              <a:avLst/>
              <a:gdLst/>
              <a:ahLst/>
              <a:cxnLst/>
              <a:rect l="l" t="t" r="r" b="b"/>
              <a:pathLst>
                <a:path w="353695" h="137160">
                  <a:moveTo>
                    <a:pt x="0" y="0"/>
                  </a:moveTo>
                  <a:lnTo>
                    <a:pt x="0" y="137159"/>
                  </a:lnTo>
                  <a:lnTo>
                    <a:pt x="353567" y="137159"/>
                  </a:lnTo>
                  <a:lnTo>
                    <a:pt x="353567" y="0"/>
                  </a:lnTo>
                  <a:lnTo>
                    <a:pt x="0" y="0"/>
                  </a:lnTo>
                  <a:close/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57015" y="2449067"/>
              <a:ext cx="1231900" cy="1905"/>
            </a:xfrm>
            <a:custGeom>
              <a:avLst/>
              <a:gdLst/>
              <a:ahLst/>
              <a:cxnLst/>
              <a:rect l="l" t="t" r="r" b="b"/>
              <a:pathLst>
                <a:path w="1231900" h="1905">
                  <a:moveTo>
                    <a:pt x="440435" y="0"/>
                  </a:moveTo>
                  <a:lnTo>
                    <a:pt x="0" y="1523"/>
                  </a:lnTo>
                </a:path>
                <a:path w="1231900" h="1905">
                  <a:moveTo>
                    <a:pt x="807719" y="0"/>
                  </a:moveTo>
                  <a:lnTo>
                    <a:pt x="1231391" y="1523"/>
                  </a:lnTo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412235" y="3357371"/>
              <a:ext cx="266700" cy="99060"/>
            </a:xfrm>
            <a:custGeom>
              <a:avLst/>
              <a:gdLst/>
              <a:ahLst/>
              <a:cxnLst/>
              <a:rect l="l" t="t" r="r" b="b"/>
              <a:pathLst>
                <a:path w="266700" h="99060">
                  <a:moveTo>
                    <a:pt x="0" y="0"/>
                  </a:moveTo>
                  <a:lnTo>
                    <a:pt x="266699" y="0"/>
                  </a:lnTo>
                </a:path>
                <a:path w="266700" h="99060">
                  <a:moveTo>
                    <a:pt x="73151" y="56387"/>
                  </a:moveTo>
                  <a:lnTo>
                    <a:pt x="195071" y="56387"/>
                  </a:lnTo>
                </a:path>
                <a:path w="266700" h="99060">
                  <a:moveTo>
                    <a:pt x="121919" y="99059"/>
                  </a:moveTo>
                  <a:lnTo>
                    <a:pt x="158495" y="99059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8341" y="2389631"/>
              <a:ext cx="879347" cy="458723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498341" y="2389631"/>
              <a:ext cx="879475" cy="459105"/>
            </a:xfrm>
            <a:custGeom>
              <a:avLst/>
              <a:gdLst/>
              <a:ahLst/>
              <a:cxnLst/>
              <a:rect l="l" t="t" r="r" b="b"/>
              <a:pathLst>
                <a:path w="879475" h="459105">
                  <a:moveTo>
                    <a:pt x="0" y="0"/>
                  </a:moveTo>
                  <a:lnTo>
                    <a:pt x="0" y="458723"/>
                  </a:lnTo>
                  <a:lnTo>
                    <a:pt x="879347" y="458723"/>
                  </a:lnTo>
                  <a:lnTo>
                    <a:pt x="879347" y="0"/>
                  </a:lnTo>
                  <a:lnTo>
                    <a:pt x="0" y="0"/>
                  </a:lnTo>
                  <a:close/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38777" y="2848355"/>
              <a:ext cx="1905" cy="224154"/>
            </a:xfrm>
            <a:custGeom>
              <a:avLst/>
              <a:gdLst/>
              <a:ahLst/>
              <a:cxnLst/>
              <a:rect l="l" t="t" r="r" b="b"/>
              <a:pathLst>
                <a:path w="1905" h="224155">
                  <a:moveTo>
                    <a:pt x="0" y="0"/>
                  </a:moveTo>
                  <a:lnTo>
                    <a:pt x="1523" y="224027"/>
                  </a:lnTo>
                </a:path>
              </a:pathLst>
            </a:custGeom>
            <a:ln w="28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3" name="object 63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64" name="object 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3067302" y="921511"/>
            <a:ext cx="3082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Trifásico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45" y="35045"/>
            <a:ext cx="9035801" cy="672084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26495" y="4328159"/>
            <a:ext cx="1481455" cy="1441450"/>
            <a:chOff x="1026495" y="4328159"/>
            <a:chExt cx="1481455" cy="1441450"/>
          </a:xfrm>
        </p:grpSpPr>
        <p:sp>
          <p:nvSpPr>
            <p:cNvPr id="4" name="object 4"/>
            <p:cNvSpPr/>
            <p:nvPr/>
          </p:nvSpPr>
          <p:spPr>
            <a:xfrm>
              <a:off x="1033265" y="4764023"/>
              <a:ext cx="608330" cy="609600"/>
            </a:xfrm>
            <a:custGeom>
              <a:avLst/>
              <a:gdLst/>
              <a:ahLst/>
              <a:cxnLst/>
              <a:rect l="l" t="t" r="r" b="b"/>
              <a:pathLst>
                <a:path w="608330" h="609600">
                  <a:moveTo>
                    <a:pt x="608075" y="609599"/>
                  </a:moveTo>
                  <a:lnTo>
                    <a:pt x="608075" y="0"/>
                  </a:lnTo>
                  <a:lnTo>
                    <a:pt x="0" y="0"/>
                  </a:lnTo>
                  <a:lnTo>
                    <a:pt x="0" y="609599"/>
                  </a:lnTo>
                  <a:lnTo>
                    <a:pt x="608075" y="609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3265" y="4764023"/>
              <a:ext cx="608330" cy="609600"/>
            </a:xfrm>
            <a:custGeom>
              <a:avLst/>
              <a:gdLst/>
              <a:ahLst/>
              <a:cxnLst/>
              <a:rect l="l" t="t" r="r" b="b"/>
              <a:pathLst>
                <a:path w="608330" h="609600">
                  <a:moveTo>
                    <a:pt x="0" y="0"/>
                  </a:moveTo>
                  <a:lnTo>
                    <a:pt x="0" y="609599"/>
                  </a:lnTo>
                  <a:lnTo>
                    <a:pt x="608075" y="609599"/>
                  </a:lnTo>
                  <a:lnTo>
                    <a:pt x="608075" y="0"/>
                  </a:lnTo>
                  <a:lnTo>
                    <a:pt x="0" y="0"/>
                  </a:lnTo>
                  <a:close/>
                </a:path>
              </a:pathLst>
            </a:custGeom>
            <a:ln w="1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92807" y="4754879"/>
              <a:ext cx="608330" cy="609600"/>
            </a:xfrm>
            <a:custGeom>
              <a:avLst/>
              <a:gdLst/>
              <a:ahLst/>
              <a:cxnLst/>
              <a:rect l="l" t="t" r="r" b="b"/>
              <a:pathLst>
                <a:path w="608330" h="609600">
                  <a:moveTo>
                    <a:pt x="608075" y="609599"/>
                  </a:moveTo>
                  <a:lnTo>
                    <a:pt x="608075" y="0"/>
                  </a:lnTo>
                  <a:lnTo>
                    <a:pt x="0" y="0"/>
                  </a:lnTo>
                  <a:lnTo>
                    <a:pt x="0" y="609599"/>
                  </a:lnTo>
                  <a:lnTo>
                    <a:pt x="608075" y="609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92807" y="4754879"/>
              <a:ext cx="608330" cy="609600"/>
            </a:xfrm>
            <a:custGeom>
              <a:avLst/>
              <a:gdLst/>
              <a:ahLst/>
              <a:cxnLst/>
              <a:rect l="l" t="t" r="r" b="b"/>
              <a:pathLst>
                <a:path w="608330" h="609600">
                  <a:moveTo>
                    <a:pt x="0" y="0"/>
                  </a:moveTo>
                  <a:lnTo>
                    <a:pt x="0" y="609599"/>
                  </a:lnTo>
                  <a:lnTo>
                    <a:pt x="608075" y="609599"/>
                  </a:lnTo>
                  <a:lnTo>
                    <a:pt x="608075" y="0"/>
                  </a:lnTo>
                  <a:lnTo>
                    <a:pt x="0" y="0"/>
                  </a:lnTo>
                  <a:close/>
                </a:path>
              </a:pathLst>
            </a:custGeom>
            <a:ln w="1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8071" y="4328159"/>
              <a:ext cx="861060" cy="1434465"/>
            </a:xfrm>
            <a:custGeom>
              <a:avLst/>
              <a:gdLst/>
              <a:ahLst/>
              <a:cxnLst/>
              <a:rect l="l" t="t" r="r" b="b"/>
              <a:pathLst>
                <a:path w="861060" h="1434464">
                  <a:moveTo>
                    <a:pt x="0" y="435863"/>
                  </a:moveTo>
                  <a:lnTo>
                    <a:pt x="1523" y="217931"/>
                  </a:lnTo>
                </a:path>
                <a:path w="861060" h="1434464">
                  <a:moveTo>
                    <a:pt x="0" y="1045463"/>
                  </a:moveTo>
                  <a:lnTo>
                    <a:pt x="1523" y="1232915"/>
                  </a:lnTo>
                </a:path>
                <a:path w="861060" h="1434464">
                  <a:moveTo>
                    <a:pt x="859535" y="420623"/>
                  </a:moveTo>
                  <a:lnTo>
                    <a:pt x="861059" y="204215"/>
                  </a:lnTo>
                </a:path>
                <a:path w="861060" h="1434464">
                  <a:moveTo>
                    <a:pt x="859535" y="1045463"/>
                  </a:moveTo>
                  <a:lnTo>
                    <a:pt x="861059" y="1232915"/>
                  </a:lnTo>
                </a:path>
                <a:path w="861060" h="1434464">
                  <a:moveTo>
                    <a:pt x="7619" y="1240535"/>
                  </a:moveTo>
                  <a:lnTo>
                    <a:pt x="859535" y="1240535"/>
                  </a:lnTo>
                </a:path>
                <a:path w="861060" h="1434464">
                  <a:moveTo>
                    <a:pt x="7619" y="204215"/>
                  </a:moveTo>
                  <a:lnTo>
                    <a:pt x="859535" y="204215"/>
                  </a:lnTo>
                </a:path>
                <a:path w="861060" h="1434464">
                  <a:moveTo>
                    <a:pt x="414527" y="0"/>
                  </a:moveTo>
                  <a:lnTo>
                    <a:pt x="414527" y="187451"/>
                  </a:lnTo>
                </a:path>
                <a:path w="861060" h="1434464">
                  <a:moveTo>
                    <a:pt x="437387" y="1248155"/>
                  </a:moveTo>
                  <a:lnTo>
                    <a:pt x="438911" y="1434083"/>
                  </a:lnTo>
                </a:path>
              </a:pathLst>
            </a:custGeom>
            <a:ln w="1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437981" y="2116835"/>
            <a:ext cx="623570" cy="2011680"/>
            <a:chOff x="1437981" y="2116835"/>
            <a:chExt cx="623570" cy="2011680"/>
          </a:xfrm>
        </p:grpSpPr>
        <p:sp>
          <p:nvSpPr>
            <p:cNvPr id="10" name="object 10"/>
            <p:cNvSpPr/>
            <p:nvPr/>
          </p:nvSpPr>
          <p:spPr>
            <a:xfrm>
              <a:off x="1444751" y="2334767"/>
              <a:ext cx="609600" cy="608330"/>
            </a:xfrm>
            <a:custGeom>
              <a:avLst/>
              <a:gdLst/>
              <a:ahLst/>
              <a:cxnLst/>
              <a:rect l="l" t="t" r="r" b="b"/>
              <a:pathLst>
                <a:path w="609600" h="608330">
                  <a:moveTo>
                    <a:pt x="609599" y="608075"/>
                  </a:moveTo>
                  <a:lnTo>
                    <a:pt x="609599" y="0"/>
                  </a:lnTo>
                  <a:lnTo>
                    <a:pt x="0" y="0"/>
                  </a:lnTo>
                  <a:lnTo>
                    <a:pt x="0" y="608075"/>
                  </a:lnTo>
                  <a:lnTo>
                    <a:pt x="609599" y="6080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44751" y="2334767"/>
              <a:ext cx="609600" cy="608330"/>
            </a:xfrm>
            <a:custGeom>
              <a:avLst/>
              <a:gdLst/>
              <a:ahLst/>
              <a:cxnLst/>
              <a:rect l="l" t="t" r="r" b="b"/>
              <a:pathLst>
                <a:path w="609600" h="608330">
                  <a:moveTo>
                    <a:pt x="0" y="0"/>
                  </a:moveTo>
                  <a:lnTo>
                    <a:pt x="0" y="608075"/>
                  </a:lnTo>
                  <a:lnTo>
                    <a:pt x="609599" y="608075"/>
                  </a:lnTo>
                  <a:lnTo>
                    <a:pt x="609599" y="0"/>
                  </a:lnTo>
                  <a:lnTo>
                    <a:pt x="0" y="0"/>
                  </a:lnTo>
                  <a:close/>
                </a:path>
              </a:pathLst>
            </a:custGeom>
            <a:ln w="1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46275" y="3332987"/>
              <a:ext cx="608330" cy="609600"/>
            </a:xfrm>
            <a:custGeom>
              <a:avLst/>
              <a:gdLst/>
              <a:ahLst/>
              <a:cxnLst/>
              <a:rect l="l" t="t" r="r" b="b"/>
              <a:pathLst>
                <a:path w="608330" h="609600">
                  <a:moveTo>
                    <a:pt x="608075" y="609599"/>
                  </a:moveTo>
                  <a:lnTo>
                    <a:pt x="608075" y="0"/>
                  </a:lnTo>
                  <a:lnTo>
                    <a:pt x="0" y="0"/>
                  </a:lnTo>
                  <a:lnTo>
                    <a:pt x="0" y="609599"/>
                  </a:lnTo>
                  <a:lnTo>
                    <a:pt x="608075" y="609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46275" y="3332987"/>
              <a:ext cx="608330" cy="609600"/>
            </a:xfrm>
            <a:custGeom>
              <a:avLst/>
              <a:gdLst/>
              <a:ahLst/>
              <a:cxnLst/>
              <a:rect l="l" t="t" r="r" b="b"/>
              <a:pathLst>
                <a:path w="608330" h="609600">
                  <a:moveTo>
                    <a:pt x="0" y="0"/>
                  </a:moveTo>
                  <a:lnTo>
                    <a:pt x="0" y="609599"/>
                  </a:lnTo>
                  <a:lnTo>
                    <a:pt x="608075" y="609599"/>
                  </a:lnTo>
                  <a:lnTo>
                    <a:pt x="608075" y="0"/>
                  </a:lnTo>
                  <a:lnTo>
                    <a:pt x="0" y="0"/>
                  </a:lnTo>
                  <a:close/>
                </a:path>
              </a:pathLst>
            </a:custGeom>
            <a:ln w="1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51075" y="2116835"/>
              <a:ext cx="0" cy="2011680"/>
            </a:xfrm>
            <a:custGeom>
              <a:avLst/>
              <a:gdLst/>
              <a:ahLst/>
              <a:cxnLst/>
              <a:rect l="l" t="t" r="r" b="b"/>
              <a:pathLst>
                <a:path h="2011679">
                  <a:moveTo>
                    <a:pt x="0" y="826007"/>
                  </a:moveTo>
                  <a:lnTo>
                    <a:pt x="0" y="1216151"/>
                  </a:lnTo>
                </a:path>
                <a:path h="2011679">
                  <a:moveTo>
                    <a:pt x="0" y="217931"/>
                  </a:moveTo>
                  <a:lnTo>
                    <a:pt x="0" y="0"/>
                  </a:lnTo>
                </a:path>
                <a:path h="2011679">
                  <a:moveTo>
                    <a:pt x="0" y="1825751"/>
                  </a:moveTo>
                  <a:lnTo>
                    <a:pt x="0" y="2011679"/>
                  </a:lnTo>
                </a:path>
              </a:pathLst>
            </a:custGeom>
            <a:ln w="1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531869" y="2037588"/>
          <a:ext cx="8400415" cy="3871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3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3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74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39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spc="-10" dirty="0">
                          <a:latin typeface="Calibri"/>
                          <a:cs typeface="Calibri"/>
                        </a:rPr>
                        <a:t>MVAcc1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85420" algn="ctr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Calibri"/>
                          <a:cs typeface="Calibri"/>
                        </a:rPr>
                        <a:t>MVAcc2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775"/>
                        </a:lnSpc>
                      </a:pPr>
                      <a:r>
                        <a:rPr sz="1550" dirty="0">
                          <a:latin typeface="Arial MT"/>
                          <a:cs typeface="Arial MT"/>
                        </a:rPr>
                        <a:t>Conexión</a:t>
                      </a:r>
                      <a:r>
                        <a:rPr sz="15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50" spc="-20" dirty="0">
                          <a:latin typeface="Arial MT"/>
                          <a:cs typeface="Arial MT"/>
                        </a:rPr>
                        <a:t>serie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4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30860">
                        <a:lnSpc>
                          <a:spcPct val="100000"/>
                        </a:lnSpc>
                        <a:tabLst>
                          <a:tab pos="1370330" algn="l"/>
                        </a:tabLst>
                      </a:pPr>
                      <a:r>
                        <a:rPr sz="1300" spc="-10" dirty="0">
                          <a:latin typeface="Calibri"/>
                          <a:cs typeface="Calibri"/>
                        </a:rPr>
                        <a:t>MVAcc1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MVAcc2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775"/>
                        </a:lnSpc>
                      </a:pPr>
                      <a:r>
                        <a:rPr sz="1550" dirty="0">
                          <a:latin typeface="Arial MT"/>
                          <a:cs typeface="Arial MT"/>
                        </a:rPr>
                        <a:t>Conexión</a:t>
                      </a:r>
                      <a:r>
                        <a:rPr sz="1550" spc="-10" dirty="0">
                          <a:latin typeface="Arial MT"/>
                          <a:cs typeface="Arial MT"/>
                        </a:rPr>
                        <a:t> paralelo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5477255" y="2971800"/>
            <a:ext cx="2026920" cy="12700"/>
          </a:xfrm>
          <a:custGeom>
            <a:avLst/>
            <a:gdLst/>
            <a:ahLst/>
            <a:cxnLst/>
            <a:rect l="l" t="t" r="r" b="b"/>
            <a:pathLst>
              <a:path w="2026920" h="12700">
                <a:moveTo>
                  <a:pt x="2026919" y="12186"/>
                </a:moveTo>
                <a:lnTo>
                  <a:pt x="2026919" y="0"/>
                </a:lnTo>
                <a:lnTo>
                  <a:pt x="0" y="0"/>
                </a:lnTo>
                <a:lnTo>
                  <a:pt x="0" y="12186"/>
                </a:lnTo>
                <a:lnTo>
                  <a:pt x="2026919" y="121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80559" y="4733544"/>
            <a:ext cx="593090" cy="134620"/>
          </a:xfrm>
          <a:custGeom>
            <a:avLst/>
            <a:gdLst/>
            <a:ahLst/>
            <a:cxnLst/>
            <a:rect l="l" t="t" r="r" b="b"/>
            <a:pathLst>
              <a:path w="593089" h="134620">
                <a:moveTo>
                  <a:pt x="33528" y="82296"/>
                </a:moveTo>
                <a:lnTo>
                  <a:pt x="33528" y="30480"/>
                </a:lnTo>
                <a:lnTo>
                  <a:pt x="16764" y="103632"/>
                </a:lnTo>
                <a:lnTo>
                  <a:pt x="12192" y="117348"/>
                </a:lnTo>
                <a:lnTo>
                  <a:pt x="12192" y="126492"/>
                </a:lnTo>
                <a:lnTo>
                  <a:pt x="7620" y="129540"/>
                </a:lnTo>
                <a:lnTo>
                  <a:pt x="0" y="129540"/>
                </a:lnTo>
                <a:lnTo>
                  <a:pt x="0" y="134112"/>
                </a:lnTo>
                <a:lnTo>
                  <a:pt x="25908" y="134112"/>
                </a:lnTo>
                <a:lnTo>
                  <a:pt x="25908" y="121920"/>
                </a:lnTo>
                <a:lnTo>
                  <a:pt x="28956" y="103632"/>
                </a:lnTo>
                <a:lnTo>
                  <a:pt x="33528" y="82296"/>
                </a:lnTo>
                <a:close/>
              </a:path>
              <a:path w="593089" h="134620">
                <a:moveTo>
                  <a:pt x="160020" y="4572"/>
                </a:moveTo>
                <a:lnTo>
                  <a:pt x="160020" y="0"/>
                </a:lnTo>
                <a:lnTo>
                  <a:pt x="129540" y="0"/>
                </a:lnTo>
                <a:lnTo>
                  <a:pt x="73152" y="96012"/>
                </a:lnTo>
                <a:lnTo>
                  <a:pt x="59436" y="0"/>
                </a:lnTo>
                <a:lnTo>
                  <a:pt x="25908" y="0"/>
                </a:lnTo>
                <a:lnTo>
                  <a:pt x="25908" y="4572"/>
                </a:lnTo>
                <a:lnTo>
                  <a:pt x="33528" y="9144"/>
                </a:lnTo>
                <a:lnTo>
                  <a:pt x="33528" y="82296"/>
                </a:lnTo>
                <a:lnTo>
                  <a:pt x="47244" y="18288"/>
                </a:lnTo>
                <a:lnTo>
                  <a:pt x="51816" y="39624"/>
                </a:lnTo>
                <a:lnTo>
                  <a:pt x="51816" y="51816"/>
                </a:lnTo>
                <a:lnTo>
                  <a:pt x="59436" y="117348"/>
                </a:lnTo>
                <a:lnTo>
                  <a:pt x="68580" y="117348"/>
                </a:lnTo>
                <a:lnTo>
                  <a:pt x="115824" y="44196"/>
                </a:lnTo>
                <a:lnTo>
                  <a:pt x="124968" y="30480"/>
                </a:lnTo>
                <a:lnTo>
                  <a:pt x="129540" y="21336"/>
                </a:lnTo>
                <a:lnTo>
                  <a:pt x="129540" y="108204"/>
                </a:lnTo>
                <a:lnTo>
                  <a:pt x="141732" y="30480"/>
                </a:lnTo>
                <a:lnTo>
                  <a:pt x="146304" y="18288"/>
                </a:lnTo>
                <a:lnTo>
                  <a:pt x="150876" y="9144"/>
                </a:lnTo>
                <a:lnTo>
                  <a:pt x="160020" y="4572"/>
                </a:lnTo>
                <a:close/>
              </a:path>
              <a:path w="593089" h="134620">
                <a:moveTo>
                  <a:pt x="33528" y="134112"/>
                </a:moveTo>
                <a:lnTo>
                  <a:pt x="33528" y="129540"/>
                </a:lnTo>
                <a:lnTo>
                  <a:pt x="28956" y="129540"/>
                </a:lnTo>
                <a:lnTo>
                  <a:pt x="25908" y="121920"/>
                </a:lnTo>
                <a:lnTo>
                  <a:pt x="25908" y="134112"/>
                </a:lnTo>
                <a:lnTo>
                  <a:pt x="33528" y="134112"/>
                </a:lnTo>
                <a:close/>
              </a:path>
              <a:path w="593089" h="134620">
                <a:moveTo>
                  <a:pt x="129540" y="108204"/>
                </a:moveTo>
                <a:lnTo>
                  <a:pt x="129540" y="21336"/>
                </a:lnTo>
                <a:lnTo>
                  <a:pt x="124968" y="48768"/>
                </a:lnTo>
                <a:lnTo>
                  <a:pt x="111252" y="103632"/>
                </a:lnTo>
                <a:lnTo>
                  <a:pt x="108204" y="117348"/>
                </a:lnTo>
                <a:lnTo>
                  <a:pt x="103632" y="126492"/>
                </a:lnTo>
                <a:lnTo>
                  <a:pt x="103632" y="129540"/>
                </a:lnTo>
                <a:lnTo>
                  <a:pt x="94488" y="129540"/>
                </a:lnTo>
                <a:lnTo>
                  <a:pt x="94488" y="134112"/>
                </a:lnTo>
                <a:lnTo>
                  <a:pt x="124968" y="134112"/>
                </a:lnTo>
                <a:lnTo>
                  <a:pt x="124968" y="117348"/>
                </a:lnTo>
                <a:lnTo>
                  <a:pt x="129540" y="108204"/>
                </a:lnTo>
                <a:close/>
              </a:path>
              <a:path w="593089" h="134620">
                <a:moveTo>
                  <a:pt x="134112" y="134112"/>
                </a:moveTo>
                <a:lnTo>
                  <a:pt x="134112" y="129540"/>
                </a:lnTo>
                <a:lnTo>
                  <a:pt x="129540" y="129540"/>
                </a:lnTo>
                <a:lnTo>
                  <a:pt x="124968" y="121920"/>
                </a:lnTo>
                <a:lnTo>
                  <a:pt x="124968" y="134112"/>
                </a:lnTo>
                <a:lnTo>
                  <a:pt x="134112" y="134112"/>
                </a:lnTo>
                <a:close/>
              </a:path>
              <a:path w="593089" h="134620">
                <a:moveTo>
                  <a:pt x="216408" y="0"/>
                </a:moveTo>
                <a:lnTo>
                  <a:pt x="172212" y="0"/>
                </a:lnTo>
                <a:lnTo>
                  <a:pt x="172212" y="4572"/>
                </a:lnTo>
                <a:lnTo>
                  <a:pt x="181356" y="9144"/>
                </a:lnTo>
                <a:lnTo>
                  <a:pt x="185928" y="13716"/>
                </a:lnTo>
                <a:lnTo>
                  <a:pt x="185928" y="25908"/>
                </a:lnTo>
                <a:lnTo>
                  <a:pt x="190500" y="134112"/>
                </a:lnTo>
                <a:lnTo>
                  <a:pt x="202692" y="134112"/>
                </a:lnTo>
                <a:lnTo>
                  <a:pt x="202692" y="13716"/>
                </a:lnTo>
                <a:lnTo>
                  <a:pt x="216408" y="0"/>
                </a:lnTo>
                <a:close/>
              </a:path>
              <a:path w="593089" h="134620">
                <a:moveTo>
                  <a:pt x="254508" y="48555"/>
                </a:moveTo>
                <a:lnTo>
                  <a:pt x="254508" y="21336"/>
                </a:lnTo>
                <a:lnTo>
                  <a:pt x="249936" y="35052"/>
                </a:lnTo>
                <a:lnTo>
                  <a:pt x="207264" y="112776"/>
                </a:lnTo>
                <a:lnTo>
                  <a:pt x="207264" y="103632"/>
                </a:lnTo>
                <a:lnTo>
                  <a:pt x="202692" y="30480"/>
                </a:lnTo>
                <a:lnTo>
                  <a:pt x="202692" y="134112"/>
                </a:lnTo>
                <a:lnTo>
                  <a:pt x="254508" y="48555"/>
                </a:lnTo>
                <a:close/>
              </a:path>
              <a:path w="593089" h="134620">
                <a:moveTo>
                  <a:pt x="284988" y="4572"/>
                </a:moveTo>
                <a:lnTo>
                  <a:pt x="284988" y="0"/>
                </a:lnTo>
                <a:lnTo>
                  <a:pt x="246888" y="0"/>
                </a:lnTo>
                <a:lnTo>
                  <a:pt x="246888" y="4572"/>
                </a:lnTo>
                <a:lnTo>
                  <a:pt x="254508" y="9144"/>
                </a:lnTo>
                <a:lnTo>
                  <a:pt x="254508" y="48555"/>
                </a:lnTo>
                <a:lnTo>
                  <a:pt x="268224" y="25908"/>
                </a:lnTo>
                <a:lnTo>
                  <a:pt x="275844" y="13716"/>
                </a:lnTo>
                <a:lnTo>
                  <a:pt x="284988" y="4572"/>
                </a:lnTo>
                <a:close/>
              </a:path>
              <a:path w="593089" h="134620">
                <a:moveTo>
                  <a:pt x="406908" y="129540"/>
                </a:moveTo>
                <a:lnTo>
                  <a:pt x="397764" y="126492"/>
                </a:lnTo>
                <a:lnTo>
                  <a:pt x="393192" y="121920"/>
                </a:lnTo>
                <a:lnTo>
                  <a:pt x="393192" y="108204"/>
                </a:lnTo>
                <a:lnTo>
                  <a:pt x="385572" y="0"/>
                </a:lnTo>
                <a:lnTo>
                  <a:pt x="371856" y="0"/>
                </a:lnTo>
                <a:lnTo>
                  <a:pt x="303276" y="121920"/>
                </a:lnTo>
                <a:lnTo>
                  <a:pt x="294132" y="126492"/>
                </a:lnTo>
                <a:lnTo>
                  <a:pt x="289560" y="129540"/>
                </a:lnTo>
                <a:lnTo>
                  <a:pt x="289560" y="134112"/>
                </a:lnTo>
                <a:lnTo>
                  <a:pt x="320040" y="134112"/>
                </a:lnTo>
                <a:lnTo>
                  <a:pt x="320040" y="112776"/>
                </a:lnTo>
                <a:lnTo>
                  <a:pt x="329184" y="100584"/>
                </a:lnTo>
                <a:lnTo>
                  <a:pt x="332232" y="91440"/>
                </a:lnTo>
                <a:lnTo>
                  <a:pt x="336804" y="91440"/>
                </a:lnTo>
                <a:lnTo>
                  <a:pt x="336804" y="82296"/>
                </a:lnTo>
                <a:lnTo>
                  <a:pt x="371856" y="21336"/>
                </a:lnTo>
                <a:lnTo>
                  <a:pt x="371856" y="51816"/>
                </a:lnTo>
                <a:lnTo>
                  <a:pt x="376428" y="82296"/>
                </a:lnTo>
                <a:lnTo>
                  <a:pt x="376428" y="134112"/>
                </a:lnTo>
                <a:lnTo>
                  <a:pt x="402336" y="134112"/>
                </a:lnTo>
                <a:lnTo>
                  <a:pt x="406908" y="129540"/>
                </a:lnTo>
                <a:close/>
              </a:path>
              <a:path w="593089" h="134620">
                <a:moveTo>
                  <a:pt x="329184" y="134112"/>
                </a:moveTo>
                <a:lnTo>
                  <a:pt x="329184" y="129540"/>
                </a:lnTo>
                <a:lnTo>
                  <a:pt x="320040" y="126492"/>
                </a:lnTo>
                <a:lnTo>
                  <a:pt x="320040" y="134112"/>
                </a:lnTo>
                <a:lnTo>
                  <a:pt x="329184" y="134112"/>
                </a:lnTo>
                <a:close/>
              </a:path>
              <a:path w="593089" h="134620">
                <a:moveTo>
                  <a:pt x="376428" y="91440"/>
                </a:moveTo>
                <a:lnTo>
                  <a:pt x="376428" y="82296"/>
                </a:lnTo>
                <a:lnTo>
                  <a:pt x="336804" y="82296"/>
                </a:lnTo>
                <a:lnTo>
                  <a:pt x="336804" y="91440"/>
                </a:lnTo>
                <a:lnTo>
                  <a:pt x="376428" y="91440"/>
                </a:lnTo>
                <a:close/>
              </a:path>
              <a:path w="593089" h="134620">
                <a:moveTo>
                  <a:pt x="376428" y="134112"/>
                </a:moveTo>
                <a:lnTo>
                  <a:pt x="376428" y="112776"/>
                </a:lnTo>
                <a:lnTo>
                  <a:pt x="371856" y="126492"/>
                </a:lnTo>
                <a:lnTo>
                  <a:pt x="362712" y="129540"/>
                </a:lnTo>
                <a:lnTo>
                  <a:pt x="362712" y="134112"/>
                </a:lnTo>
                <a:lnTo>
                  <a:pt x="376428" y="134112"/>
                </a:lnTo>
                <a:close/>
              </a:path>
              <a:path w="593089" h="134620">
                <a:moveTo>
                  <a:pt x="501396" y="44196"/>
                </a:moveTo>
                <a:lnTo>
                  <a:pt x="480060" y="39624"/>
                </a:lnTo>
                <a:lnTo>
                  <a:pt x="458724" y="44196"/>
                </a:lnTo>
                <a:lnTo>
                  <a:pt x="441960" y="56388"/>
                </a:lnTo>
                <a:lnTo>
                  <a:pt x="428244" y="77724"/>
                </a:lnTo>
                <a:lnTo>
                  <a:pt x="423672" y="103632"/>
                </a:lnTo>
                <a:lnTo>
                  <a:pt x="428244" y="117348"/>
                </a:lnTo>
                <a:lnTo>
                  <a:pt x="432816" y="126492"/>
                </a:lnTo>
                <a:lnTo>
                  <a:pt x="441960" y="134112"/>
                </a:lnTo>
                <a:lnTo>
                  <a:pt x="441960" y="103632"/>
                </a:lnTo>
                <a:lnTo>
                  <a:pt x="445008" y="77724"/>
                </a:lnTo>
                <a:lnTo>
                  <a:pt x="458724" y="56388"/>
                </a:lnTo>
                <a:lnTo>
                  <a:pt x="475488" y="48768"/>
                </a:lnTo>
                <a:lnTo>
                  <a:pt x="484632" y="48768"/>
                </a:lnTo>
                <a:lnTo>
                  <a:pt x="489204" y="56388"/>
                </a:lnTo>
                <a:lnTo>
                  <a:pt x="489204" y="65532"/>
                </a:lnTo>
                <a:lnTo>
                  <a:pt x="496824" y="65532"/>
                </a:lnTo>
                <a:lnTo>
                  <a:pt x="501396" y="44196"/>
                </a:lnTo>
                <a:close/>
              </a:path>
              <a:path w="593089" h="134620">
                <a:moveTo>
                  <a:pt x="493776" y="112776"/>
                </a:moveTo>
                <a:lnTo>
                  <a:pt x="484632" y="108204"/>
                </a:lnTo>
                <a:lnTo>
                  <a:pt x="470916" y="117348"/>
                </a:lnTo>
                <a:lnTo>
                  <a:pt x="458724" y="121920"/>
                </a:lnTo>
                <a:lnTo>
                  <a:pt x="445008" y="117348"/>
                </a:lnTo>
                <a:lnTo>
                  <a:pt x="441960" y="103632"/>
                </a:lnTo>
                <a:lnTo>
                  <a:pt x="441960" y="134112"/>
                </a:lnTo>
                <a:lnTo>
                  <a:pt x="454152" y="134112"/>
                </a:lnTo>
                <a:lnTo>
                  <a:pt x="475488" y="129540"/>
                </a:lnTo>
                <a:lnTo>
                  <a:pt x="493776" y="112776"/>
                </a:lnTo>
                <a:close/>
              </a:path>
              <a:path w="593089" h="134620">
                <a:moveTo>
                  <a:pt x="592836" y="44196"/>
                </a:moveTo>
                <a:lnTo>
                  <a:pt x="571500" y="39624"/>
                </a:lnTo>
                <a:lnTo>
                  <a:pt x="550164" y="44196"/>
                </a:lnTo>
                <a:lnTo>
                  <a:pt x="531876" y="56388"/>
                </a:lnTo>
                <a:lnTo>
                  <a:pt x="519684" y="77724"/>
                </a:lnTo>
                <a:lnTo>
                  <a:pt x="515112" y="103632"/>
                </a:lnTo>
                <a:lnTo>
                  <a:pt x="519684" y="117348"/>
                </a:lnTo>
                <a:lnTo>
                  <a:pt x="524256" y="126492"/>
                </a:lnTo>
                <a:lnTo>
                  <a:pt x="531876" y="134112"/>
                </a:lnTo>
                <a:lnTo>
                  <a:pt x="531876" y="103632"/>
                </a:lnTo>
                <a:lnTo>
                  <a:pt x="536448" y="77724"/>
                </a:lnTo>
                <a:lnTo>
                  <a:pt x="550164" y="56388"/>
                </a:lnTo>
                <a:lnTo>
                  <a:pt x="566928" y="48768"/>
                </a:lnTo>
                <a:lnTo>
                  <a:pt x="576072" y="48768"/>
                </a:lnTo>
                <a:lnTo>
                  <a:pt x="579120" y="56388"/>
                </a:lnTo>
                <a:lnTo>
                  <a:pt x="579120" y="65532"/>
                </a:lnTo>
                <a:lnTo>
                  <a:pt x="588264" y="65532"/>
                </a:lnTo>
                <a:lnTo>
                  <a:pt x="592836" y="44196"/>
                </a:lnTo>
                <a:close/>
              </a:path>
              <a:path w="593089" h="134620">
                <a:moveTo>
                  <a:pt x="583692" y="112776"/>
                </a:moveTo>
                <a:lnTo>
                  <a:pt x="576072" y="108204"/>
                </a:lnTo>
                <a:lnTo>
                  <a:pt x="562356" y="117348"/>
                </a:lnTo>
                <a:lnTo>
                  <a:pt x="550164" y="121920"/>
                </a:lnTo>
                <a:lnTo>
                  <a:pt x="536448" y="117348"/>
                </a:lnTo>
                <a:lnTo>
                  <a:pt x="531876" y="103632"/>
                </a:lnTo>
                <a:lnTo>
                  <a:pt x="531876" y="134112"/>
                </a:lnTo>
                <a:lnTo>
                  <a:pt x="545592" y="134112"/>
                </a:lnTo>
                <a:lnTo>
                  <a:pt x="566928" y="129540"/>
                </a:lnTo>
                <a:lnTo>
                  <a:pt x="583692" y="1127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85232" y="4785366"/>
            <a:ext cx="121920" cy="52069"/>
          </a:xfrm>
          <a:custGeom>
            <a:avLst/>
            <a:gdLst/>
            <a:ahLst/>
            <a:cxnLst/>
            <a:rect l="l" t="t" r="r" b="b"/>
            <a:pathLst>
              <a:path w="121920" h="52070">
                <a:moveTo>
                  <a:pt x="121920" y="39624"/>
                </a:moveTo>
                <a:lnTo>
                  <a:pt x="0" y="39624"/>
                </a:lnTo>
                <a:lnTo>
                  <a:pt x="0" y="51816"/>
                </a:lnTo>
                <a:lnTo>
                  <a:pt x="121920" y="51816"/>
                </a:lnTo>
                <a:lnTo>
                  <a:pt x="121920" y="39624"/>
                </a:lnTo>
                <a:close/>
              </a:path>
              <a:path w="121920" h="52070">
                <a:moveTo>
                  <a:pt x="121920" y="0"/>
                </a:moveTo>
                <a:lnTo>
                  <a:pt x="0" y="0"/>
                </a:lnTo>
                <a:lnTo>
                  <a:pt x="0" y="13716"/>
                </a:lnTo>
                <a:lnTo>
                  <a:pt x="121920" y="13716"/>
                </a:lnTo>
                <a:lnTo>
                  <a:pt x="1219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5480303" y="4733544"/>
            <a:ext cx="688975" cy="134620"/>
            <a:chOff x="5480303" y="4733544"/>
            <a:chExt cx="688975" cy="134620"/>
          </a:xfrm>
        </p:grpSpPr>
        <p:sp>
          <p:nvSpPr>
            <p:cNvPr id="20" name="object 20"/>
            <p:cNvSpPr/>
            <p:nvPr/>
          </p:nvSpPr>
          <p:spPr>
            <a:xfrm>
              <a:off x="5480303" y="4733544"/>
              <a:ext cx="594360" cy="134620"/>
            </a:xfrm>
            <a:custGeom>
              <a:avLst/>
              <a:gdLst/>
              <a:ahLst/>
              <a:cxnLst/>
              <a:rect l="l" t="t" r="r" b="b"/>
              <a:pathLst>
                <a:path w="594360" h="134620">
                  <a:moveTo>
                    <a:pt x="35052" y="82296"/>
                  </a:moveTo>
                  <a:lnTo>
                    <a:pt x="35052" y="30480"/>
                  </a:lnTo>
                  <a:lnTo>
                    <a:pt x="18288" y="103632"/>
                  </a:lnTo>
                  <a:lnTo>
                    <a:pt x="13716" y="117348"/>
                  </a:lnTo>
                  <a:lnTo>
                    <a:pt x="13716" y="126492"/>
                  </a:lnTo>
                  <a:lnTo>
                    <a:pt x="9144" y="129540"/>
                  </a:lnTo>
                  <a:lnTo>
                    <a:pt x="0" y="129540"/>
                  </a:lnTo>
                  <a:lnTo>
                    <a:pt x="0" y="134112"/>
                  </a:lnTo>
                  <a:lnTo>
                    <a:pt x="25908" y="134112"/>
                  </a:lnTo>
                  <a:lnTo>
                    <a:pt x="25908" y="121920"/>
                  </a:lnTo>
                  <a:lnTo>
                    <a:pt x="30480" y="103632"/>
                  </a:lnTo>
                  <a:lnTo>
                    <a:pt x="35052" y="82296"/>
                  </a:lnTo>
                  <a:close/>
                </a:path>
                <a:path w="594360" h="134620">
                  <a:moveTo>
                    <a:pt x="160020" y="4572"/>
                  </a:moveTo>
                  <a:lnTo>
                    <a:pt x="160020" y="0"/>
                  </a:lnTo>
                  <a:lnTo>
                    <a:pt x="131064" y="0"/>
                  </a:lnTo>
                  <a:lnTo>
                    <a:pt x="74676" y="96012"/>
                  </a:lnTo>
                  <a:lnTo>
                    <a:pt x="60960" y="0"/>
                  </a:lnTo>
                  <a:lnTo>
                    <a:pt x="25908" y="0"/>
                  </a:lnTo>
                  <a:lnTo>
                    <a:pt x="25908" y="4572"/>
                  </a:lnTo>
                  <a:lnTo>
                    <a:pt x="35052" y="9144"/>
                  </a:lnTo>
                  <a:lnTo>
                    <a:pt x="35052" y="82296"/>
                  </a:lnTo>
                  <a:lnTo>
                    <a:pt x="48768" y="18288"/>
                  </a:lnTo>
                  <a:lnTo>
                    <a:pt x="51816" y="39624"/>
                  </a:lnTo>
                  <a:lnTo>
                    <a:pt x="51816" y="51816"/>
                  </a:lnTo>
                  <a:lnTo>
                    <a:pt x="60960" y="117348"/>
                  </a:lnTo>
                  <a:lnTo>
                    <a:pt x="70104" y="117348"/>
                  </a:lnTo>
                  <a:lnTo>
                    <a:pt x="117348" y="44196"/>
                  </a:lnTo>
                  <a:lnTo>
                    <a:pt x="126492" y="30480"/>
                  </a:lnTo>
                  <a:lnTo>
                    <a:pt x="131064" y="21336"/>
                  </a:lnTo>
                  <a:lnTo>
                    <a:pt x="131064" y="108204"/>
                  </a:lnTo>
                  <a:lnTo>
                    <a:pt x="143256" y="30480"/>
                  </a:lnTo>
                  <a:lnTo>
                    <a:pt x="147828" y="18288"/>
                  </a:lnTo>
                  <a:lnTo>
                    <a:pt x="152400" y="9144"/>
                  </a:lnTo>
                  <a:lnTo>
                    <a:pt x="160020" y="4572"/>
                  </a:lnTo>
                  <a:close/>
                </a:path>
                <a:path w="594360" h="134620">
                  <a:moveTo>
                    <a:pt x="35052" y="134112"/>
                  </a:moveTo>
                  <a:lnTo>
                    <a:pt x="35052" y="129540"/>
                  </a:lnTo>
                  <a:lnTo>
                    <a:pt x="30480" y="129540"/>
                  </a:lnTo>
                  <a:lnTo>
                    <a:pt x="25908" y="121920"/>
                  </a:lnTo>
                  <a:lnTo>
                    <a:pt x="25908" y="134112"/>
                  </a:lnTo>
                  <a:lnTo>
                    <a:pt x="35052" y="134112"/>
                  </a:lnTo>
                  <a:close/>
                </a:path>
                <a:path w="594360" h="134620">
                  <a:moveTo>
                    <a:pt x="131064" y="108204"/>
                  </a:moveTo>
                  <a:lnTo>
                    <a:pt x="131064" y="21336"/>
                  </a:lnTo>
                  <a:lnTo>
                    <a:pt x="126492" y="48768"/>
                  </a:lnTo>
                  <a:lnTo>
                    <a:pt x="112776" y="103632"/>
                  </a:lnTo>
                  <a:lnTo>
                    <a:pt x="108204" y="117348"/>
                  </a:lnTo>
                  <a:lnTo>
                    <a:pt x="103632" y="126492"/>
                  </a:lnTo>
                  <a:lnTo>
                    <a:pt x="103632" y="129540"/>
                  </a:lnTo>
                  <a:lnTo>
                    <a:pt x="96012" y="129540"/>
                  </a:lnTo>
                  <a:lnTo>
                    <a:pt x="96012" y="134112"/>
                  </a:lnTo>
                  <a:lnTo>
                    <a:pt x="126492" y="134112"/>
                  </a:lnTo>
                  <a:lnTo>
                    <a:pt x="126492" y="117348"/>
                  </a:lnTo>
                  <a:lnTo>
                    <a:pt x="131064" y="108204"/>
                  </a:lnTo>
                  <a:close/>
                </a:path>
                <a:path w="594360" h="134620">
                  <a:moveTo>
                    <a:pt x="134112" y="134112"/>
                  </a:moveTo>
                  <a:lnTo>
                    <a:pt x="134112" y="129540"/>
                  </a:lnTo>
                  <a:lnTo>
                    <a:pt x="131064" y="129540"/>
                  </a:lnTo>
                  <a:lnTo>
                    <a:pt x="126492" y="121920"/>
                  </a:lnTo>
                  <a:lnTo>
                    <a:pt x="126492" y="134112"/>
                  </a:lnTo>
                  <a:lnTo>
                    <a:pt x="134112" y="134112"/>
                  </a:lnTo>
                  <a:close/>
                </a:path>
                <a:path w="594360" h="134620">
                  <a:moveTo>
                    <a:pt x="216408" y="0"/>
                  </a:moveTo>
                  <a:lnTo>
                    <a:pt x="173736" y="0"/>
                  </a:lnTo>
                  <a:lnTo>
                    <a:pt x="173736" y="4572"/>
                  </a:lnTo>
                  <a:lnTo>
                    <a:pt x="182880" y="9144"/>
                  </a:lnTo>
                  <a:lnTo>
                    <a:pt x="187452" y="13716"/>
                  </a:lnTo>
                  <a:lnTo>
                    <a:pt x="187452" y="25908"/>
                  </a:lnTo>
                  <a:lnTo>
                    <a:pt x="190500" y="134112"/>
                  </a:lnTo>
                  <a:lnTo>
                    <a:pt x="204216" y="134112"/>
                  </a:lnTo>
                  <a:lnTo>
                    <a:pt x="204216" y="13716"/>
                  </a:lnTo>
                  <a:lnTo>
                    <a:pt x="213360" y="4572"/>
                  </a:lnTo>
                  <a:lnTo>
                    <a:pt x="216408" y="0"/>
                  </a:lnTo>
                  <a:close/>
                </a:path>
                <a:path w="594360" h="134620">
                  <a:moveTo>
                    <a:pt x="256032" y="48555"/>
                  </a:moveTo>
                  <a:lnTo>
                    <a:pt x="256032" y="21336"/>
                  </a:lnTo>
                  <a:lnTo>
                    <a:pt x="251460" y="35052"/>
                  </a:lnTo>
                  <a:lnTo>
                    <a:pt x="208788" y="112776"/>
                  </a:lnTo>
                  <a:lnTo>
                    <a:pt x="208788" y="103632"/>
                  </a:lnTo>
                  <a:lnTo>
                    <a:pt x="204216" y="30480"/>
                  </a:lnTo>
                  <a:lnTo>
                    <a:pt x="204216" y="134112"/>
                  </a:lnTo>
                  <a:lnTo>
                    <a:pt x="256032" y="48555"/>
                  </a:lnTo>
                  <a:close/>
                </a:path>
                <a:path w="594360" h="134620">
                  <a:moveTo>
                    <a:pt x="286512" y="4572"/>
                  </a:moveTo>
                  <a:lnTo>
                    <a:pt x="286512" y="0"/>
                  </a:lnTo>
                  <a:lnTo>
                    <a:pt x="246888" y="0"/>
                  </a:lnTo>
                  <a:lnTo>
                    <a:pt x="246888" y="4572"/>
                  </a:lnTo>
                  <a:lnTo>
                    <a:pt x="256032" y="9144"/>
                  </a:lnTo>
                  <a:lnTo>
                    <a:pt x="256032" y="48555"/>
                  </a:lnTo>
                  <a:lnTo>
                    <a:pt x="269748" y="25908"/>
                  </a:lnTo>
                  <a:lnTo>
                    <a:pt x="277368" y="13716"/>
                  </a:lnTo>
                  <a:lnTo>
                    <a:pt x="286512" y="4572"/>
                  </a:lnTo>
                  <a:close/>
                </a:path>
                <a:path w="594360" h="134620">
                  <a:moveTo>
                    <a:pt x="406908" y="129540"/>
                  </a:moveTo>
                  <a:lnTo>
                    <a:pt x="399288" y="126492"/>
                  </a:lnTo>
                  <a:lnTo>
                    <a:pt x="394716" y="121920"/>
                  </a:lnTo>
                  <a:lnTo>
                    <a:pt x="394716" y="108204"/>
                  </a:lnTo>
                  <a:lnTo>
                    <a:pt x="385572" y="0"/>
                  </a:lnTo>
                  <a:lnTo>
                    <a:pt x="373380" y="0"/>
                  </a:lnTo>
                  <a:lnTo>
                    <a:pt x="312420" y="108204"/>
                  </a:lnTo>
                  <a:lnTo>
                    <a:pt x="303276" y="121920"/>
                  </a:lnTo>
                  <a:lnTo>
                    <a:pt x="295656" y="126492"/>
                  </a:lnTo>
                  <a:lnTo>
                    <a:pt x="291084" y="129540"/>
                  </a:lnTo>
                  <a:lnTo>
                    <a:pt x="291084" y="134112"/>
                  </a:lnTo>
                  <a:lnTo>
                    <a:pt x="321564" y="134112"/>
                  </a:lnTo>
                  <a:lnTo>
                    <a:pt x="321564" y="112776"/>
                  </a:lnTo>
                  <a:lnTo>
                    <a:pt x="329184" y="100584"/>
                  </a:lnTo>
                  <a:lnTo>
                    <a:pt x="333756" y="91440"/>
                  </a:lnTo>
                  <a:lnTo>
                    <a:pt x="338328" y="91440"/>
                  </a:lnTo>
                  <a:lnTo>
                    <a:pt x="338328" y="82296"/>
                  </a:lnTo>
                  <a:lnTo>
                    <a:pt x="373380" y="21336"/>
                  </a:lnTo>
                  <a:lnTo>
                    <a:pt x="373380" y="51816"/>
                  </a:lnTo>
                  <a:lnTo>
                    <a:pt x="377952" y="82296"/>
                  </a:lnTo>
                  <a:lnTo>
                    <a:pt x="377952" y="134112"/>
                  </a:lnTo>
                  <a:lnTo>
                    <a:pt x="403860" y="134112"/>
                  </a:lnTo>
                  <a:lnTo>
                    <a:pt x="406908" y="129540"/>
                  </a:lnTo>
                  <a:close/>
                </a:path>
                <a:path w="594360" h="134620">
                  <a:moveTo>
                    <a:pt x="329184" y="134112"/>
                  </a:moveTo>
                  <a:lnTo>
                    <a:pt x="329184" y="129540"/>
                  </a:lnTo>
                  <a:lnTo>
                    <a:pt x="321564" y="126492"/>
                  </a:lnTo>
                  <a:lnTo>
                    <a:pt x="321564" y="134112"/>
                  </a:lnTo>
                  <a:lnTo>
                    <a:pt x="329184" y="134112"/>
                  </a:lnTo>
                  <a:close/>
                </a:path>
                <a:path w="594360" h="134620">
                  <a:moveTo>
                    <a:pt x="377952" y="91440"/>
                  </a:moveTo>
                  <a:lnTo>
                    <a:pt x="377952" y="82296"/>
                  </a:lnTo>
                  <a:lnTo>
                    <a:pt x="338328" y="82296"/>
                  </a:lnTo>
                  <a:lnTo>
                    <a:pt x="338328" y="91440"/>
                  </a:lnTo>
                  <a:lnTo>
                    <a:pt x="377952" y="91440"/>
                  </a:lnTo>
                  <a:close/>
                </a:path>
                <a:path w="594360" h="134620">
                  <a:moveTo>
                    <a:pt x="377952" y="134112"/>
                  </a:moveTo>
                  <a:lnTo>
                    <a:pt x="377952" y="112776"/>
                  </a:lnTo>
                  <a:lnTo>
                    <a:pt x="373380" y="126492"/>
                  </a:lnTo>
                  <a:lnTo>
                    <a:pt x="364236" y="129540"/>
                  </a:lnTo>
                  <a:lnTo>
                    <a:pt x="364236" y="134112"/>
                  </a:lnTo>
                  <a:lnTo>
                    <a:pt x="377952" y="134112"/>
                  </a:lnTo>
                  <a:close/>
                </a:path>
                <a:path w="594360" h="134620">
                  <a:moveTo>
                    <a:pt x="502920" y="44196"/>
                  </a:moveTo>
                  <a:lnTo>
                    <a:pt x="481584" y="39624"/>
                  </a:lnTo>
                  <a:lnTo>
                    <a:pt x="460248" y="44196"/>
                  </a:lnTo>
                  <a:lnTo>
                    <a:pt x="441960" y="56388"/>
                  </a:lnTo>
                  <a:lnTo>
                    <a:pt x="429768" y="77724"/>
                  </a:lnTo>
                  <a:lnTo>
                    <a:pt x="425196" y="103632"/>
                  </a:lnTo>
                  <a:lnTo>
                    <a:pt x="429768" y="117348"/>
                  </a:lnTo>
                  <a:lnTo>
                    <a:pt x="434340" y="126492"/>
                  </a:lnTo>
                  <a:lnTo>
                    <a:pt x="441960" y="134112"/>
                  </a:lnTo>
                  <a:lnTo>
                    <a:pt x="441960" y="103632"/>
                  </a:lnTo>
                  <a:lnTo>
                    <a:pt x="446532" y="77724"/>
                  </a:lnTo>
                  <a:lnTo>
                    <a:pt x="460248" y="56388"/>
                  </a:lnTo>
                  <a:lnTo>
                    <a:pt x="477012" y="48768"/>
                  </a:lnTo>
                  <a:lnTo>
                    <a:pt x="486156" y="48768"/>
                  </a:lnTo>
                  <a:lnTo>
                    <a:pt x="490728" y="56388"/>
                  </a:lnTo>
                  <a:lnTo>
                    <a:pt x="490728" y="65532"/>
                  </a:lnTo>
                  <a:lnTo>
                    <a:pt x="498348" y="65532"/>
                  </a:lnTo>
                  <a:lnTo>
                    <a:pt x="502920" y="44196"/>
                  </a:lnTo>
                  <a:close/>
                </a:path>
                <a:path w="594360" h="134620">
                  <a:moveTo>
                    <a:pt x="493776" y="112776"/>
                  </a:moveTo>
                  <a:lnTo>
                    <a:pt x="486156" y="108204"/>
                  </a:lnTo>
                  <a:lnTo>
                    <a:pt x="472440" y="117348"/>
                  </a:lnTo>
                  <a:lnTo>
                    <a:pt x="460248" y="121920"/>
                  </a:lnTo>
                  <a:lnTo>
                    <a:pt x="446532" y="117348"/>
                  </a:lnTo>
                  <a:lnTo>
                    <a:pt x="441960" y="103632"/>
                  </a:lnTo>
                  <a:lnTo>
                    <a:pt x="441960" y="134112"/>
                  </a:lnTo>
                  <a:lnTo>
                    <a:pt x="455676" y="134112"/>
                  </a:lnTo>
                  <a:lnTo>
                    <a:pt x="477012" y="129540"/>
                  </a:lnTo>
                  <a:lnTo>
                    <a:pt x="493776" y="112776"/>
                  </a:lnTo>
                  <a:close/>
                </a:path>
                <a:path w="594360" h="134620">
                  <a:moveTo>
                    <a:pt x="594360" y="44196"/>
                  </a:moveTo>
                  <a:lnTo>
                    <a:pt x="573024" y="39624"/>
                  </a:lnTo>
                  <a:lnTo>
                    <a:pt x="550164" y="44196"/>
                  </a:lnTo>
                  <a:lnTo>
                    <a:pt x="533400" y="56388"/>
                  </a:lnTo>
                  <a:lnTo>
                    <a:pt x="519684" y="77724"/>
                  </a:lnTo>
                  <a:lnTo>
                    <a:pt x="516636" y="103632"/>
                  </a:lnTo>
                  <a:lnTo>
                    <a:pt x="519684" y="117348"/>
                  </a:lnTo>
                  <a:lnTo>
                    <a:pt x="524256" y="126492"/>
                  </a:lnTo>
                  <a:lnTo>
                    <a:pt x="533400" y="134112"/>
                  </a:lnTo>
                  <a:lnTo>
                    <a:pt x="533400" y="103632"/>
                  </a:lnTo>
                  <a:lnTo>
                    <a:pt x="537972" y="77724"/>
                  </a:lnTo>
                  <a:lnTo>
                    <a:pt x="550164" y="56388"/>
                  </a:lnTo>
                  <a:lnTo>
                    <a:pt x="568452" y="48768"/>
                  </a:lnTo>
                  <a:lnTo>
                    <a:pt x="576072" y="48768"/>
                  </a:lnTo>
                  <a:lnTo>
                    <a:pt x="580644" y="56388"/>
                  </a:lnTo>
                  <a:lnTo>
                    <a:pt x="580644" y="65532"/>
                  </a:lnTo>
                  <a:lnTo>
                    <a:pt x="589788" y="65532"/>
                  </a:lnTo>
                  <a:lnTo>
                    <a:pt x="594360" y="44196"/>
                  </a:lnTo>
                  <a:close/>
                </a:path>
                <a:path w="594360" h="134620">
                  <a:moveTo>
                    <a:pt x="585216" y="112776"/>
                  </a:moveTo>
                  <a:lnTo>
                    <a:pt x="576072" y="108204"/>
                  </a:lnTo>
                  <a:lnTo>
                    <a:pt x="563880" y="117348"/>
                  </a:lnTo>
                  <a:lnTo>
                    <a:pt x="550164" y="121920"/>
                  </a:lnTo>
                  <a:lnTo>
                    <a:pt x="537972" y="117348"/>
                  </a:lnTo>
                  <a:lnTo>
                    <a:pt x="533400" y="103632"/>
                  </a:lnTo>
                  <a:lnTo>
                    <a:pt x="533400" y="134112"/>
                  </a:lnTo>
                  <a:lnTo>
                    <a:pt x="545592" y="134112"/>
                  </a:lnTo>
                  <a:lnTo>
                    <a:pt x="568452" y="129540"/>
                  </a:lnTo>
                  <a:lnTo>
                    <a:pt x="585216" y="1127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9" y="4733544"/>
              <a:ext cx="73151" cy="134111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6429997" y="4747266"/>
            <a:ext cx="120650" cy="125095"/>
          </a:xfrm>
          <a:custGeom>
            <a:avLst/>
            <a:gdLst/>
            <a:ahLst/>
            <a:cxnLst/>
            <a:rect l="l" t="t" r="r" b="b"/>
            <a:pathLst>
              <a:path w="120650" h="125095">
                <a:moveTo>
                  <a:pt x="120650" y="56388"/>
                </a:moveTo>
                <a:lnTo>
                  <a:pt x="68580" y="56388"/>
                </a:lnTo>
                <a:lnTo>
                  <a:pt x="68580" y="0"/>
                </a:lnTo>
                <a:lnTo>
                  <a:pt x="55880" y="0"/>
                </a:lnTo>
                <a:lnTo>
                  <a:pt x="55880" y="56388"/>
                </a:lnTo>
                <a:lnTo>
                  <a:pt x="0" y="56388"/>
                </a:lnTo>
                <a:lnTo>
                  <a:pt x="0" y="68580"/>
                </a:lnTo>
                <a:lnTo>
                  <a:pt x="55880" y="68580"/>
                </a:lnTo>
                <a:lnTo>
                  <a:pt x="55880" y="124968"/>
                </a:lnTo>
                <a:lnTo>
                  <a:pt x="68580" y="124968"/>
                </a:lnTo>
                <a:lnTo>
                  <a:pt x="68580" y="68580"/>
                </a:lnTo>
                <a:lnTo>
                  <a:pt x="120650" y="68580"/>
                </a:lnTo>
                <a:lnTo>
                  <a:pt x="120650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6655307" y="4733544"/>
            <a:ext cx="688975" cy="134620"/>
            <a:chOff x="6655307" y="4733544"/>
            <a:chExt cx="688975" cy="134620"/>
          </a:xfrm>
        </p:grpSpPr>
        <p:sp>
          <p:nvSpPr>
            <p:cNvPr id="24" name="object 24"/>
            <p:cNvSpPr/>
            <p:nvPr/>
          </p:nvSpPr>
          <p:spPr>
            <a:xfrm>
              <a:off x="6655307" y="4733544"/>
              <a:ext cx="593090" cy="134620"/>
            </a:xfrm>
            <a:custGeom>
              <a:avLst/>
              <a:gdLst/>
              <a:ahLst/>
              <a:cxnLst/>
              <a:rect l="l" t="t" r="r" b="b"/>
              <a:pathLst>
                <a:path w="593090" h="134620">
                  <a:moveTo>
                    <a:pt x="33528" y="86563"/>
                  </a:moveTo>
                  <a:lnTo>
                    <a:pt x="33528" y="30480"/>
                  </a:lnTo>
                  <a:lnTo>
                    <a:pt x="16764" y="103632"/>
                  </a:lnTo>
                  <a:lnTo>
                    <a:pt x="12192" y="117348"/>
                  </a:lnTo>
                  <a:lnTo>
                    <a:pt x="12192" y="126492"/>
                  </a:lnTo>
                  <a:lnTo>
                    <a:pt x="7620" y="129540"/>
                  </a:lnTo>
                  <a:lnTo>
                    <a:pt x="0" y="129540"/>
                  </a:lnTo>
                  <a:lnTo>
                    <a:pt x="0" y="134112"/>
                  </a:lnTo>
                  <a:lnTo>
                    <a:pt x="25908" y="134112"/>
                  </a:lnTo>
                  <a:lnTo>
                    <a:pt x="25908" y="121920"/>
                  </a:lnTo>
                  <a:lnTo>
                    <a:pt x="30480" y="103632"/>
                  </a:lnTo>
                  <a:lnTo>
                    <a:pt x="33528" y="86563"/>
                  </a:lnTo>
                  <a:close/>
                </a:path>
                <a:path w="593090" h="134620">
                  <a:moveTo>
                    <a:pt x="160020" y="4572"/>
                  </a:moveTo>
                  <a:lnTo>
                    <a:pt x="160020" y="0"/>
                  </a:lnTo>
                  <a:lnTo>
                    <a:pt x="129540" y="0"/>
                  </a:lnTo>
                  <a:lnTo>
                    <a:pt x="73152" y="96012"/>
                  </a:lnTo>
                  <a:lnTo>
                    <a:pt x="60960" y="0"/>
                  </a:lnTo>
                  <a:lnTo>
                    <a:pt x="25908" y="0"/>
                  </a:lnTo>
                  <a:lnTo>
                    <a:pt x="25908" y="4572"/>
                  </a:lnTo>
                  <a:lnTo>
                    <a:pt x="33528" y="9144"/>
                  </a:lnTo>
                  <a:lnTo>
                    <a:pt x="33528" y="86563"/>
                  </a:lnTo>
                  <a:lnTo>
                    <a:pt x="38100" y="60960"/>
                  </a:lnTo>
                  <a:lnTo>
                    <a:pt x="47244" y="18288"/>
                  </a:lnTo>
                  <a:lnTo>
                    <a:pt x="51816" y="39624"/>
                  </a:lnTo>
                  <a:lnTo>
                    <a:pt x="51816" y="51816"/>
                  </a:lnTo>
                  <a:lnTo>
                    <a:pt x="60960" y="117348"/>
                  </a:lnTo>
                  <a:lnTo>
                    <a:pt x="68580" y="117348"/>
                  </a:lnTo>
                  <a:lnTo>
                    <a:pt x="115824" y="44196"/>
                  </a:lnTo>
                  <a:lnTo>
                    <a:pt x="124968" y="30480"/>
                  </a:lnTo>
                  <a:lnTo>
                    <a:pt x="129540" y="21336"/>
                  </a:lnTo>
                  <a:lnTo>
                    <a:pt x="129540" y="108204"/>
                  </a:lnTo>
                  <a:lnTo>
                    <a:pt x="143256" y="30480"/>
                  </a:lnTo>
                  <a:lnTo>
                    <a:pt x="146304" y="18288"/>
                  </a:lnTo>
                  <a:lnTo>
                    <a:pt x="150876" y="9144"/>
                  </a:lnTo>
                  <a:lnTo>
                    <a:pt x="160020" y="4572"/>
                  </a:lnTo>
                  <a:close/>
                </a:path>
                <a:path w="593090" h="134620">
                  <a:moveTo>
                    <a:pt x="33528" y="134112"/>
                  </a:moveTo>
                  <a:lnTo>
                    <a:pt x="33528" y="129540"/>
                  </a:lnTo>
                  <a:lnTo>
                    <a:pt x="30480" y="129540"/>
                  </a:lnTo>
                  <a:lnTo>
                    <a:pt x="25908" y="121920"/>
                  </a:lnTo>
                  <a:lnTo>
                    <a:pt x="25908" y="134112"/>
                  </a:lnTo>
                  <a:lnTo>
                    <a:pt x="33528" y="134112"/>
                  </a:lnTo>
                  <a:close/>
                </a:path>
                <a:path w="593090" h="134620">
                  <a:moveTo>
                    <a:pt x="129540" y="108204"/>
                  </a:moveTo>
                  <a:lnTo>
                    <a:pt x="129540" y="21336"/>
                  </a:lnTo>
                  <a:lnTo>
                    <a:pt x="124968" y="48768"/>
                  </a:lnTo>
                  <a:lnTo>
                    <a:pt x="112776" y="103632"/>
                  </a:lnTo>
                  <a:lnTo>
                    <a:pt x="108204" y="117348"/>
                  </a:lnTo>
                  <a:lnTo>
                    <a:pt x="103632" y="126492"/>
                  </a:lnTo>
                  <a:lnTo>
                    <a:pt x="103632" y="129540"/>
                  </a:lnTo>
                  <a:lnTo>
                    <a:pt x="94488" y="129540"/>
                  </a:lnTo>
                  <a:lnTo>
                    <a:pt x="94488" y="134112"/>
                  </a:lnTo>
                  <a:lnTo>
                    <a:pt x="124968" y="134112"/>
                  </a:lnTo>
                  <a:lnTo>
                    <a:pt x="124968" y="117348"/>
                  </a:lnTo>
                  <a:lnTo>
                    <a:pt x="129540" y="108204"/>
                  </a:lnTo>
                  <a:close/>
                </a:path>
                <a:path w="593090" h="134620">
                  <a:moveTo>
                    <a:pt x="134112" y="134112"/>
                  </a:moveTo>
                  <a:lnTo>
                    <a:pt x="134112" y="129540"/>
                  </a:lnTo>
                  <a:lnTo>
                    <a:pt x="129540" y="129540"/>
                  </a:lnTo>
                  <a:lnTo>
                    <a:pt x="124968" y="121920"/>
                  </a:lnTo>
                  <a:lnTo>
                    <a:pt x="124968" y="134112"/>
                  </a:lnTo>
                  <a:lnTo>
                    <a:pt x="134112" y="134112"/>
                  </a:lnTo>
                  <a:close/>
                </a:path>
                <a:path w="593090" h="134620">
                  <a:moveTo>
                    <a:pt x="216408" y="0"/>
                  </a:moveTo>
                  <a:lnTo>
                    <a:pt x="172212" y="0"/>
                  </a:lnTo>
                  <a:lnTo>
                    <a:pt x="172212" y="4572"/>
                  </a:lnTo>
                  <a:lnTo>
                    <a:pt x="181356" y="9144"/>
                  </a:lnTo>
                  <a:lnTo>
                    <a:pt x="185928" y="13716"/>
                  </a:lnTo>
                  <a:lnTo>
                    <a:pt x="185928" y="25908"/>
                  </a:lnTo>
                  <a:lnTo>
                    <a:pt x="190500" y="134112"/>
                  </a:lnTo>
                  <a:lnTo>
                    <a:pt x="202692" y="134112"/>
                  </a:lnTo>
                  <a:lnTo>
                    <a:pt x="202692" y="13716"/>
                  </a:lnTo>
                  <a:lnTo>
                    <a:pt x="216408" y="0"/>
                  </a:lnTo>
                  <a:close/>
                </a:path>
                <a:path w="593090" h="134620">
                  <a:moveTo>
                    <a:pt x="254508" y="48555"/>
                  </a:moveTo>
                  <a:lnTo>
                    <a:pt x="254508" y="21336"/>
                  </a:lnTo>
                  <a:lnTo>
                    <a:pt x="251460" y="35052"/>
                  </a:lnTo>
                  <a:lnTo>
                    <a:pt x="207264" y="112776"/>
                  </a:lnTo>
                  <a:lnTo>
                    <a:pt x="207264" y="103632"/>
                  </a:lnTo>
                  <a:lnTo>
                    <a:pt x="202692" y="30480"/>
                  </a:lnTo>
                  <a:lnTo>
                    <a:pt x="202692" y="134112"/>
                  </a:lnTo>
                  <a:lnTo>
                    <a:pt x="254508" y="48555"/>
                  </a:lnTo>
                  <a:close/>
                </a:path>
                <a:path w="593090" h="134620">
                  <a:moveTo>
                    <a:pt x="284988" y="4572"/>
                  </a:moveTo>
                  <a:lnTo>
                    <a:pt x="284988" y="0"/>
                  </a:lnTo>
                  <a:lnTo>
                    <a:pt x="246888" y="0"/>
                  </a:lnTo>
                  <a:lnTo>
                    <a:pt x="246888" y="4572"/>
                  </a:lnTo>
                  <a:lnTo>
                    <a:pt x="254508" y="9144"/>
                  </a:lnTo>
                  <a:lnTo>
                    <a:pt x="254508" y="48555"/>
                  </a:lnTo>
                  <a:lnTo>
                    <a:pt x="268224" y="25908"/>
                  </a:lnTo>
                  <a:lnTo>
                    <a:pt x="277368" y="13716"/>
                  </a:lnTo>
                  <a:lnTo>
                    <a:pt x="281940" y="9144"/>
                  </a:lnTo>
                  <a:lnTo>
                    <a:pt x="284988" y="4572"/>
                  </a:lnTo>
                  <a:close/>
                </a:path>
                <a:path w="593090" h="134620">
                  <a:moveTo>
                    <a:pt x="406908" y="129540"/>
                  </a:moveTo>
                  <a:lnTo>
                    <a:pt x="397764" y="126492"/>
                  </a:lnTo>
                  <a:lnTo>
                    <a:pt x="393192" y="121920"/>
                  </a:lnTo>
                  <a:lnTo>
                    <a:pt x="393192" y="108204"/>
                  </a:lnTo>
                  <a:lnTo>
                    <a:pt x="385572" y="0"/>
                  </a:lnTo>
                  <a:lnTo>
                    <a:pt x="371856" y="0"/>
                  </a:lnTo>
                  <a:lnTo>
                    <a:pt x="303276" y="121920"/>
                  </a:lnTo>
                  <a:lnTo>
                    <a:pt x="294132" y="126492"/>
                  </a:lnTo>
                  <a:lnTo>
                    <a:pt x="289560" y="129540"/>
                  </a:lnTo>
                  <a:lnTo>
                    <a:pt x="289560" y="134112"/>
                  </a:lnTo>
                  <a:lnTo>
                    <a:pt x="320040" y="134112"/>
                  </a:lnTo>
                  <a:lnTo>
                    <a:pt x="320040" y="112776"/>
                  </a:lnTo>
                  <a:lnTo>
                    <a:pt x="329184" y="100584"/>
                  </a:lnTo>
                  <a:lnTo>
                    <a:pt x="333756" y="91440"/>
                  </a:lnTo>
                  <a:lnTo>
                    <a:pt x="336804" y="91440"/>
                  </a:lnTo>
                  <a:lnTo>
                    <a:pt x="336804" y="82296"/>
                  </a:lnTo>
                  <a:lnTo>
                    <a:pt x="371856" y="21336"/>
                  </a:lnTo>
                  <a:lnTo>
                    <a:pt x="371856" y="51816"/>
                  </a:lnTo>
                  <a:lnTo>
                    <a:pt x="376428" y="82296"/>
                  </a:lnTo>
                  <a:lnTo>
                    <a:pt x="376428" y="134112"/>
                  </a:lnTo>
                  <a:lnTo>
                    <a:pt x="402336" y="134112"/>
                  </a:lnTo>
                  <a:lnTo>
                    <a:pt x="406908" y="129540"/>
                  </a:lnTo>
                  <a:close/>
                </a:path>
                <a:path w="593090" h="134620">
                  <a:moveTo>
                    <a:pt x="329184" y="134112"/>
                  </a:moveTo>
                  <a:lnTo>
                    <a:pt x="329184" y="129540"/>
                  </a:lnTo>
                  <a:lnTo>
                    <a:pt x="320040" y="126492"/>
                  </a:lnTo>
                  <a:lnTo>
                    <a:pt x="320040" y="134112"/>
                  </a:lnTo>
                  <a:lnTo>
                    <a:pt x="329184" y="134112"/>
                  </a:lnTo>
                  <a:close/>
                </a:path>
                <a:path w="593090" h="134620">
                  <a:moveTo>
                    <a:pt x="376428" y="91440"/>
                  </a:moveTo>
                  <a:lnTo>
                    <a:pt x="376428" y="82296"/>
                  </a:lnTo>
                  <a:lnTo>
                    <a:pt x="336804" y="82296"/>
                  </a:lnTo>
                  <a:lnTo>
                    <a:pt x="336804" y="91440"/>
                  </a:lnTo>
                  <a:lnTo>
                    <a:pt x="376428" y="91440"/>
                  </a:lnTo>
                  <a:close/>
                </a:path>
                <a:path w="593090" h="134620">
                  <a:moveTo>
                    <a:pt x="376428" y="134112"/>
                  </a:moveTo>
                  <a:lnTo>
                    <a:pt x="376428" y="112776"/>
                  </a:lnTo>
                  <a:lnTo>
                    <a:pt x="371856" y="126492"/>
                  </a:lnTo>
                  <a:lnTo>
                    <a:pt x="364236" y="129540"/>
                  </a:lnTo>
                  <a:lnTo>
                    <a:pt x="364236" y="134112"/>
                  </a:lnTo>
                  <a:lnTo>
                    <a:pt x="376428" y="134112"/>
                  </a:lnTo>
                  <a:close/>
                </a:path>
                <a:path w="593090" h="134620">
                  <a:moveTo>
                    <a:pt x="502920" y="44196"/>
                  </a:moveTo>
                  <a:lnTo>
                    <a:pt x="480060" y="39624"/>
                  </a:lnTo>
                  <a:lnTo>
                    <a:pt x="458724" y="44196"/>
                  </a:lnTo>
                  <a:lnTo>
                    <a:pt x="441960" y="56388"/>
                  </a:lnTo>
                  <a:lnTo>
                    <a:pt x="428244" y="77724"/>
                  </a:lnTo>
                  <a:lnTo>
                    <a:pt x="423672" y="103632"/>
                  </a:lnTo>
                  <a:lnTo>
                    <a:pt x="428244" y="117348"/>
                  </a:lnTo>
                  <a:lnTo>
                    <a:pt x="432816" y="126492"/>
                  </a:lnTo>
                  <a:lnTo>
                    <a:pt x="441960" y="134112"/>
                  </a:lnTo>
                  <a:lnTo>
                    <a:pt x="441960" y="103632"/>
                  </a:lnTo>
                  <a:lnTo>
                    <a:pt x="446532" y="77724"/>
                  </a:lnTo>
                  <a:lnTo>
                    <a:pt x="458724" y="56388"/>
                  </a:lnTo>
                  <a:lnTo>
                    <a:pt x="475488" y="48768"/>
                  </a:lnTo>
                  <a:lnTo>
                    <a:pt x="484632" y="48768"/>
                  </a:lnTo>
                  <a:lnTo>
                    <a:pt x="489204" y="56388"/>
                  </a:lnTo>
                  <a:lnTo>
                    <a:pt x="489204" y="65532"/>
                  </a:lnTo>
                  <a:lnTo>
                    <a:pt x="498348" y="65532"/>
                  </a:lnTo>
                  <a:lnTo>
                    <a:pt x="502920" y="44196"/>
                  </a:lnTo>
                  <a:close/>
                </a:path>
                <a:path w="593090" h="134620">
                  <a:moveTo>
                    <a:pt x="493776" y="112776"/>
                  </a:moveTo>
                  <a:lnTo>
                    <a:pt x="484632" y="108204"/>
                  </a:lnTo>
                  <a:lnTo>
                    <a:pt x="472440" y="117348"/>
                  </a:lnTo>
                  <a:lnTo>
                    <a:pt x="458724" y="121920"/>
                  </a:lnTo>
                  <a:lnTo>
                    <a:pt x="446532" y="117348"/>
                  </a:lnTo>
                  <a:lnTo>
                    <a:pt x="441960" y="103632"/>
                  </a:lnTo>
                  <a:lnTo>
                    <a:pt x="441960" y="134112"/>
                  </a:lnTo>
                  <a:lnTo>
                    <a:pt x="454152" y="134112"/>
                  </a:lnTo>
                  <a:lnTo>
                    <a:pt x="475488" y="129540"/>
                  </a:lnTo>
                  <a:lnTo>
                    <a:pt x="493776" y="112776"/>
                  </a:lnTo>
                  <a:close/>
                </a:path>
                <a:path w="593090" h="134620">
                  <a:moveTo>
                    <a:pt x="592836" y="44196"/>
                  </a:moveTo>
                  <a:lnTo>
                    <a:pt x="571500" y="39624"/>
                  </a:lnTo>
                  <a:lnTo>
                    <a:pt x="550164" y="44196"/>
                  </a:lnTo>
                  <a:lnTo>
                    <a:pt x="531876" y="56388"/>
                  </a:lnTo>
                  <a:lnTo>
                    <a:pt x="519684" y="77724"/>
                  </a:lnTo>
                  <a:lnTo>
                    <a:pt x="515112" y="103632"/>
                  </a:lnTo>
                  <a:lnTo>
                    <a:pt x="519684" y="117348"/>
                  </a:lnTo>
                  <a:lnTo>
                    <a:pt x="524256" y="126492"/>
                  </a:lnTo>
                  <a:lnTo>
                    <a:pt x="531876" y="134112"/>
                  </a:lnTo>
                  <a:lnTo>
                    <a:pt x="531876" y="103632"/>
                  </a:lnTo>
                  <a:lnTo>
                    <a:pt x="536448" y="77724"/>
                  </a:lnTo>
                  <a:lnTo>
                    <a:pt x="550164" y="56388"/>
                  </a:lnTo>
                  <a:lnTo>
                    <a:pt x="566928" y="48768"/>
                  </a:lnTo>
                  <a:lnTo>
                    <a:pt x="576072" y="48768"/>
                  </a:lnTo>
                  <a:lnTo>
                    <a:pt x="580644" y="56388"/>
                  </a:lnTo>
                  <a:lnTo>
                    <a:pt x="580644" y="65532"/>
                  </a:lnTo>
                  <a:lnTo>
                    <a:pt x="588264" y="65532"/>
                  </a:lnTo>
                  <a:lnTo>
                    <a:pt x="592836" y="44196"/>
                  </a:lnTo>
                  <a:close/>
                </a:path>
                <a:path w="593090" h="134620">
                  <a:moveTo>
                    <a:pt x="585216" y="112776"/>
                  </a:moveTo>
                  <a:lnTo>
                    <a:pt x="576072" y="108204"/>
                  </a:lnTo>
                  <a:lnTo>
                    <a:pt x="562356" y="117348"/>
                  </a:lnTo>
                  <a:lnTo>
                    <a:pt x="550164" y="121920"/>
                  </a:lnTo>
                  <a:lnTo>
                    <a:pt x="536448" y="117348"/>
                  </a:lnTo>
                  <a:lnTo>
                    <a:pt x="531876" y="103632"/>
                  </a:lnTo>
                  <a:lnTo>
                    <a:pt x="531876" y="134112"/>
                  </a:lnTo>
                  <a:lnTo>
                    <a:pt x="545592" y="134112"/>
                  </a:lnTo>
                  <a:lnTo>
                    <a:pt x="566928" y="129540"/>
                  </a:lnTo>
                  <a:lnTo>
                    <a:pt x="585216" y="1127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66431" y="4733544"/>
              <a:ext cx="77723" cy="134111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28" name="object 28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067302" y="921511"/>
            <a:ext cx="3082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Trifásico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06851" y="2743199"/>
              <a:ext cx="304800" cy="424180"/>
            </a:xfrm>
            <a:custGeom>
              <a:avLst/>
              <a:gdLst/>
              <a:ahLst/>
              <a:cxnLst/>
              <a:rect l="l" t="t" r="r" b="b"/>
              <a:pathLst>
                <a:path w="304800" h="424180">
                  <a:moveTo>
                    <a:pt x="149351" y="0"/>
                  </a:moveTo>
                  <a:lnTo>
                    <a:pt x="102217" y="7632"/>
                  </a:lnTo>
                  <a:lnTo>
                    <a:pt x="61228" y="28870"/>
                  </a:lnTo>
                  <a:lnTo>
                    <a:pt x="28870" y="61228"/>
                  </a:lnTo>
                  <a:lnTo>
                    <a:pt x="7632" y="102217"/>
                  </a:lnTo>
                  <a:lnTo>
                    <a:pt x="0" y="149351"/>
                  </a:lnTo>
                  <a:lnTo>
                    <a:pt x="7632" y="196486"/>
                  </a:lnTo>
                  <a:lnTo>
                    <a:pt x="28870" y="237475"/>
                  </a:lnTo>
                  <a:lnTo>
                    <a:pt x="61228" y="269833"/>
                  </a:lnTo>
                  <a:lnTo>
                    <a:pt x="102217" y="291071"/>
                  </a:lnTo>
                  <a:lnTo>
                    <a:pt x="149351" y="298703"/>
                  </a:lnTo>
                  <a:lnTo>
                    <a:pt x="196486" y="291071"/>
                  </a:lnTo>
                  <a:lnTo>
                    <a:pt x="237475" y="269833"/>
                  </a:lnTo>
                  <a:lnTo>
                    <a:pt x="269833" y="237475"/>
                  </a:lnTo>
                  <a:lnTo>
                    <a:pt x="291071" y="196486"/>
                  </a:lnTo>
                  <a:lnTo>
                    <a:pt x="298703" y="149351"/>
                  </a:lnTo>
                  <a:lnTo>
                    <a:pt x="291071" y="102217"/>
                  </a:lnTo>
                  <a:lnTo>
                    <a:pt x="269833" y="61228"/>
                  </a:lnTo>
                  <a:lnTo>
                    <a:pt x="237475" y="28870"/>
                  </a:lnTo>
                  <a:lnTo>
                    <a:pt x="196486" y="7632"/>
                  </a:lnTo>
                  <a:lnTo>
                    <a:pt x="149351" y="0"/>
                  </a:lnTo>
                  <a:close/>
                </a:path>
                <a:path w="304800" h="424180">
                  <a:moveTo>
                    <a:pt x="155447" y="124967"/>
                  </a:moveTo>
                  <a:lnTo>
                    <a:pt x="108313" y="132600"/>
                  </a:lnTo>
                  <a:lnTo>
                    <a:pt x="67324" y="153838"/>
                  </a:lnTo>
                  <a:lnTo>
                    <a:pt x="34966" y="186196"/>
                  </a:lnTo>
                  <a:lnTo>
                    <a:pt x="13728" y="227185"/>
                  </a:lnTo>
                  <a:lnTo>
                    <a:pt x="6095" y="274319"/>
                  </a:lnTo>
                  <a:lnTo>
                    <a:pt x="13728" y="321454"/>
                  </a:lnTo>
                  <a:lnTo>
                    <a:pt x="34966" y="362443"/>
                  </a:lnTo>
                  <a:lnTo>
                    <a:pt x="67324" y="394801"/>
                  </a:lnTo>
                  <a:lnTo>
                    <a:pt x="108313" y="416039"/>
                  </a:lnTo>
                  <a:lnTo>
                    <a:pt x="155447" y="423671"/>
                  </a:lnTo>
                  <a:lnTo>
                    <a:pt x="202582" y="416039"/>
                  </a:lnTo>
                  <a:lnTo>
                    <a:pt x="243571" y="394801"/>
                  </a:lnTo>
                  <a:lnTo>
                    <a:pt x="275929" y="362443"/>
                  </a:lnTo>
                  <a:lnTo>
                    <a:pt x="297167" y="321454"/>
                  </a:lnTo>
                  <a:lnTo>
                    <a:pt x="304799" y="274319"/>
                  </a:lnTo>
                  <a:lnTo>
                    <a:pt x="297167" y="227185"/>
                  </a:lnTo>
                  <a:lnTo>
                    <a:pt x="275929" y="186196"/>
                  </a:lnTo>
                  <a:lnTo>
                    <a:pt x="243571" y="153838"/>
                  </a:lnTo>
                  <a:lnTo>
                    <a:pt x="202582" y="132600"/>
                  </a:lnTo>
                  <a:lnTo>
                    <a:pt x="155447" y="124967"/>
                  </a:lnTo>
                  <a:close/>
                </a:path>
              </a:pathLst>
            </a:custGeom>
            <a:ln w="29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56203" y="1950719"/>
              <a:ext cx="1905" cy="775970"/>
            </a:xfrm>
            <a:custGeom>
              <a:avLst/>
              <a:gdLst/>
              <a:ahLst/>
              <a:cxnLst/>
              <a:rect l="l" t="t" r="r" b="b"/>
              <a:pathLst>
                <a:path w="1905" h="775969">
                  <a:moveTo>
                    <a:pt x="0" y="775715"/>
                  </a:moveTo>
                  <a:lnTo>
                    <a:pt x="1523" y="0"/>
                  </a:lnTo>
                </a:path>
              </a:pathLst>
            </a:custGeom>
            <a:ln w="198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65347" y="3174491"/>
              <a:ext cx="0" cy="186055"/>
            </a:xfrm>
            <a:custGeom>
              <a:avLst/>
              <a:gdLst/>
              <a:ahLst/>
              <a:cxnLst/>
              <a:rect l="l" t="t" r="r" b="b"/>
              <a:pathLst>
                <a:path h="186054">
                  <a:moveTo>
                    <a:pt x="0" y="0"/>
                  </a:moveTo>
                  <a:lnTo>
                    <a:pt x="0" y="185927"/>
                  </a:lnTo>
                </a:path>
              </a:pathLst>
            </a:custGeom>
            <a:ln w="198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74291" y="3360420"/>
              <a:ext cx="3001010" cy="1905"/>
            </a:xfrm>
            <a:custGeom>
              <a:avLst/>
              <a:gdLst/>
              <a:ahLst/>
              <a:cxnLst/>
              <a:rect l="l" t="t" r="r" b="b"/>
              <a:pathLst>
                <a:path w="3001010" h="1904">
                  <a:moveTo>
                    <a:pt x="0" y="0"/>
                  </a:moveTo>
                  <a:lnTo>
                    <a:pt x="3000755" y="1523"/>
                  </a:lnTo>
                </a:path>
              </a:pathLst>
            </a:custGeom>
            <a:ln w="397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05671" y="3346710"/>
              <a:ext cx="1524635" cy="494030"/>
            </a:xfrm>
            <a:custGeom>
              <a:avLst/>
              <a:gdLst/>
              <a:ahLst/>
              <a:cxnLst/>
              <a:rect l="l" t="t" r="r" b="b"/>
              <a:pathLst>
                <a:path w="1524635" h="494029">
                  <a:moveTo>
                    <a:pt x="120396" y="374904"/>
                  </a:moveTo>
                  <a:lnTo>
                    <a:pt x="70104" y="374904"/>
                  </a:lnTo>
                  <a:lnTo>
                    <a:pt x="70104" y="24384"/>
                  </a:lnTo>
                  <a:lnTo>
                    <a:pt x="50292" y="24384"/>
                  </a:lnTo>
                  <a:lnTo>
                    <a:pt x="50292" y="374904"/>
                  </a:lnTo>
                  <a:lnTo>
                    <a:pt x="0" y="374904"/>
                  </a:lnTo>
                  <a:lnTo>
                    <a:pt x="50292" y="472973"/>
                  </a:lnTo>
                  <a:lnTo>
                    <a:pt x="60960" y="493776"/>
                  </a:lnTo>
                  <a:lnTo>
                    <a:pt x="70104" y="475488"/>
                  </a:lnTo>
                  <a:lnTo>
                    <a:pt x="120396" y="374904"/>
                  </a:lnTo>
                  <a:close/>
                </a:path>
                <a:path w="1524635" h="494029">
                  <a:moveTo>
                    <a:pt x="865644" y="350520"/>
                  </a:moveTo>
                  <a:lnTo>
                    <a:pt x="815352" y="350520"/>
                  </a:lnTo>
                  <a:lnTo>
                    <a:pt x="815352" y="0"/>
                  </a:lnTo>
                  <a:lnTo>
                    <a:pt x="795540" y="0"/>
                  </a:lnTo>
                  <a:lnTo>
                    <a:pt x="795540" y="350520"/>
                  </a:lnTo>
                  <a:lnTo>
                    <a:pt x="745248" y="350520"/>
                  </a:lnTo>
                  <a:lnTo>
                    <a:pt x="795540" y="449846"/>
                  </a:lnTo>
                  <a:lnTo>
                    <a:pt x="806208" y="470916"/>
                  </a:lnTo>
                  <a:lnTo>
                    <a:pt x="815352" y="452399"/>
                  </a:lnTo>
                  <a:lnTo>
                    <a:pt x="865644" y="350520"/>
                  </a:lnTo>
                  <a:close/>
                </a:path>
                <a:path w="1524635" h="494029">
                  <a:moveTo>
                    <a:pt x="1524012" y="358140"/>
                  </a:moveTo>
                  <a:lnTo>
                    <a:pt x="1473720" y="358140"/>
                  </a:lnTo>
                  <a:lnTo>
                    <a:pt x="1473720" y="7620"/>
                  </a:lnTo>
                  <a:lnTo>
                    <a:pt x="1453908" y="7620"/>
                  </a:lnTo>
                  <a:lnTo>
                    <a:pt x="1453908" y="358140"/>
                  </a:lnTo>
                  <a:lnTo>
                    <a:pt x="1405140" y="358140"/>
                  </a:lnTo>
                  <a:lnTo>
                    <a:pt x="1453908" y="455676"/>
                  </a:lnTo>
                  <a:lnTo>
                    <a:pt x="1464576" y="477012"/>
                  </a:lnTo>
                  <a:lnTo>
                    <a:pt x="1473720" y="458724"/>
                  </a:lnTo>
                  <a:lnTo>
                    <a:pt x="1524012" y="3581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91786" y="1429859"/>
            <a:ext cx="2359660" cy="4051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EQUIVALENTE</a:t>
            </a:r>
            <a:r>
              <a:rPr sz="125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FF0000"/>
                </a:solidFill>
                <a:latin typeface="Arial"/>
                <a:cs typeface="Arial"/>
              </a:rPr>
              <a:t>SUBESTACIÓN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Icc3</a:t>
            </a:r>
            <a:r>
              <a:rPr sz="12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250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25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250" b="1" spc="-25" dirty="0">
                <a:solidFill>
                  <a:srgbClr val="FF0000"/>
                </a:solidFill>
                <a:latin typeface="Arial"/>
                <a:cs typeface="Arial"/>
              </a:rPr>
              <a:t> kA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84869" y="1458467"/>
            <a:ext cx="1974214" cy="2171700"/>
            <a:chOff x="2384869" y="1458467"/>
            <a:chExt cx="1974214" cy="2171700"/>
          </a:xfrm>
        </p:grpSpPr>
        <p:sp>
          <p:nvSpPr>
            <p:cNvPr id="11" name="object 11"/>
            <p:cNvSpPr/>
            <p:nvPr/>
          </p:nvSpPr>
          <p:spPr>
            <a:xfrm>
              <a:off x="2404871" y="2534411"/>
              <a:ext cx="1592580" cy="0"/>
            </a:xfrm>
            <a:custGeom>
              <a:avLst/>
              <a:gdLst/>
              <a:ahLst/>
              <a:cxnLst/>
              <a:rect l="l" t="t" r="r" b="b"/>
              <a:pathLst>
                <a:path w="1592579">
                  <a:moveTo>
                    <a:pt x="0" y="0"/>
                  </a:moveTo>
                  <a:lnTo>
                    <a:pt x="1592579" y="0"/>
                  </a:lnTo>
                </a:path>
              </a:pathLst>
            </a:custGeom>
            <a:ln w="39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84347" y="3465575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156971" y="156971"/>
                  </a:moveTo>
                  <a:lnTo>
                    <a:pt x="156971" y="0"/>
                  </a:lnTo>
                  <a:lnTo>
                    <a:pt x="0" y="0"/>
                  </a:lnTo>
                  <a:lnTo>
                    <a:pt x="0" y="156971"/>
                  </a:lnTo>
                  <a:lnTo>
                    <a:pt x="156971" y="156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84347" y="3465575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0" y="0"/>
                  </a:moveTo>
                  <a:lnTo>
                    <a:pt x="0" y="156971"/>
                  </a:lnTo>
                  <a:lnTo>
                    <a:pt x="156971" y="156971"/>
                  </a:lnTo>
                  <a:lnTo>
                    <a:pt x="156971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37203" y="3436619"/>
              <a:ext cx="158750" cy="157480"/>
            </a:xfrm>
            <a:custGeom>
              <a:avLst/>
              <a:gdLst/>
              <a:ahLst/>
              <a:cxnLst/>
              <a:rect l="l" t="t" r="r" b="b"/>
              <a:pathLst>
                <a:path w="158750" h="157479">
                  <a:moveTo>
                    <a:pt x="158495" y="156971"/>
                  </a:moveTo>
                  <a:lnTo>
                    <a:pt x="158495" y="0"/>
                  </a:lnTo>
                  <a:lnTo>
                    <a:pt x="0" y="0"/>
                  </a:lnTo>
                  <a:lnTo>
                    <a:pt x="0" y="156971"/>
                  </a:lnTo>
                  <a:lnTo>
                    <a:pt x="158495" y="156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37203" y="3436619"/>
              <a:ext cx="158750" cy="157480"/>
            </a:xfrm>
            <a:custGeom>
              <a:avLst/>
              <a:gdLst/>
              <a:ahLst/>
              <a:cxnLst/>
              <a:rect l="l" t="t" r="r" b="b"/>
              <a:pathLst>
                <a:path w="158750" h="157479">
                  <a:moveTo>
                    <a:pt x="0" y="0"/>
                  </a:moveTo>
                  <a:lnTo>
                    <a:pt x="0" y="156971"/>
                  </a:lnTo>
                  <a:lnTo>
                    <a:pt x="158495" y="156971"/>
                  </a:lnTo>
                  <a:lnTo>
                    <a:pt x="158495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94047" y="3450335"/>
              <a:ext cx="157480" cy="158750"/>
            </a:xfrm>
            <a:custGeom>
              <a:avLst/>
              <a:gdLst/>
              <a:ahLst/>
              <a:cxnLst/>
              <a:rect l="l" t="t" r="r" b="b"/>
              <a:pathLst>
                <a:path w="157479" h="158750">
                  <a:moveTo>
                    <a:pt x="156971" y="158495"/>
                  </a:moveTo>
                  <a:lnTo>
                    <a:pt x="156971" y="0"/>
                  </a:lnTo>
                  <a:lnTo>
                    <a:pt x="0" y="0"/>
                  </a:lnTo>
                  <a:lnTo>
                    <a:pt x="0" y="158495"/>
                  </a:lnTo>
                  <a:lnTo>
                    <a:pt x="156971" y="1584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94047" y="3450335"/>
              <a:ext cx="157480" cy="158750"/>
            </a:xfrm>
            <a:custGeom>
              <a:avLst/>
              <a:gdLst/>
              <a:ahLst/>
              <a:cxnLst/>
              <a:rect l="l" t="t" r="r" b="b"/>
              <a:pathLst>
                <a:path w="157479" h="158750">
                  <a:moveTo>
                    <a:pt x="0" y="0"/>
                  </a:moveTo>
                  <a:lnTo>
                    <a:pt x="0" y="158495"/>
                  </a:lnTo>
                  <a:lnTo>
                    <a:pt x="156971" y="158495"/>
                  </a:lnTo>
                  <a:lnTo>
                    <a:pt x="156971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9671" y="1466087"/>
              <a:ext cx="909827" cy="47701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709671" y="1466087"/>
              <a:ext cx="909955" cy="477520"/>
            </a:xfrm>
            <a:custGeom>
              <a:avLst/>
              <a:gdLst/>
              <a:ahLst/>
              <a:cxnLst/>
              <a:rect l="l" t="t" r="r" b="b"/>
              <a:pathLst>
                <a:path w="909954" h="477519">
                  <a:moveTo>
                    <a:pt x="0" y="0"/>
                  </a:moveTo>
                  <a:lnTo>
                    <a:pt x="0" y="477011"/>
                  </a:lnTo>
                  <a:lnTo>
                    <a:pt x="909827" y="477011"/>
                  </a:lnTo>
                  <a:lnTo>
                    <a:pt x="909827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238246" y="3932266"/>
            <a:ext cx="56261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spc="-10" dirty="0">
                <a:solidFill>
                  <a:srgbClr val="00FF00"/>
                </a:solidFill>
                <a:latin typeface="Arial"/>
                <a:cs typeface="Arial"/>
              </a:rPr>
              <a:t>Cargas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31467" y="2233006"/>
            <a:ext cx="3003550" cy="1025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95655">
              <a:lnSpc>
                <a:spcPct val="100000"/>
              </a:lnSpc>
              <a:spcBef>
                <a:spcPts val="9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115</a:t>
            </a:r>
            <a:r>
              <a:rPr sz="125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25" dirty="0">
                <a:solidFill>
                  <a:srgbClr val="FF0000"/>
                </a:solidFill>
                <a:latin typeface="Arial"/>
                <a:cs typeface="Arial"/>
              </a:rPr>
              <a:t>kV</a:t>
            </a:r>
            <a:endParaRPr sz="1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1250">
              <a:latin typeface="Arial"/>
              <a:cs typeface="Arial"/>
            </a:endParaRPr>
          </a:p>
          <a:p>
            <a:pPr marL="2165985">
              <a:lnSpc>
                <a:spcPct val="100000"/>
              </a:lnSpc>
            </a:pPr>
            <a:r>
              <a:rPr sz="1250" b="1" dirty="0">
                <a:latin typeface="Arial"/>
                <a:cs typeface="Arial"/>
              </a:rPr>
              <a:t>50</a:t>
            </a:r>
            <a:r>
              <a:rPr sz="1250" b="1" spc="-7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MVA</a:t>
            </a:r>
            <a:endParaRPr sz="1250">
              <a:latin typeface="Arial"/>
              <a:cs typeface="Arial"/>
            </a:endParaRPr>
          </a:p>
          <a:p>
            <a:pPr marL="2209800">
              <a:lnSpc>
                <a:spcPts val="1445"/>
              </a:lnSpc>
            </a:pPr>
            <a:r>
              <a:rPr sz="1250" b="1" dirty="0">
                <a:latin typeface="Arial"/>
                <a:cs typeface="Arial"/>
              </a:rPr>
              <a:t>Zcc</a:t>
            </a:r>
            <a:r>
              <a:rPr sz="1250" b="1" spc="-2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=</a:t>
            </a:r>
            <a:r>
              <a:rPr sz="1250" b="1" spc="-3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14%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ts val="1445"/>
              </a:lnSpc>
            </a:pPr>
            <a:r>
              <a:rPr sz="1250" b="1" dirty="0">
                <a:latin typeface="Arial"/>
                <a:cs typeface="Arial"/>
              </a:rPr>
              <a:t>13,8</a:t>
            </a:r>
            <a:r>
              <a:rPr sz="1250" b="1" spc="-4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kV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sp>
          <p:nvSpPr>
            <p:cNvPr id="23" name="object 23"/>
            <p:cNvSpPr/>
            <p:nvPr/>
          </p:nvSpPr>
          <p:spPr>
            <a:xfrm>
              <a:off x="2148839" y="3355848"/>
              <a:ext cx="120650" cy="471170"/>
            </a:xfrm>
            <a:custGeom>
              <a:avLst/>
              <a:gdLst/>
              <a:ahLst/>
              <a:cxnLst/>
              <a:rect l="l" t="t" r="r" b="b"/>
              <a:pathLst>
                <a:path w="120650" h="471170">
                  <a:moveTo>
                    <a:pt x="120396" y="350520"/>
                  </a:moveTo>
                  <a:lnTo>
                    <a:pt x="0" y="350520"/>
                  </a:lnTo>
                  <a:lnTo>
                    <a:pt x="50292" y="449846"/>
                  </a:lnTo>
                  <a:lnTo>
                    <a:pt x="50292" y="370332"/>
                  </a:lnTo>
                  <a:lnTo>
                    <a:pt x="70104" y="370332"/>
                  </a:lnTo>
                  <a:lnTo>
                    <a:pt x="70104" y="452393"/>
                  </a:lnTo>
                  <a:lnTo>
                    <a:pt x="120396" y="350520"/>
                  </a:lnTo>
                  <a:close/>
                </a:path>
                <a:path w="120650" h="471170">
                  <a:moveTo>
                    <a:pt x="70104" y="350520"/>
                  </a:moveTo>
                  <a:lnTo>
                    <a:pt x="70104" y="0"/>
                  </a:lnTo>
                  <a:lnTo>
                    <a:pt x="50292" y="0"/>
                  </a:lnTo>
                  <a:lnTo>
                    <a:pt x="50292" y="350520"/>
                  </a:lnTo>
                  <a:lnTo>
                    <a:pt x="70104" y="350520"/>
                  </a:lnTo>
                  <a:close/>
                </a:path>
                <a:path w="120650" h="471170">
                  <a:moveTo>
                    <a:pt x="70104" y="452393"/>
                  </a:moveTo>
                  <a:lnTo>
                    <a:pt x="70104" y="370332"/>
                  </a:lnTo>
                  <a:lnTo>
                    <a:pt x="50292" y="370332"/>
                  </a:lnTo>
                  <a:lnTo>
                    <a:pt x="50292" y="449846"/>
                  </a:lnTo>
                  <a:lnTo>
                    <a:pt x="60960" y="470916"/>
                  </a:lnTo>
                  <a:lnTo>
                    <a:pt x="70104" y="4523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27503" y="3450335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156971" y="156971"/>
                  </a:moveTo>
                  <a:lnTo>
                    <a:pt x="156971" y="0"/>
                  </a:lnTo>
                  <a:lnTo>
                    <a:pt x="0" y="0"/>
                  </a:lnTo>
                  <a:lnTo>
                    <a:pt x="0" y="156971"/>
                  </a:lnTo>
                  <a:lnTo>
                    <a:pt x="156971" y="156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27503" y="3450335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0" y="0"/>
                  </a:moveTo>
                  <a:lnTo>
                    <a:pt x="0" y="156971"/>
                  </a:lnTo>
                  <a:lnTo>
                    <a:pt x="156971" y="156971"/>
                  </a:lnTo>
                  <a:lnTo>
                    <a:pt x="156971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97351" y="3363468"/>
              <a:ext cx="318770" cy="579120"/>
            </a:xfrm>
            <a:custGeom>
              <a:avLst/>
              <a:gdLst/>
              <a:ahLst/>
              <a:cxnLst/>
              <a:rect l="l" t="t" r="r" b="b"/>
              <a:pathLst>
                <a:path w="318770" h="579120">
                  <a:moveTo>
                    <a:pt x="113239" y="320141"/>
                  </a:moveTo>
                  <a:lnTo>
                    <a:pt x="24384" y="0"/>
                  </a:lnTo>
                  <a:lnTo>
                    <a:pt x="0" y="7620"/>
                  </a:lnTo>
                  <a:lnTo>
                    <a:pt x="103632" y="375588"/>
                  </a:lnTo>
                  <a:lnTo>
                    <a:pt x="103632" y="374904"/>
                  </a:lnTo>
                  <a:lnTo>
                    <a:pt x="113239" y="320141"/>
                  </a:lnTo>
                  <a:close/>
                </a:path>
                <a:path w="318770" h="579120">
                  <a:moveTo>
                    <a:pt x="128016" y="373380"/>
                  </a:moveTo>
                  <a:lnTo>
                    <a:pt x="113239" y="320141"/>
                  </a:lnTo>
                  <a:lnTo>
                    <a:pt x="103632" y="374904"/>
                  </a:lnTo>
                  <a:lnTo>
                    <a:pt x="128016" y="373380"/>
                  </a:lnTo>
                  <a:close/>
                </a:path>
                <a:path w="318770" h="579120">
                  <a:moveTo>
                    <a:pt x="128016" y="385572"/>
                  </a:moveTo>
                  <a:lnTo>
                    <a:pt x="128016" y="373380"/>
                  </a:lnTo>
                  <a:lnTo>
                    <a:pt x="103632" y="374904"/>
                  </a:lnTo>
                  <a:lnTo>
                    <a:pt x="103632" y="375588"/>
                  </a:lnTo>
                  <a:lnTo>
                    <a:pt x="105156" y="381000"/>
                  </a:lnTo>
                  <a:lnTo>
                    <a:pt x="106680" y="385572"/>
                  </a:lnTo>
                  <a:lnTo>
                    <a:pt x="111252" y="390144"/>
                  </a:lnTo>
                  <a:lnTo>
                    <a:pt x="117348" y="390144"/>
                  </a:lnTo>
                  <a:lnTo>
                    <a:pt x="123444" y="388620"/>
                  </a:lnTo>
                  <a:lnTo>
                    <a:pt x="128016" y="385572"/>
                  </a:lnTo>
                  <a:close/>
                </a:path>
                <a:path w="318770" h="579120">
                  <a:moveTo>
                    <a:pt x="163543" y="178975"/>
                  </a:moveTo>
                  <a:lnTo>
                    <a:pt x="149352" y="118872"/>
                  </a:lnTo>
                  <a:lnTo>
                    <a:pt x="149352" y="114300"/>
                  </a:lnTo>
                  <a:lnTo>
                    <a:pt x="113239" y="320141"/>
                  </a:lnTo>
                  <a:lnTo>
                    <a:pt x="128016" y="373380"/>
                  </a:lnTo>
                  <a:lnTo>
                    <a:pt x="128016" y="385572"/>
                  </a:lnTo>
                  <a:lnTo>
                    <a:pt x="129540" y="379476"/>
                  </a:lnTo>
                  <a:lnTo>
                    <a:pt x="163543" y="178975"/>
                  </a:lnTo>
                  <a:close/>
                </a:path>
                <a:path w="318770" h="579120">
                  <a:moveTo>
                    <a:pt x="266584" y="506177"/>
                  </a:moveTo>
                  <a:lnTo>
                    <a:pt x="173736" y="114300"/>
                  </a:lnTo>
                  <a:lnTo>
                    <a:pt x="172212" y="108204"/>
                  </a:lnTo>
                  <a:lnTo>
                    <a:pt x="167640" y="103632"/>
                  </a:lnTo>
                  <a:lnTo>
                    <a:pt x="155448" y="103632"/>
                  </a:lnTo>
                  <a:lnTo>
                    <a:pt x="149352" y="108204"/>
                  </a:lnTo>
                  <a:lnTo>
                    <a:pt x="149352" y="118872"/>
                  </a:lnTo>
                  <a:lnTo>
                    <a:pt x="173736" y="118872"/>
                  </a:lnTo>
                  <a:lnTo>
                    <a:pt x="173736" y="222145"/>
                  </a:lnTo>
                  <a:lnTo>
                    <a:pt x="242625" y="513912"/>
                  </a:lnTo>
                  <a:lnTo>
                    <a:pt x="259111" y="531183"/>
                  </a:lnTo>
                  <a:lnTo>
                    <a:pt x="266584" y="506177"/>
                  </a:lnTo>
                  <a:close/>
                </a:path>
                <a:path w="318770" h="579120">
                  <a:moveTo>
                    <a:pt x="173736" y="118872"/>
                  </a:moveTo>
                  <a:lnTo>
                    <a:pt x="149352" y="118872"/>
                  </a:lnTo>
                  <a:lnTo>
                    <a:pt x="163543" y="178975"/>
                  </a:lnTo>
                  <a:lnTo>
                    <a:pt x="173736" y="118872"/>
                  </a:lnTo>
                  <a:close/>
                </a:path>
                <a:path w="318770" h="579120">
                  <a:moveTo>
                    <a:pt x="277368" y="554539"/>
                  </a:moveTo>
                  <a:lnTo>
                    <a:pt x="277368" y="551688"/>
                  </a:lnTo>
                  <a:lnTo>
                    <a:pt x="252984" y="557784"/>
                  </a:lnTo>
                  <a:lnTo>
                    <a:pt x="242625" y="513912"/>
                  </a:lnTo>
                  <a:lnTo>
                    <a:pt x="178308" y="446532"/>
                  </a:lnTo>
                  <a:lnTo>
                    <a:pt x="173736" y="441960"/>
                  </a:lnTo>
                  <a:lnTo>
                    <a:pt x="166116" y="440436"/>
                  </a:lnTo>
                  <a:lnTo>
                    <a:pt x="161544" y="446532"/>
                  </a:lnTo>
                  <a:lnTo>
                    <a:pt x="155448" y="451104"/>
                  </a:lnTo>
                  <a:lnTo>
                    <a:pt x="155448" y="458724"/>
                  </a:lnTo>
                  <a:lnTo>
                    <a:pt x="160020" y="463296"/>
                  </a:lnTo>
                  <a:lnTo>
                    <a:pt x="269748" y="579120"/>
                  </a:lnTo>
                  <a:lnTo>
                    <a:pt x="277368" y="554539"/>
                  </a:lnTo>
                  <a:close/>
                </a:path>
                <a:path w="318770" h="579120">
                  <a:moveTo>
                    <a:pt x="173736" y="222145"/>
                  </a:moveTo>
                  <a:lnTo>
                    <a:pt x="173736" y="118872"/>
                  </a:lnTo>
                  <a:lnTo>
                    <a:pt x="163543" y="178975"/>
                  </a:lnTo>
                  <a:lnTo>
                    <a:pt x="173736" y="222145"/>
                  </a:lnTo>
                  <a:close/>
                </a:path>
                <a:path w="318770" h="579120">
                  <a:moveTo>
                    <a:pt x="259111" y="531183"/>
                  </a:moveTo>
                  <a:lnTo>
                    <a:pt x="242625" y="513912"/>
                  </a:lnTo>
                  <a:lnTo>
                    <a:pt x="252984" y="557784"/>
                  </a:lnTo>
                  <a:lnTo>
                    <a:pt x="252984" y="551688"/>
                  </a:lnTo>
                  <a:lnTo>
                    <a:pt x="259111" y="531183"/>
                  </a:lnTo>
                  <a:close/>
                </a:path>
                <a:path w="318770" h="579120">
                  <a:moveTo>
                    <a:pt x="274320" y="547116"/>
                  </a:moveTo>
                  <a:lnTo>
                    <a:pt x="259111" y="531183"/>
                  </a:lnTo>
                  <a:lnTo>
                    <a:pt x="252984" y="551688"/>
                  </a:lnTo>
                  <a:lnTo>
                    <a:pt x="274320" y="547116"/>
                  </a:lnTo>
                  <a:close/>
                </a:path>
                <a:path w="318770" h="579120">
                  <a:moveTo>
                    <a:pt x="274320" y="552450"/>
                  </a:moveTo>
                  <a:lnTo>
                    <a:pt x="274320" y="547116"/>
                  </a:lnTo>
                  <a:lnTo>
                    <a:pt x="252984" y="551688"/>
                  </a:lnTo>
                  <a:lnTo>
                    <a:pt x="252984" y="557784"/>
                  </a:lnTo>
                  <a:lnTo>
                    <a:pt x="274320" y="552450"/>
                  </a:lnTo>
                  <a:close/>
                </a:path>
                <a:path w="318770" h="579120">
                  <a:moveTo>
                    <a:pt x="277368" y="551688"/>
                  </a:moveTo>
                  <a:lnTo>
                    <a:pt x="266584" y="506177"/>
                  </a:lnTo>
                  <a:lnTo>
                    <a:pt x="259111" y="531183"/>
                  </a:lnTo>
                  <a:lnTo>
                    <a:pt x="274320" y="547116"/>
                  </a:lnTo>
                  <a:lnTo>
                    <a:pt x="274320" y="552450"/>
                  </a:lnTo>
                  <a:lnTo>
                    <a:pt x="277368" y="551688"/>
                  </a:lnTo>
                  <a:close/>
                </a:path>
                <a:path w="318770" h="579120">
                  <a:moveTo>
                    <a:pt x="318516" y="420624"/>
                  </a:moveTo>
                  <a:lnTo>
                    <a:pt x="315468" y="413004"/>
                  </a:lnTo>
                  <a:lnTo>
                    <a:pt x="309372" y="411480"/>
                  </a:lnTo>
                  <a:lnTo>
                    <a:pt x="301752" y="408432"/>
                  </a:lnTo>
                  <a:lnTo>
                    <a:pt x="295656" y="413004"/>
                  </a:lnTo>
                  <a:lnTo>
                    <a:pt x="292608" y="419100"/>
                  </a:lnTo>
                  <a:lnTo>
                    <a:pt x="266584" y="506177"/>
                  </a:lnTo>
                  <a:lnTo>
                    <a:pt x="277368" y="551688"/>
                  </a:lnTo>
                  <a:lnTo>
                    <a:pt x="277368" y="554539"/>
                  </a:lnTo>
                  <a:lnTo>
                    <a:pt x="316992" y="426720"/>
                  </a:lnTo>
                  <a:lnTo>
                    <a:pt x="318516" y="4206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5627" y="4437887"/>
              <a:ext cx="4410455" cy="24688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5627" y="4815840"/>
              <a:ext cx="2715767" cy="3764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0303" y="5273040"/>
              <a:ext cx="5362955" cy="4511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4227" y="5884164"/>
              <a:ext cx="3659123" cy="42976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189222" y="3994750"/>
            <a:ext cx="704215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Icc3</a:t>
            </a:r>
            <a:r>
              <a:rPr sz="12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25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25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5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125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34" name="object 34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3068826" y="849883"/>
            <a:ext cx="3082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Trifásico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95627" y="4098035"/>
              <a:ext cx="4410455" cy="2453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82083" y="2447543"/>
              <a:ext cx="304800" cy="424180"/>
            </a:xfrm>
            <a:custGeom>
              <a:avLst/>
              <a:gdLst/>
              <a:ahLst/>
              <a:cxnLst/>
              <a:rect l="l" t="t" r="r" b="b"/>
              <a:pathLst>
                <a:path w="304800" h="424180">
                  <a:moveTo>
                    <a:pt x="149351" y="0"/>
                  </a:moveTo>
                  <a:lnTo>
                    <a:pt x="102217" y="7473"/>
                  </a:lnTo>
                  <a:lnTo>
                    <a:pt x="61228" y="28334"/>
                  </a:lnTo>
                  <a:lnTo>
                    <a:pt x="28870" y="60240"/>
                  </a:lnTo>
                  <a:lnTo>
                    <a:pt x="7632" y="100852"/>
                  </a:lnTo>
                  <a:lnTo>
                    <a:pt x="0" y="147827"/>
                  </a:lnTo>
                  <a:lnTo>
                    <a:pt x="7632" y="195547"/>
                  </a:lnTo>
                  <a:lnTo>
                    <a:pt x="28870" y="236610"/>
                  </a:lnTo>
                  <a:lnTo>
                    <a:pt x="61228" y="268748"/>
                  </a:lnTo>
                  <a:lnTo>
                    <a:pt x="102217" y="289694"/>
                  </a:lnTo>
                  <a:lnTo>
                    <a:pt x="149351" y="297179"/>
                  </a:lnTo>
                  <a:lnTo>
                    <a:pt x="196486" y="289694"/>
                  </a:lnTo>
                  <a:lnTo>
                    <a:pt x="237475" y="268748"/>
                  </a:lnTo>
                  <a:lnTo>
                    <a:pt x="269833" y="236610"/>
                  </a:lnTo>
                  <a:lnTo>
                    <a:pt x="291071" y="195547"/>
                  </a:lnTo>
                  <a:lnTo>
                    <a:pt x="298703" y="147827"/>
                  </a:lnTo>
                  <a:lnTo>
                    <a:pt x="291071" y="100852"/>
                  </a:lnTo>
                  <a:lnTo>
                    <a:pt x="269833" y="60240"/>
                  </a:lnTo>
                  <a:lnTo>
                    <a:pt x="237475" y="28334"/>
                  </a:lnTo>
                  <a:lnTo>
                    <a:pt x="196486" y="7473"/>
                  </a:lnTo>
                  <a:lnTo>
                    <a:pt x="149351" y="0"/>
                  </a:lnTo>
                  <a:close/>
                </a:path>
                <a:path w="304800" h="424180">
                  <a:moveTo>
                    <a:pt x="155447" y="124967"/>
                  </a:moveTo>
                  <a:lnTo>
                    <a:pt x="108313" y="132600"/>
                  </a:lnTo>
                  <a:lnTo>
                    <a:pt x="67324" y="153838"/>
                  </a:lnTo>
                  <a:lnTo>
                    <a:pt x="34966" y="186196"/>
                  </a:lnTo>
                  <a:lnTo>
                    <a:pt x="13728" y="227185"/>
                  </a:lnTo>
                  <a:lnTo>
                    <a:pt x="6095" y="274319"/>
                  </a:lnTo>
                  <a:lnTo>
                    <a:pt x="13728" y="321454"/>
                  </a:lnTo>
                  <a:lnTo>
                    <a:pt x="34966" y="362443"/>
                  </a:lnTo>
                  <a:lnTo>
                    <a:pt x="67324" y="394801"/>
                  </a:lnTo>
                  <a:lnTo>
                    <a:pt x="108313" y="416039"/>
                  </a:lnTo>
                  <a:lnTo>
                    <a:pt x="155447" y="423671"/>
                  </a:lnTo>
                  <a:lnTo>
                    <a:pt x="202582" y="416039"/>
                  </a:lnTo>
                  <a:lnTo>
                    <a:pt x="243571" y="394801"/>
                  </a:lnTo>
                  <a:lnTo>
                    <a:pt x="275929" y="362443"/>
                  </a:lnTo>
                  <a:lnTo>
                    <a:pt x="297167" y="321454"/>
                  </a:lnTo>
                  <a:lnTo>
                    <a:pt x="304799" y="274319"/>
                  </a:lnTo>
                  <a:lnTo>
                    <a:pt x="297167" y="227185"/>
                  </a:lnTo>
                  <a:lnTo>
                    <a:pt x="275929" y="186196"/>
                  </a:lnTo>
                  <a:lnTo>
                    <a:pt x="243571" y="153838"/>
                  </a:lnTo>
                  <a:lnTo>
                    <a:pt x="202582" y="132600"/>
                  </a:lnTo>
                  <a:lnTo>
                    <a:pt x="155447" y="124967"/>
                  </a:lnTo>
                  <a:close/>
                </a:path>
              </a:pathLst>
            </a:custGeom>
            <a:ln w="29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1127" y="1685543"/>
              <a:ext cx="6350" cy="596265"/>
            </a:xfrm>
            <a:custGeom>
              <a:avLst/>
              <a:gdLst/>
              <a:ahLst/>
              <a:cxnLst/>
              <a:rect l="l" t="t" r="r" b="b"/>
              <a:pathLst>
                <a:path w="6350" h="596264">
                  <a:moveTo>
                    <a:pt x="6095" y="595883"/>
                  </a:moveTo>
                  <a:lnTo>
                    <a:pt x="0" y="0"/>
                  </a:lnTo>
                </a:path>
              </a:pathLst>
            </a:custGeom>
            <a:ln w="198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31819" y="2871215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h="216535">
                  <a:moveTo>
                    <a:pt x="0" y="0"/>
                  </a:moveTo>
                  <a:lnTo>
                    <a:pt x="0" y="216407"/>
                  </a:lnTo>
                </a:path>
              </a:pathLst>
            </a:custGeom>
            <a:ln w="198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07691" y="3093719"/>
              <a:ext cx="3001010" cy="1905"/>
            </a:xfrm>
            <a:custGeom>
              <a:avLst/>
              <a:gdLst/>
              <a:ahLst/>
              <a:cxnLst/>
              <a:rect l="l" t="t" r="r" b="b"/>
              <a:pathLst>
                <a:path w="3001010" h="1905">
                  <a:moveTo>
                    <a:pt x="0" y="0"/>
                  </a:moveTo>
                  <a:lnTo>
                    <a:pt x="3000755" y="1523"/>
                  </a:lnTo>
                </a:path>
              </a:pathLst>
            </a:custGeom>
            <a:ln w="397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40608" y="3080010"/>
              <a:ext cx="1522730" cy="495300"/>
            </a:xfrm>
            <a:custGeom>
              <a:avLst/>
              <a:gdLst/>
              <a:ahLst/>
              <a:cxnLst/>
              <a:rect l="l" t="t" r="r" b="b"/>
              <a:pathLst>
                <a:path w="1522729" h="495300">
                  <a:moveTo>
                    <a:pt x="118872" y="374904"/>
                  </a:moveTo>
                  <a:lnTo>
                    <a:pt x="68580" y="374904"/>
                  </a:lnTo>
                  <a:lnTo>
                    <a:pt x="68580" y="24384"/>
                  </a:lnTo>
                  <a:lnTo>
                    <a:pt x="48768" y="24384"/>
                  </a:lnTo>
                  <a:lnTo>
                    <a:pt x="48768" y="374904"/>
                  </a:lnTo>
                  <a:lnTo>
                    <a:pt x="0" y="374904"/>
                  </a:lnTo>
                  <a:lnTo>
                    <a:pt x="48768" y="473684"/>
                  </a:lnTo>
                  <a:lnTo>
                    <a:pt x="59436" y="495300"/>
                  </a:lnTo>
                  <a:lnTo>
                    <a:pt x="68580" y="476783"/>
                  </a:lnTo>
                  <a:lnTo>
                    <a:pt x="118872" y="374904"/>
                  </a:lnTo>
                  <a:close/>
                </a:path>
                <a:path w="1522729" h="495300">
                  <a:moveTo>
                    <a:pt x="864108" y="352044"/>
                  </a:moveTo>
                  <a:lnTo>
                    <a:pt x="813816" y="352044"/>
                  </a:lnTo>
                  <a:lnTo>
                    <a:pt x="813816" y="0"/>
                  </a:lnTo>
                  <a:lnTo>
                    <a:pt x="794004" y="0"/>
                  </a:lnTo>
                  <a:lnTo>
                    <a:pt x="794004" y="352044"/>
                  </a:lnTo>
                  <a:lnTo>
                    <a:pt x="745236" y="352044"/>
                  </a:lnTo>
                  <a:lnTo>
                    <a:pt x="794004" y="449580"/>
                  </a:lnTo>
                  <a:lnTo>
                    <a:pt x="804672" y="470916"/>
                  </a:lnTo>
                  <a:lnTo>
                    <a:pt x="813816" y="452628"/>
                  </a:lnTo>
                  <a:lnTo>
                    <a:pt x="864108" y="352044"/>
                  </a:lnTo>
                  <a:close/>
                </a:path>
                <a:path w="1522729" h="495300">
                  <a:moveTo>
                    <a:pt x="1522476" y="358140"/>
                  </a:moveTo>
                  <a:lnTo>
                    <a:pt x="1473619" y="358140"/>
                  </a:lnTo>
                  <a:lnTo>
                    <a:pt x="1472184" y="7620"/>
                  </a:lnTo>
                  <a:lnTo>
                    <a:pt x="1452372" y="7620"/>
                  </a:lnTo>
                  <a:lnTo>
                    <a:pt x="1452372" y="358140"/>
                  </a:lnTo>
                  <a:lnTo>
                    <a:pt x="1403604" y="358140"/>
                  </a:lnTo>
                  <a:lnTo>
                    <a:pt x="1452372" y="456920"/>
                  </a:lnTo>
                  <a:lnTo>
                    <a:pt x="1463040" y="478536"/>
                  </a:lnTo>
                  <a:lnTo>
                    <a:pt x="1473708" y="456920"/>
                  </a:lnTo>
                  <a:lnTo>
                    <a:pt x="1522476" y="3581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425185" y="1164683"/>
            <a:ext cx="2361565" cy="4051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EQUIVALENTE</a:t>
            </a:r>
            <a:r>
              <a:rPr sz="125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FF0000"/>
                </a:solidFill>
                <a:latin typeface="Arial"/>
                <a:cs typeface="Arial"/>
              </a:rPr>
              <a:t>SUBESTACIÓN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Icc3</a:t>
            </a:r>
            <a:r>
              <a:rPr sz="12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25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25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2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25" dirty="0">
                <a:solidFill>
                  <a:srgbClr val="FF0000"/>
                </a:solidFill>
                <a:latin typeface="Arial"/>
                <a:cs typeface="Arial"/>
              </a:rPr>
              <a:t>kA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02382" y="2841082"/>
            <a:ext cx="57150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dirty="0">
                <a:latin typeface="Arial"/>
                <a:cs typeface="Arial"/>
              </a:rPr>
              <a:t>13,8</a:t>
            </a:r>
            <a:r>
              <a:rPr sz="1250" b="1" spc="-4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kV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32682" y="2406742"/>
            <a:ext cx="848360" cy="400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480"/>
              </a:lnSpc>
              <a:spcBef>
                <a:spcPts val="90"/>
              </a:spcBef>
            </a:pPr>
            <a:r>
              <a:rPr sz="1250" b="1" dirty="0">
                <a:latin typeface="Arial"/>
                <a:cs typeface="Arial"/>
              </a:rPr>
              <a:t>50</a:t>
            </a:r>
            <a:r>
              <a:rPr sz="1250" b="1" spc="-7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MVA</a:t>
            </a:r>
            <a:endParaRPr sz="1250">
              <a:latin typeface="Arial"/>
              <a:cs typeface="Arial"/>
            </a:endParaRPr>
          </a:p>
          <a:p>
            <a:pPr marL="55244">
              <a:lnSpc>
                <a:spcPts val="1480"/>
              </a:lnSpc>
            </a:pPr>
            <a:r>
              <a:rPr sz="1250" b="1" dirty="0">
                <a:latin typeface="Arial"/>
                <a:cs typeface="Arial"/>
              </a:rPr>
              <a:t>Zcc</a:t>
            </a:r>
            <a:r>
              <a:rPr sz="1250" b="1" spc="-2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=</a:t>
            </a:r>
            <a:r>
              <a:rPr sz="1250" b="1" spc="-2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14%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70569" y="1191767"/>
            <a:ext cx="2728595" cy="2484120"/>
            <a:chOff x="2270569" y="1191767"/>
            <a:chExt cx="2728595" cy="2484120"/>
          </a:xfrm>
        </p:grpSpPr>
        <p:sp>
          <p:nvSpPr>
            <p:cNvPr id="14" name="object 14"/>
            <p:cNvSpPr/>
            <p:nvPr/>
          </p:nvSpPr>
          <p:spPr>
            <a:xfrm>
              <a:off x="2290571" y="2267711"/>
              <a:ext cx="2688590" cy="1905"/>
            </a:xfrm>
            <a:custGeom>
              <a:avLst/>
              <a:gdLst/>
              <a:ahLst/>
              <a:cxnLst/>
              <a:rect l="l" t="t" r="r" b="b"/>
              <a:pathLst>
                <a:path w="2688590" h="1905">
                  <a:moveTo>
                    <a:pt x="0" y="0"/>
                  </a:moveTo>
                  <a:lnTo>
                    <a:pt x="2688335" y="1523"/>
                  </a:lnTo>
                </a:path>
              </a:pathLst>
            </a:custGeom>
            <a:ln w="39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17747" y="3198875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156971" y="156971"/>
                  </a:moveTo>
                  <a:lnTo>
                    <a:pt x="156971" y="0"/>
                  </a:lnTo>
                  <a:lnTo>
                    <a:pt x="0" y="0"/>
                  </a:lnTo>
                  <a:lnTo>
                    <a:pt x="0" y="156971"/>
                  </a:lnTo>
                  <a:lnTo>
                    <a:pt x="156971" y="156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17747" y="3198875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0" y="0"/>
                  </a:moveTo>
                  <a:lnTo>
                    <a:pt x="0" y="156971"/>
                  </a:lnTo>
                  <a:lnTo>
                    <a:pt x="156971" y="156971"/>
                  </a:lnTo>
                  <a:lnTo>
                    <a:pt x="156971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72127" y="3169919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156971" y="156971"/>
                  </a:moveTo>
                  <a:lnTo>
                    <a:pt x="156971" y="0"/>
                  </a:lnTo>
                  <a:lnTo>
                    <a:pt x="0" y="0"/>
                  </a:lnTo>
                  <a:lnTo>
                    <a:pt x="0" y="156971"/>
                  </a:lnTo>
                  <a:lnTo>
                    <a:pt x="156971" y="156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72127" y="3169919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0" y="0"/>
                  </a:moveTo>
                  <a:lnTo>
                    <a:pt x="0" y="156971"/>
                  </a:lnTo>
                  <a:lnTo>
                    <a:pt x="156971" y="156971"/>
                  </a:lnTo>
                  <a:lnTo>
                    <a:pt x="156971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28971" y="3185159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156971" y="156971"/>
                  </a:moveTo>
                  <a:lnTo>
                    <a:pt x="156971" y="0"/>
                  </a:lnTo>
                  <a:lnTo>
                    <a:pt x="0" y="0"/>
                  </a:lnTo>
                  <a:lnTo>
                    <a:pt x="0" y="156971"/>
                  </a:lnTo>
                  <a:lnTo>
                    <a:pt x="156971" y="156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28971" y="3185159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0" y="0"/>
                  </a:moveTo>
                  <a:lnTo>
                    <a:pt x="0" y="156971"/>
                  </a:lnTo>
                  <a:lnTo>
                    <a:pt x="156971" y="156971"/>
                  </a:lnTo>
                  <a:lnTo>
                    <a:pt x="156971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3071" y="1199387"/>
              <a:ext cx="909827" cy="47701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243071" y="1199387"/>
              <a:ext cx="909955" cy="477520"/>
            </a:xfrm>
            <a:custGeom>
              <a:avLst/>
              <a:gdLst/>
              <a:ahLst/>
              <a:cxnLst/>
              <a:rect l="l" t="t" r="r" b="b"/>
              <a:pathLst>
                <a:path w="909954" h="477519">
                  <a:moveTo>
                    <a:pt x="0" y="0"/>
                  </a:moveTo>
                  <a:lnTo>
                    <a:pt x="0" y="477011"/>
                  </a:lnTo>
                  <a:lnTo>
                    <a:pt x="909827" y="477011"/>
                  </a:lnTo>
                  <a:lnTo>
                    <a:pt x="909827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83763" y="3089148"/>
              <a:ext cx="119380" cy="471170"/>
            </a:xfrm>
            <a:custGeom>
              <a:avLst/>
              <a:gdLst/>
              <a:ahLst/>
              <a:cxnLst/>
              <a:rect l="l" t="t" r="r" b="b"/>
              <a:pathLst>
                <a:path w="119380" h="471170">
                  <a:moveTo>
                    <a:pt x="118872" y="352044"/>
                  </a:moveTo>
                  <a:lnTo>
                    <a:pt x="0" y="352044"/>
                  </a:lnTo>
                  <a:lnTo>
                    <a:pt x="48768" y="449580"/>
                  </a:lnTo>
                  <a:lnTo>
                    <a:pt x="48768" y="371856"/>
                  </a:lnTo>
                  <a:lnTo>
                    <a:pt x="68580" y="371856"/>
                  </a:lnTo>
                  <a:lnTo>
                    <a:pt x="68580" y="452628"/>
                  </a:lnTo>
                  <a:lnTo>
                    <a:pt x="118872" y="352044"/>
                  </a:lnTo>
                  <a:close/>
                </a:path>
                <a:path w="119380" h="471170">
                  <a:moveTo>
                    <a:pt x="68580" y="352044"/>
                  </a:moveTo>
                  <a:lnTo>
                    <a:pt x="68580" y="0"/>
                  </a:lnTo>
                  <a:lnTo>
                    <a:pt x="48768" y="0"/>
                  </a:lnTo>
                  <a:lnTo>
                    <a:pt x="48768" y="352044"/>
                  </a:lnTo>
                  <a:lnTo>
                    <a:pt x="68580" y="352044"/>
                  </a:lnTo>
                  <a:close/>
                </a:path>
                <a:path w="119380" h="471170">
                  <a:moveTo>
                    <a:pt x="68580" y="452628"/>
                  </a:moveTo>
                  <a:lnTo>
                    <a:pt x="68580" y="371856"/>
                  </a:lnTo>
                  <a:lnTo>
                    <a:pt x="48768" y="371856"/>
                  </a:lnTo>
                  <a:lnTo>
                    <a:pt x="48768" y="449580"/>
                  </a:lnTo>
                  <a:lnTo>
                    <a:pt x="59436" y="470916"/>
                  </a:lnTo>
                  <a:lnTo>
                    <a:pt x="68580" y="4526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60903" y="3183635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156971" y="156971"/>
                  </a:moveTo>
                  <a:lnTo>
                    <a:pt x="156971" y="0"/>
                  </a:lnTo>
                  <a:lnTo>
                    <a:pt x="0" y="0"/>
                  </a:lnTo>
                  <a:lnTo>
                    <a:pt x="0" y="156971"/>
                  </a:lnTo>
                  <a:lnTo>
                    <a:pt x="156971" y="156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60903" y="3183635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0" y="0"/>
                  </a:moveTo>
                  <a:lnTo>
                    <a:pt x="0" y="156971"/>
                  </a:lnTo>
                  <a:lnTo>
                    <a:pt x="156971" y="156971"/>
                  </a:lnTo>
                  <a:lnTo>
                    <a:pt x="156971" y="0"/>
                  </a:lnTo>
                  <a:lnTo>
                    <a:pt x="0" y="0"/>
                  </a:lnTo>
                  <a:close/>
                </a:path>
              </a:pathLst>
            </a:custGeom>
            <a:ln w="1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30751" y="3098292"/>
              <a:ext cx="320040" cy="577850"/>
            </a:xfrm>
            <a:custGeom>
              <a:avLst/>
              <a:gdLst/>
              <a:ahLst/>
              <a:cxnLst/>
              <a:rect l="l" t="t" r="r" b="b"/>
              <a:pathLst>
                <a:path w="320039" h="577850">
                  <a:moveTo>
                    <a:pt x="114320" y="319340"/>
                  </a:moveTo>
                  <a:lnTo>
                    <a:pt x="24384" y="0"/>
                  </a:lnTo>
                  <a:lnTo>
                    <a:pt x="0" y="6096"/>
                  </a:lnTo>
                  <a:lnTo>
                    <a:pt x="105156" y="379476"/>
                  </a:lnTo>
                  <a:lnTo>
                    <a:pt x="105156" y="373380"/>
                  </a:lnTo>
                  <a:lnTo>
                    <a:pt x="114320" y="319340"/>
                  </a:lnTo>
                  <a:close/>
                </a:path>
                <a:path w="320039" h="577850">
                  <a:moveTo>
                    <a:pt x="129540" y="373380"/>
                  </a:moveTo>
                  <a:lnTo>
                    <a:pt x="114320" y="319340"/>
                  </a:lnTo>
                  <a:lnTo>
                    <a:pt x="105156" y="373380"/>
                  </a:lnTo>
                  <a:lnTo>
                    <a:pt x="129540" y="373380"/>
                  </a:lnTo>
                  <a:close/>
                </a:path>
                <a:path w="320039" h="577850">
                  <a:moveTo>
                    <a:pt x="129540" y="377952"/>
                  </a:moveTo>
                  <a:lnTo>
                    <a:pt x="129540" y="373380"/>
                  </a:lnTo>
                  <a:lnTo>
                    <a:pt x="105156" y="373380"/>
                  </a:lnTo>
                  <a:lnTo>
                    <a:pt x="105156" y="379476"/>
                  </a:lnTo>
                  <a:lnTo>
                    <a:pt x="106680" y="385572"/>
                  </a:lnTo>
                  <a:lnTo>
                    <a:pt x="111252" y="388620"/>
                  </a:lnTo>
                  <a:lnTo>
                    <a:pt x="123444" y="388620"/>
                  </a:lnTo>
                  <a:lnTo>
                    <a:pt x="128016" y="384048"/>
                  </a:lnTo>
                  <a:lnTo>
                    <a:pt x="129540" y="377952"/>
                  </a:lnTo>
                  <a:close/>
                </a:path>
                <a:path w="320039" h="577850">
                  <a:moveTo>
                    <a:pt x="266695" y="506488"/>
                  </a:moveTo>
                  <a:lnTo>
                    <a:pt x="173736" y="112776"/>
                  </a:lnTo>
                  <a:lnTo>
                    <a:pt x="172212" y="106680"/>
                  </a:lnTo>
                  <a:lnTo>
                    <a:pt x="167640" y="103632"/>
                  </a:lnTo>
                  <a:lnTo>
                    <a:pt x="155448" y="103632"/>
                  </a:lnTo>
                  <a:lnTo>
                    <a:pt x="150876" y="108204"/>
                  </a:lnTo>
                  <a:lnTo>
                    <a:pt x="149352" y="112776"/>
                  </a:lnTo>
                  <a:lnTo>
                    <a:pt x="114320" y="319340"/>
                  </a:lnTo>
                  <a:lnTo>
                    <a:pt x="129540" y="373380"/>
                  </a:lnTo>
                  <a:lnTo>
                    <a:pt x="129540" y="377952"/>
                  </a:lnTo>
                  <a:lnTo>
                    <a:pt x="149352" y="261129"/>
                  </a:lnTo>
                  <a:lnTo>
                    <a:pt x="149352" y="118872"/>
                  </a:lnTo>
                  <a:lnTo>
                    <a:pt x="173736" y="117348"/>
                  </a:lnTo>
                  <a:lnTo>
                    <a:pt x="173736" y="222145"/>
                  </a:lnTo>
                  <a:lnTo>
                    <a:pt x="242147" y="511887"/>
                  </a:lnTo>
                  <a:lnTo>
                    <a:pt x="259344" y="529903"/>
                  </a:lnTo>
                  <a:lnTo>
                    <a:pt x="266695" y="506488"/>
                  </a:lnTo>
                  <a:close/>
                </a:path>
                <a:path w="320039" h="577850">
                  <a:moveTo>
                    <a:pt x="173736" y="117348"/>
                  </a:moveTo>
                  <a:lnTo>
                    <a:pt x="149352" y="118872"/>
                  </a:lnTo>
                  <a:lnTo>
                    <a:pt x="163392" y="178338"/>
                  </a:lnTo>
                  <a:lnTo>
                    <a:pt x="173736" y="117348"/>
                  </a:lnTo>
                  <a:close/>
                </a:path>
                <a:path w="320039" h="577850">
                  <a:moveTo>
                    <a:pt x="163392" y="178338"/>
                  </a:moveTo>
                  <a:lnTo>
                    <a:pt x="149352" y="118872"/>
                  </a:lnTo>
                  <a:lnTo>
                    <a:pt x="149352" y="261129"/>
                  </a:lnTo>
                  <a:lnTo>
                    <a:pt x="163392" y="178338"/>
                  </a:lnTo>
                  <a:close/>
                </a:path>
                <a:path w="320039" h="577850">
                  <a:moveTo>
                    <a:pt x="277368" y="557276"/>
                  </a:moveTo>
                  <a:lnTo>
                    <a:pt x="277368" y="551688"/>
                  </a:lnTo>
                  <a:lnTo>
                    <a:pt x="252984" y="557784"/>
                  </a:lnTo>
                  <a:lnTo>
                    <a:pt x="242147" y="511887"/>
                  </a:lnTo>
                  <a:lnTo>
                    <a:pt x="178308" y="445008"/>
                  </a:lnTo>
                  <a:lnTo>
                    <a:pt x="173736" y="440436"/>
                  </a:lnTo>
                  <a:lnTo>
                    <a:pt x="166116" y="440436"/>
                  </a:lnTo>
                  <a:lnTo>
                    <a:pt x="156972" y="449580"/>
                  </a:lnTo>
                  <a:lnTo>
                    <a:pt x="155448" y="457200"/>
                  </a:lnTo>
                  <a:lnTo>
                    <a:pt x="161544" y="463296"/>
                  </a:lnTo>
                  <a:lnTo>
                    <a:pt x="271272" y="577596"/>
                  </a:lnTo>
                  <a:lnTo>
                    <a:pt x="277368" y="557276"/>
                  </a:lnTo>
                  <a:close/>
                </a:path>
                <a:path w="320039" h="577850">
                  <a:moveTo>
                    <a:pt x="173736" y="222145"/>
                  </a:moveTo>
                  <a:lnTo>
                    <a:pt x="173736" y="117348"/>
                  </a:lnTo>
                  <a:lnTo>
                    <a:pt x="163392" y="178338"/>
                  </a:lnTo>
                  <a:lnTo>
                    <a:pt x="173736" y="222145"/>
                  </a:lnTo>
                  <a:close/>
                </a:path>
                <a:path w="320039" h="577850">
                  <a:moveTo>
                    <a:pt x="259344" y="529903"/>
                  </a:moveTo>
                  <a:lnTo>
                    <a:pt x="242147" y="511887"/>
                  </a:lnTo>
                  <a:lnTo>
                    <a:pt x="252984" y="557784"/>
                  </a:lnTo>
                  <a:lnTo>
                    <a:pt x="252984" y="550164"/>
                  </a:lnTo>
                  <a:lnTo>
                    <a:pt x="259344" y="529903"/>
                  </a:lnTo>
                  <a:close/>
                </a:path>
                <a:path w="320039" h="577850">
                  <a:moveTo>
                    <a:pt x="274320" y="545592"/>
                  </a:moveTo>
                  <a:lnTo>
                    <a:pt x="259344" y="529903"/>
                  </a:lnTo>
                  <a:lnTo>
                    <a:pt x="252984" y="550164"/>
                  </a:lnTo>
                  <a:lnTo>
                    <a:pt x="274320" y="545592"/>
                  </a:lnTo>
                  <a:close/>
                </a:path>
                <a:path w="320039" h="577850">
                  <a:moveTo>
                    <a:pt x="274320" y="552450"/>
                  </a:moveTo>
                  <a:lnTo>
                    <a:pt x="274320" y="545592"/>
                  </a:lnTo>
                  <a:lnTo>
                    <a:pt x="252984" y="550164"/>
                  </a:lnTo>
                  <a:lnTo>
                    <a:pt x="252984" y="557784"/>
                  </a:lnTo>
                  <a:lnTo>
                    <a:pt x="274320" y="552450"/>
                  </a:lnTo>
                  <a:close/>
                </a:path>
                <a:path w="320039" h="577850">
                  <a:moveTo>
                    <a:pt x="277368" y="551688"/>
                  </a:moveTo>
                  <a:lnTo>
                    <a:pt x="266695" y="506488"/>
                  </a:lnTo>
                  <a:lnTo>
                    <a:pt x="259344" y="529903"/>
                  </a:lnTo>
                  <a:lnTo>
                    <a:pt x="274320" y="545592"/>
                  </a:lnTo>
                  <a:lnTo>
                    <a:pt x="274320" y="552450"/>
                  </a:lnTo>
                  <a:lnTo>
                    <a:pt x="277368" y="551688"/>
                  </a:lnTo>
                  <a:close/>
                </a:path>
                <a:path w="320039" h="577850">
                  <a:moveTo>
                    <a:pt x="320040" y="419100"/>
                  </a:moveTo>
                  <a:lnTo>
                    <a:pt x="315468" y="411480"/>
                  </a:lnTo>
                  <a:lnTo>
                    <a:pt x="303276" y="408432"/>
                  </a:lnTo>
                  <a:lnTo>
                    <a:pt x="295656" y="411480"/>
                  </a:lnTo>
                  <a:lnTo>
                    <a:pt x="294132" y="419100"/>
                  </a:lnTo>
                  <a:lnTo>
                    <a:pt x="266695" y="506488"/>
                  </a:lnTo>
                  <a:lnTo>
                    <a:pt x="277368" y="551688"/>
                  </a:lnTo>
                  <a:lnTo>
                    <a:pt x="277368" y="557276"/>
                  </a:lnTo>
                  <a:lnTo>
                    <a:pt x="316992" y="425196"/>
                  </a:lnTo>
                  <a:lnTo>
                    <a:pt x="320040" y="4191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74847" y="2432303"/>
              <a:ext cx="303530" cy="424180"/>
            </a:xfrm>
            <a:custGeom>
              <a:avLst/>
              <a:gdLst/>
              <a:ahLst/>
              <a:cxnLst/>
              <a:rect l="l" t="t" r="r" b="b"/>
              <a:pathLst>
                <a:path w="303529" h="424180">
                  <a:moveTo>
                    <a:pt x="147827" y="0"/>
                  </a:moveTo>
                  <a:lnTo>
                    <a:pt x="100852" y="7632"/>
                  </a:lnTo>
                  <a:lnTo>
                    <a:pt x="60240" y="28870"/>
                  </a:lnTo>
                  <a:lnTo>
                    <a:pt x="28334" y="61228"/>
                  </a:lnTo>
                  <a:lnTo>
                    <a:pt x="7473" y="102217"/>
                  </a:lnTo>
                  <a:lnTo>
                    <a:pt x="0" y="149351"/>
                  </a:lnTo>
                  <a:lnTo>
                    <a:pt x="7473" y="196486"/>
                  </a:lnTo>
                  <a:lnTo>
                    <a:pt x="28334" y="237475"/>
                  </a:lnTo>
                  <a:lnTo>
                    <a:pt x="60240" y="269833"/>
                  </a:lnTo>
                  <a:lnTo>
                    <a:pt x="100852" y="291071"/>
                  </a:lnTo>
                  <a:lnTo>
                    <a:pt x="147827" y="298703"/>
                  </a:lnTo>
                  <a:lnTo>
                    <a:pt x="195547" y="291071"/>
                  </a:lnTo>
                  <a:lnTo>
                    <a:pt x="236610" y="269833"/>
                  </a:lnTo>
                  <a:lnTo>
                    <a:pt x="268748" y="237475"/>
                  </a:lnTo>
                  <a:lnTo>
                    <a:pt x="289694" y="196486"/>
                  </a:lnTo>
                  <a:lnTo>
                    <a:pt x="297179" y="149351"/>
                  </a:lnTo>
                  <a:lnTo>
                    <a:pt x="289694" y="102217"/>
                  </a:lnTo>
                  <a:lnTo>
                    <a:pt x="268748" y="61228"/>
                  </a:lnTo>
                  <a:lnTo>
                    <a:pt x="236610" y="28870"/>
                  </a:lnTo>
                  <a:lnTo>
                    <a:pt x="195547" y="7632"/>
                  </a:lnTo>
                  <a:lnTo>
                    <a:pt x="147827" y="0"/>
                  </a:lnTo>
                  <a:close/>
                </a:path>
                <a:path w="303529" h="424180">
                  <a:moveTo>
                    <a:pt x="153923" y="126491"/>
                  </a:moveTo>
                  <a:lnTo>
                    <a:pt x="106789" y="134124"/>
                  </a:lnTo>
                  <a:lnTo>
                    <a:pt x="65800" y="155362"/>
                  </a:lnTo>
                  <a:lnTo>
                    <a:pt x="33442" y="187720"/>
                  </a:lnTo>
                  <a:lnTo>
                    <a:pt x="12204" y="228709"/>
                  </a:lnTo>
                  <a:lnTo>
                    <a:pt x="4571" y="275843"/>
                  </a:lnTo>
                  <a:lnTo>
                    <a:pt x="12204" y="322819"/>
                  </a:lnTo>
                  <a:lnTo>
                    <a:pt x="33442" y="363431"/>
                  </a:lnTo>
                  <a:lnTo>
                    <a:pt x="65800" y="395337"/>
                  </a:lnTo>
                  <a:lnTo>
                    <a:pt x="106789" y="416198"/>
                  </a:lnTo>
                  <a:lnTo>
                    <a:pt x="153923" y="423671"/>
                  </a:lnTo>
                  <a:lnTo>
                    <a:pt x="201058" y="416198"/>
                  </a:lnTo>
                  <a:lnTo>
                    <a:pt x="242047" y="395337"/>
                  </a:lnTo>
                  <a:lnTo>
                    <a:pt x="274405" y="363431"/>
                  </a:lnTo>
                  <a:lnTo>
                    <a:pt x="295643" y="322819"/>
                  </a:lnTo>
                  <a:lnTo>
                    <a:pt x="303275" y="275843"/>
                  </a:lnTo>
                  <a:lnTo>
                    <a:pt x="295643" y="228709"/>
                  </a:lnTo>
                  <a:lnTo>
                    <a:pt x="274405" y="187720"/>
                  </a:lnTo>
                  <a:lnTo>
                    <a:pt x="242047" y="155362"/>
                  </a:lnTo>
                  <a:lnTo>
                    <a:pt x="201058" y="134124"/>
                  </a:lnTo>
                  <a:lnTo>
                    <a:pt x="153923" y="126491"/>
                  </a:lnTo>
                  <a:close/>
                </a:path>
              </a:pathLst>
            </a:custGeom>
            <a:ln w="29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22675" y="2258567"/>
              <a:ext cx="1501140" cy="187960"/>
            </a:xfrm>
            <a:custGeom>
              <a:avLst/>
              <a:gdLst/>
              <a:ahLst/>
              <a:cxnLst/>
              <a:rect l="l" t="t" r="r" b="b"/>
              <a:pathLst>
                <a:path w="1501139" h="187960">
                  <a:moveTo>
                    <a:pt x="1499615" y="179831"/>
                  </a:moveTo>
                  <a:lnTo>
                    <a:pt x="1501139" y="0"/>
                  </a:lnTo>
                </a:path>
                <a:path w="1501139" h="187960">
                  <a:moveTo>
                    <a:pt x="0" y="187451"/>
                  </a:moveTo>
                  <a:lnTo>
                    <a:pt x="1523" y="7619"/>
                  </a:lnTo>
                </a:path>
              </a:pathLst>
            </a:custGeom>
            <a:ln w="198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36007" y="2886455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h="216535">
                  <a:moveTo>
                    <a:pt x="0" y="0"/>
                  </a:moveTo>
                  <a:lnTo>
                    <a:pt x="0" y="216407"/>
                  </a:lnTo>
                </a:path>
              </a:pathLst>
            </a:custGeom>
            <a:ln w="198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773170" y="3667090"/>
            <a:ext cx="56134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spc="-10" dirty="0">
                <a:solidFill>
                  <a:srgbClr val="00FF00"/>
                </a:solidFill>
                <a:latin typeface="Arial"/>
                <a:cs typeface="Arial"/>
              </a:rPr>
              <a:t>Cargas</a:t>
            </a:r>
            <a:endParaRPr sz="12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48202" y="1967831"/>
            <a:ext cx="52705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115</a:t>
            </a:r>
            <a:r>
              <a:rPr sz="125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25" dirty="0">
                <a:solidFill>
                  <a:srgbClr val="FF0000"/>
                </a:solidFill>
                <a:latin typeface="Arial"/>
                <a:cs typeface="Arial"/>
              </a:rPr>
              <a:t>kV</a:t>
            </a:r>
            <a:endParaRPr sz="12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70578" y="2393026"/>
            <a:ext cx="848360" cy="400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480"/>
              </a:lnSpc>
              <a:spcBef>
                <a:spcPts val="90"/>
              </a:spcBef>
            </a:pPr>
            <a:r>
              <a:rPr sz="1250" b="1" dirty="0">
                <a:latin typeface="Arial"/>
                <a:cs typeface="Arial"/>
              </a:rPr>
              <a:t>30</a:t>
            </a:r>
            <a:r>
              <a:rPr sz="1250" b="1" spc="-7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MVA</a:t>
            </a:r>
            <a:endParaRPr sz="1250">
              <a:latin typeface="Arial"/>
              <a:cs typeface="Arial"/>
            </a:endParaRPr>
          </a:p>
          <a:p>
            <a:pPr marL="55244">
              <a:lnSpc>
                <a:spcPts val="1480"/>
              </a:lnSpc>
            </a:pPr>
            <a:r>
              <a:rPr sz="1250" b="1" dirty="0">
                <a:latin typeface="Arial"/>
                <a:cs typeface="Arial"/>
              </a:rPr>
              <a:t>Zcc</a:t>
            </a:r>
            <a:r>
              <a:rPr sz="1250" b="1" spc="-2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=</a:t>
            </a:r>
            <a:r>
              <a:rPr sz="1250" b="1" spc="-2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14%</a:t>
            </a:r>
            <a:endParaRPr sz="12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10074" y="3628990"/>
            <a:ext cx="704215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Icc3</a:t>
            </a:r>
            <a:r>
              <a:rPr sz="12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25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25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5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5627" y="4475987"/>
              <a:ext cx="2827020" cy="37033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6027" y="4475987"/>
              <a:ext cx="2827020" cy="37033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5627" y="5012435"/>
              <a:ext cx="5408676" cy="23774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95627" y="5390387"/>
              <a:ext cx="5230367" cy="4495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0303" y="5926835"/>
              <a:ext cx="3659123" cy="42519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42" name="object 42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3068826" y="706627"/>
            <a:ext cx="3082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Trifásico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91939" y="2808732"/>
              <a:ext cx="314325" cy="437515"/>
            </a:xfrm>
            <a:custGeom>
              <a:avLst/>
              <a:gdLst/>
              <a:ahLst/>
              <a:cxnLst/>
              <a:rect l="l" t="t" r="r" b="b"/>
              <a:pathLst>
                <a:path w="314325" h="437514">
                  <a:moveTo>
                    <a:pt x="153923" y="0"/>
                  </a:moveTo>
                  <a:lnTo>
                    <a:pt x="105143" y="7815"/>
                  </a:lnTo>
                  <a:lnTo>
                    <a:pt x="62874" y="29602"/>
                  </a:lnTo>
                  <a:lnTo>
                    <a:pt x="29602" y="62874"/>
                  </a:lnTo>
                  <a:lnTo>
                    <a:pt x="7815" y="105143"/>
                  </a:lnTo>
                  <a:lnTo>
                    <a:pt x="0" y="153923"/>
                  </a:lnTo>
                  <a:lnTo>
                    <a:pt x="7815" y="202704"/>
                  </a:lnTo>
                  <a:lnTo>
                    <a:pt x="29602" y="244973"/>
                  </a:lnTo>
                  <a:lnTo>
                    <a:pt x="62874" y="278245"/>
                  </a:lnTo>
                  <a:lnTo>
                    <a:pt x="105143" y="300032"/>
                  </a:lnTo>
                  <a:lnTo>
                    <a:pt x="153923" y="307847"/>
                  </a:lnTo>
                  <a:lnTo>
                    <a:pt x="202704" y="300032"/>
                  </a:lnTo>
                  <a:lnTo>
                    <a:pt x="244973" y="278245"/>
                  </a:lnTo>
                  <a:lnTo>
                    <a:pt x="278245" y="244973"/>
                  </a:lnTo>
                  <a:lnTo>
                    <a:pt x="300032" y="202704"/>
                  </a:lnTo>
                  <a:lnTo>
                    <a:pt x="307847" y="153923"/>
                  </a:lnTo>
                  <a:lnTo>
                    <a:pt x="300032" y="105143"/>
                  </a:lnTo>
                  <a:lnTo>
                    <a:pt x="278245" y="62874"/>
                  </a:lnTo>
                  <a:lnTo>
                    <a:pt x="244973" y="29602"/>
                  </a:lnTo>
                  <a:lnTo>
                    <a:pt x="202704" y="7815"/>
                  </a:lnTo>
                  <a:lnTo>
                    <a:pt x="153923" y="0"/>
                  </a:lnTo>
                  <a:close/>
                </a:path>
                <a:path w="314325" h="437514">
                  <a:moveTo>
                    <a:pt x="160019" y="129539"/>
                  </a:moveTo>
                  <a:lnTo>
                    <a:pt x="111239" y="137355"/>
                  </a:lnTo>
                  <a:lnTo>
                    <a:pt x="68970" y="159142"/>
                  </a:lnTo>
                  <a:lnTo>
                    <a:pt x="35698" y="192414"/>
                  </a:lnTo>
                  <a:lnTo>
                    <a:pt x="13911" y="234683"/>
                  </a:lnTo>
                  <a:lnTo>
                    <a:pt x="6095" y="283463"/>
                  </a:lnTo>
                  <a:lnTo>
                    <a:pt x="13911" y="332244"/>
                  </a:lnTo>
                  <a:lnTo>
                    <a:pt x="35698" y="374513"/>
                  </a:lnTo>
                  <a:lnTo>
                    <a:pt x="68970" y="407785"/>
                  </a:lnTo>
                  <a:lnTo>
                    <a:pt x="111239" y="429572"/>
                  </a:lnTo>
                  <a:lnTo>
                    <a:pt x="160019" y="437387"/>
                  </a:lnTo>
                  <a:lnTo>
                    <a:pt x="208800" y="429572"/>
                  </a:lnTo>
                  <a:lnTo>
                    <a:pt x="251069" y="407785"/>
                  </a:lnTo>
                  <a:lnTo>
                    <a:pt x="284341" y="374513"/>
                  </a:lnTo>
                  <a:lnTo>
                    <a:pt x="306128" y="332244"/>
                  </a:lnTo>
                  <a:lnTo>
                    <a:pt x="313943" y="283463"/>
                  </a:lnTo>
                  <a:lnTo>
                    <a:pt x="306128" y="234683"/>
                  </a:lnTo>
                  <a:lnTo>
                    <a:pt x="284341" y="192414"/>
                  </a:lnTo>
                  <a:lnTo>
                    <a:pt x="251069" y="159142"/>
                  </a:lnTo>
                  <a:lnTo>
                    <a:pt x="208800" y="137355"/>
                  </a:lnTo>
                  <a:lnTo>
                    <a:pt x="160019" y="129539"/>
                  </a:lnTo>
                  <a:close/>
                </a:path>
              </a:pathLst>
            </a:custGeom>
            <a:ln w="308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45863" y="1991867"/>
              <a:ext cx="1905" cy="800100"/>
            </a:xfrm>
            <a:custGeom>
              <a:avLst/>
              <a:gdLst/>
              <a:ahLst/>
              <a:cxnLst/>
              <a:rect l="l" t="t" r="r" b="b"/>
              <a:pathLst>
                <a:path w="1904" h="800100">
                  <a:moveTo>
                    <a:pt x="0" y="800099"/>
                  </a:moveTo>
                  <a:lnTo>
                    <a:pt x="1523" y="0"/>
                  </a:lnTo>
                </a:path>
              </a:pathLst>
            </a:custGeom>
            <a:ln w="205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53483" y="3253739"/>
              <a:ext cx="0" cy="192405"/>
            </a:xfrm>
            <a:custGeom>
              <a:avLst/>
              <a:gdLst/>
              <a:ahLst/>
              <a:cxnLst/>
              <a:rect l="l" t="t" r="r" b="b"/>
              <a:pathLst>
                <a:path h="192404">
                  <a:moveTo>
                    <a:pt x="0" y="0"/>
                  </a:moveTo>
                  <a:lnTo>
                    <a:pt x="0" y="192023"/>
                  </a:lnTo>
                </a:path>
              </a:pathLst>
            </a:custGeom>
            <a:ln w="205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12135" y="3445764"/>
              <a:ext cx="3098800" cy="1905"/>
            </a:xfrm>
            <a:custGeom>
              <a:avLst/>
              <a:gdLst/>
              <a:ahLst/>
              <a:cxnLst/>
              <a:rect l="l" t="t" r="r" b="b"/>
              <a:pathLst>
                <a:path w="3098800" h="1904">
                  <a:moveTo>
                    <a:pt x="0" y="0"/>
                  </a:moveTo>
                  <a:lnTo>
                    <a:pt x="3098291" y="1523"/>
                  </a:lnTo>
                </a:path>
              </a:pathLst>
            </a:custGeom>
            <a:ln w="41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83152" y="3439674"/>
              <a:ext cx="1565275" cy="502920"/>
            </a:xfrm>
            <a:custGeom>
              <a:avLst/>
              <a:gdLst/>
              <a:ahLst/>
              <a:cxnLst/>
              <a:rect l="l" t="t" r="r" b="b"/>
              <a:pathLst>
                <a:path w="1565275" h="502920">
                  <a:moveTo>
                    <a:pt x="123444" y="379476"/>
                  </a:moveTo>
                  <a:lnTo>
                    <a:pt x="73063" y="379476"/>
                  </a:lnTo>
                  <a:lnTo>
                    <a:pt x="71628" y="16764"/>
                  </a:lnTo>
                  <a:lnTo>
                    <a:pt x="51816" y="16764"/>
                  </a:lnTo>
                  <a:lnTo>
                    <a:pt x="51816" y="379476"/>
                  </a:lnTo>
                  <a:lnTo>
                    <a:pt x="0" y="379476"/>
                  </a:lnTo>
                  <a:lnTo>
                    <a:pt x="51816" y="481850"/>
                  </a:lnTo>
                  <a:lnTo>
                    <a:pt x="62484" y="502920"/>
                  </a:lnTo>
                  <a:lnTo>
                    <a:pt x="73152" y="481317"/>
                  </a:lnTo>
                  <a:lnTo>
                    <a:pt x="123444" y="379476"/>
                  </a:lnTo>
                  <a:close/>
                </a:path>
                <a:path w="1565275" h="502920">
                  <a:moveTo>
                    <a:pt x="833628" y="0"/>
                  </a:moveTo>
                  <a:lnTo>
                    <a:pt x="812292" y="0"/>
                  </a:lnTo>
                  <a:lnTo>
                    <a:pt x="813727" y="362077"/>
                  </a:lnTo>
                  <a:lnTo>
                    <a:pt x="833628" y="361823"/>
                  </a:lnTo>
                  <a:lnTo>
                    <a:pt x="833628" y="0"/>
                  </a:lnTo>
                  <a:close/>
                </a:path>
                <a:path w="1565275" h="502920">
                  <a:moveTo>
                    <a:pt x="885444" y="361188"/>
                  </a:moveTo>
                  <a:lnTo>
                    <a:pt x="813727" y="362077"/>
                  </a:lnTo>
                  <a:lnTo>
                    <a:pt x="762000" y="362712"/>
                  </a:lnTo>
                  <a:lnTo>
                    <a:pt x="824484" y="484632"/>
                  </a:lnTo>
                  <a:lnTo>
                    <a:pt x="833628" y="466115"/>
                  </a:lnTo>
                  <a:lnTo>
                    <a:pt x="885444" y="361188"/>
                  </a:lnTo>
                  <a:close/>
                </a:path>
                <a:path w="1565275" h="502920">
                  <a:moveTo>
                    <a:pt x="1565148" y="368808"/>
                  </a:moveTo>
                  <a:lnTo>
                    <a:pt x="1513332" y="368808"/>
                  </a:lnTo>
                  <a:lnTo>
                    <a:pt x="1513332" y="6096"/>
                  </a:lnTo>
                  <a:lnTo>
                    <a:pt x="1491996" y="6096"/>
                  </a:lnTo>
                  <a:lnTo>
                    <a:pt x="1491996" y="368808"/>
                  </a:lnTo>
                  <a:lnTo>
                    <a:pt x="1441704" y="368808"/>
                  </a:lnTo>
                  <a:lnTo>
                    <a:pt x="1491996" y="470649"/>
                  </a:lnTo>
                  <a:lnTo>
                    <a:pt x="1502664" y="492252"/>
                  </a:lnTo>
                  <a:lnTo>
                    <a:pt x="1513332" y="471182"/>
                  </a:lnTo>
                  <a:lnTo>
                    <a:pt x="1565148" y="3688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00577" y="3426345"/>
              <a:ext cx="0" cy="1753870"/>
            </a:xfrm>
            <a:custGeom>
              <a:avLst/>
              <a:gdLst/>
              <a:ahLst/>
              <a:cxnLst/>
              <a:rect l="l" t="t" r="r" b="b"/>
              <a:pathLst>
                <a:path h="1753870">
                  <a:moveTo>
                    <a:pt x="0" y="1077073"/>
                  </a:moveTo>
                  <a:lnTo>
                    <a:pt x="0" y="1753335"/>
                  </a:lnTo>
                </a:path>
                <a:path h="1753870">
                  <a:moveTo>
                    <a:pt x="0" y="328789"/>
                  </a:moveTo>
                  <a:lnTo>
                    <a:pt x="0" y="729601"/>
                  </a:lnTo>
                </a:path>
                <a:path h="1753870">
                  <a:moveTo>
                    <a:pt x="0" y="0"/>
                  </a:moveTo>
                  <a:lnTo>
                    <a:pt x="0" y="167245"/>
                  </a:lnTo>
                </a:path>
              </a:pathLst>
            </a:custGeom>
            <a:ln w="22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002781" y="1453887"/>
            <a:ext cx="2435225" cy="4191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EQUIVALENTE</a:t>
            </a:r>
            <a:r>
              <a:rPr sz="1250" b="1" spc="2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FF0000"/>
                </a:solidFill>
                <a:latin typeface="Arial"/>
                <a:cs typeface="Arial"/>
              </a:rPr>
              <a:t>SUBESTACIÓN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Icc3</a:t>
            </a:r>
            <a:r>
              <a:rPr sz="12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250" spc="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25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25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25" dirty="0">
                <a:solidFill>
                  <a:srgbClr val="FF0000"/>
                </a:solidFill>
                <a:latin typeface="Arial"/>
                <a:cs typeface="Arial"/>
              </a:rPr>
              <a:t>kA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20250" y="1482534"/>
            <a:ext cx="2682875" cy="4617720"/>
            <a:chOff x="3020250" y="1482534"/>
            <a:chExt cx="2682875" cy="4617720"/>
          </a:xfrm>
        </p:grpSpPr>
        <p:sp>
          <p:nvSpPr>
            <p:cNvPr id="12" name="object 12"/>
            <p:cNvSpPr/>
            <p:nvPr/>
          </p:nvSpPr>
          <p:spPr>
            <a:xfrm>
              <a:off x="3470147" y="2593847"/>
              <a:ext cx="1644650" cy="0"/>
            </a:xfrm>
            <a:custGeom>
              <a:avLst/>
              <a:gdLst/>
              <a:ahLst/>
              <a:cxnLst/>
              <a:rect l="l" t="t" r="r" b="b"/>
              <a:pathLst>
                <a:path w="1644650">
                  <a:moveTo>
                    <a:pt x="0" y="0"/>
                  </a:moveTo>
                  <a:lnTo>
                    <a:pt x="1644395" y="0"/>
                  </a:lnTo>
                </a:path>
              </a:pathLst>
            </a:custGeom>
            <a:ln w="410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28187" y="3593591"/>
              <a:ext cx="163195" cy="161925"/>
            </a:xfrm>
            <a:custGeom>
              <a:avLst/>
              <a:gdLst/>
              <a:ahLst/>
              <a:cxnLst/>
              <a:rect l="l" t="t" r="r" b="b"/>
              <a:pathLst>
                <a:path w="163194" h="161925">
                  <a:moveTo>
                    <a:pt x="163067" y="161543"/>
                  </a:moveTo>
                  <a:lnTo>
                    <a:pt x="163067" y="0"/>
                  </a:lnTo>
                  <a:lnTo>
                    <a:pt x="0" y="0"/>
                  </a:lnTo>
                  <a:lnTo>
                    <a:pt x="0" y="161543"/>
                  </a:lnTo>
                  <a:lnTo>
                    <a:pt x="163067" y="161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28187" y="3593591"/>
              <a:ext cx="163195" cy="161925"/>
            </a:xfrm>
            <a:custGeom>
              <a:avLst/>
              <a:gdLst/>
              <a:ahLst/>
              <a:cxnLst/>
              <a:rect l="l" t="t" r="r" b="b"/>
              <a:pathLst>
                <a:path w="163194" h="161925">
                  <a:moveTo>
                    <a:pt x="0" y="0"/>
                  </a:moveTo>
                  <a:lnTo>
                    <a:pt x="0" y="161543"/>
                  </a:lnTo>
                  <a:lnTo>
                    <a:pt x="163067" y="161543"/>
                  </a:lnTo>
                  <a:lnTo>
                    <a:pt x="163067" y="0"/>
                  </a:lnTo>
                  <a:lnTo>
                    <a:pt x="0" y="0"/>
                  </a:lnTo>
                  <a:close/>
                </a:path>
              </a:pathLst>
            </a:custGeom>
            <a:ln w="154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60291" y="3553967"/>
              <a:ext cx="163195" cy="163195"/>
            </a:xfrm>
            <a:custGeom>
              <a:avLst/>
              <a:gdLst/>
              <a:ahLst/>
              <a:cxnLst/>
              <a:rect l="l" t="t" r="r" b="b"/>
              <a:pathLst>
                <a:path w="163195" h="163195">
                  <a:moveTo>
                    <a:pt x="163067" y="163067"/>
                  </a:moveTo>
                  <a:lnTo>
                    <a:pt x="163067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163067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60291" y="3553967"/>
              <a:ext cx="163195" cy="163195"/>
            </a:xfrm>
            <a:custGeom>
              <a:avLst/>
              <a:gdLst/>
              <a:ahLst/>
              <a:cxnLst/>
              <a:rect l="l" t="t" r="r" b="b"/>
              <a:pathLst>
                <a:path w="163195" h="163195">
                  <a:moveTo>
                    <a:pt x="0" y="0"/>
                  </a:moveTo>
                  <a:lnTo>
                    <a:pt x="0" y="163067"/>
                  </a:lnTo>
                  <a:lnTo>
                    <a:pt x="163067" y="163067"/>
                  </a:lnTo>
                  <a:lnTo>
                    <a:pt x="163067" y="0"/>
                  </a:lnTo>
                  <a:lnTo>
                    <a:pt x="0" y="0"/>
                  </a:lnTo>
                  <a:close/>
                </a:path>
              </a:pathLst>
            </a:custGeom>
            <a:ln w="154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3815" y="3531107"/>
              <a:ext cx="161925" cy="163195"/>
            </a:xfrm>
            <a:custGeom>
              <a:avLst/>
              <a:gdLst/>
              <a:ahLst/>
              <a:cxnLst/>
              <a:rect l="l" t="t" r="r" b="b"/>
              <a:pathLst>
                <a:path w="161925" h="163195">
                  <a:moveTo>
                    <a:pt x="161543" y="163067"/>
                  </a:moveTo>
                  <a:lnTo>
                    <a:pt x="161543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161543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23815" y="3531107"/>
              <a:ext cx="161925" cy="163195"/>
            </a:xfrm>
            <a:custGeom>
              <a:avLst/>
              <a:gdLst/>
              <a:ahLst/>
              <a:cxnLst/>
              <a:rect l="l" t="t" r="r" b="b"/>
              <a:pathLst>
                <a:path w="161925" h="163195">
                  <a:moveTo>
                    <a:pt x="0" y="0"/>
                  </a:moveTo>
                  <a:lnTo>
                    <a:pt x="0" y="163067"/>
                  </a:lnTo>
                  <a:lnTo>
                    <a:pt x="161543" y="163067"/>
                  </a:lnTo>
                  <a:lnTo>
                    <a:pt x="161543" y="0"/>
                  </a:lnTo>
                  <a:lnTo>
                    <a:pt x="0" y="0"/>
                  </a:lnTo>
                  <a:close/>
                </a:path>
              </a:pathLst>
            </a:custGeom>
            <a:ln w="154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09615" y="3546347"/>
              <a:ext cx="161925" cy="163195"/>
            </a:xfrm>
            <a:custGeom>
              <a:avLst/>
              <a:gdLst/>
              <a:ahLst/>
              <a:cxnLst/>
              <a:rect l="l" t="t" r="r" b="b"/>
              <a:pathLst>
                <a:path w="161925" h="163195">
                  <a:moveTo>
                    <a:pt x="161543" y="163067"/>
                  </a:moveTo>
                  <a:lnTo>
                    <a:pt x="161543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161543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09615" y="3546347"/>
              <a:ext cx="161925" cy="163195"/>
            </a:xfrm>
            <a:custGeom>
              <a:avLst/>
              <a:gdLst/>
              <a:ahLst/>
              <a:cxnLst/>
              <a:rect l="l" t="t" r="r" b="b"/>
              <a:pathLst>
                <a:path w="161925" h="163195">
                  <a:moveTo>
                    <a:pt x="0" y="0"/>
                  </a:moveTo>
                  <a:lnTo>
                    <a:pt x="0" y="163067"/>
                  </a:lnTo>
                  <a:lnTo>
                    <a:pt x="161543" y="163067"/>
                  </a:lnTo>
                  <a:lnTo>
                    <a:pt x="161543" y="0"/>
                  </a:lnTo>
                  <a:lnTo>
                    <a:pt x="0" y="0"/>
                  </a:lnTo>
                  <a:close/>
                </a:path>
              </a:pathLst>
            </a:custGeom>
            <a:ln w="154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00855" y="5026151"/>
              <a:ext cx="437515" cy="314325"/>
            </a:xfrm>
            <a:custGeom>
              <a:avLst/>
              <a:gdLst/>
              <a:ahLst/>
              <a:cxnLst/>
              <a:rect l="l" t="t" r="r" b="b"/>
              <a:pathLst>
                <a:path w="437514" h="314325">
                  <a:moveTo>
                    <a:pt x="0" y="160019"/>
                  </a:moveTo>
                  <a:lnTo>
                    <a:pt x="7815" y="111239"/>
                  </a:lnTo>
                  <a:lnTo>
                    <a:pt x="29602" y="68970"/>
                  </a:lnTo>
                  <a:lnTo>
                    <a:pt x="62874" y="35698"/>
                  </a:lnTo>
                  <a:lnTo>
                    <a:pt x="105143" y="13911"/>
                  </a:lnTo>
                  <a:lnTo>
                    <a:pt x="153923" y="6095"/>
                  </a:lnTo>
                  <a:lnTo>
                    <a:pt x="202704" y="13911"/>
                  </a:lnTo>
                  <a:lnTo>
                    <a:pt x="244973" y="35698"/>
                  </a:lnTo>
                  <a:lnTo>
                    <a:pt x="278245" y="68970"/>
                  </a:lnTo>
                  <a:lnTo>
                    <a:pt x="300032" y="111239"/>
                  </a:lnTo>
                  <a:lnTo>
                    <a:pt x="307847" y="160019"/>
                  </a:lnTo>
                  <a:lnTo>
                    <a:pt x="300032" y="208800"/>
                  </a:lnTo>
                  <a:lnTo>
                    <a:pt x="278245" y="251069"/>
                  </a:lnTo>
                  <a:lnTo>
                    <a:pt x="244973" y="284341"/>
                  </a:lnTo>
                  <a:lnTo>
                    <a:pt x="202704" y="306128"/>
                  </a:lnTo>
                  <a:lnTo>
                    <a:pt x="153923" y="313943"/>
                  </a:lnTo>
                  <a:lnTo>
                    <a:pt x="105143" y="306128"/>
                  </a:lnTo>
                  <a:lnTo>
                    <a:pt x="62874" y="284341"/>
                  </a:lnTo>
                  <a:lnTo>
                    <a:pt x="29602" y="251069"/>
                  </a:lnTo>
                  <a:lnTo>
                    <a:pt x="7815" y="208800"/>
                  </a:lnTo>
                  <a:lnTo>
                    <a:pt x="0" y="160019"/>
                  </a:lnTo>
                  <a:close/>
                </a:path>
                <a:path w="437514" h="314325">
                  <a:moveTo>
                    <a:pt x="129539" y="153923"/>
                  </a:moveTo>
                  <a:lnTo>
                    <a:pt x="137355" y="202704"/>
                  </a:lnTo>
                  <a:lnTo>
                    <a:pt x="159142" y="244973"/>
                  </a:lnTo>
                  <a:lnTo>
                    <a:pt x="192414" y="278245"/>
                  </a:lnTo>
                  <a:lnTo>
                    <a:pt x="234683" y="300032"/>
                  </a:lnTo>
                  <a:lnTo>
                    <a:pt x="283463" y="307847"/>
                  </a:lnTo>
                  <a:lnTo>
                    <a:pt x="332244" y="300032"/>
                  </a:lnTo>
                  <a:lnTo>
                    <a:pt x="374513" y="278245"/>
                  </a:lnTo>
                  <a:lnTo>
                    <a:pt x="407785" y="244973"/>
                  </a:lnTo>
                  <a:lnTo>
                    <a:pt x="429572" y="202704"/>
                  </a:lnTo>
                  <a:lnTo>
                    <a:pt x="437387" y="153923"/>
                  </a:lnTo>
                  <a:lnTo>
                    <a:pt x="429572" y="105143"/>
                  </a:lnTo>
                  <a:lnTo>
                    <a:pt x="407785" y="62874"/>
                  </a:lnTo>
                  <a:lnTo>
                    <a:pt x="374513" y="29602"/>
                  </a:lnTo>
                  <a:lnTo>
                    <a:pt x="332244" y="7815"/>
                  </a:lnTo>
                  <a:lnTo>
                    <a:pt x="283463" y="0"/>
                  </a:lnTo>
                  <a:lnTo>
                    <a:pt x="234683" y="7815"/>
                  </a:lnTo>
                  <a:lnTo>
                    <a:pt x="192414" y="29602"/>
                  </a:lnTo>
                  <a:lnTo>
                    <a:pt x="159142" y="62874"/>
                  </a:lnTo>
                  <a:lnTo>
                    <a:pt x="137355" y="105143"/>
                  </a:lnTo>
                  <a:lnTo>
                    <a:pt x="129539" y="153923"/>
                  </a:lnTo>
                  <a:close/>
                </a:path>
              </a:pathLst>
            </a:custGeom>
            <a:ln w="3082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98291" y="5170931"/>
              <a:ext cx="2164080" cy="7620"/>
            </a:xfrm>
            <a:custGeom>
              <a:avLst/>
              <a:gdLst/>
              <a:ahLst/>
              <a:cxnLst/>
              <a:rect l="l" t="t" r="r" b="b"/>
              <a:pathLst>
                <a:path w="2164079" h="7620">
                  <a:moveTo>
                    <a:pt x="0" y="7619"/>
                  </a:moveTo>
                  <a:lnTo>
                    <a:pt x="701039" y="7619"/>
                  </a:lnTo>
                </a:path>
                <a:path w="2164079" h="7620">
                  <a:moveTo>
                    <a:pt x="1139951" y="0"/>
                  </a:moveTo>
                  <a:lnTo>
                    <a:pt x="2164079" y="0"/>
                  </a:lnTo>
                </a:path>
              </a:pathLst>
            </a:custGeom>
            <a:ln w="1541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47131" y="4600955"/>
              <a:ext cx="1905" cy="1478280"/>
            </a:xfrm>
            <a:custGeom>
              <a:avLst/>
              <a:gdLst/>
              <a:ahLst/>
              <a:cxnLst/>
              <a:rect l="l" t="t" r="r" b="b"/>
              <a:pathLst>
                <a:path w="1904" h="1478279">
                  <a:moveTo>
                    <a:pt x="0" y="0"/>
                  </a:moveTo>
                  <a:lnTo>
                    <a:pt x="1523" y="1478279"/>
                  </a:lnTo>
                </a:path>
              </a:pathLst>
            </a:custGeom>
            <a:ln w="4109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36464" y="4655825"/>
              <a:ext cx="466725" cy="646430"/>
            </a:xfrm>
            <a:custGeom>
              <a:avLst/>
              <a:gdLst/>
              <a:ahLst/>
              <a:cxnLst/>
              <a:rect l="l" t="t" r="r" b="b"/>
              <a:pathLst>
                <a:path w="466725" h="646429">
                  <a:moveTo>
                    <a:pt x="466344" y="585216"/>
                  </a:moveTo>
                  <a:lnTo>
                    <a:pt x="342900" y="522732"/>
                  </a:lnTo>
                  <a:lnTo>
                    <a:pt x="342900" y="574548"/>
                  </a:lnTo>
                  <a:lnTo>
                    <a:pt x="4572" y="574548"/>
                  </a:lnTo>
                  <a:lnTo>
                    <a:pt x="0" y="579120"/>
                  </a:lnTo>
                  <a:lnTo>
                    <a:pt x="0" y="591312"/>
                  </a:lnTo>
                  <a:lnTo>
                    <a:pt x="4572" y="595884"/>
                  </a:lnTo>
                  <a:lnTo>
                    <a:pt x="342900" y="595884"/>
                  </a:lnTo>
                  <a:lnTo>
                    <a:pt x="342900" y="646176"/>
                  </a:lnTo>
                  <a:lnTo>
                    <a:pt x="373380" y="631126"/>
                  </a:lnTo>
                  <a:lnTo>
                    <a:pt x="466344" y="585216"/>
                  </a:lnTo>
                  <a:close/>
                </a:path>
                <a:path w="466725" h="646429">
                  <a:moveTo>
                    <a:pt x="466344" y="307848"/>
                  </a:moveTo>
                  <a:lnTo>
                    <a:pt x="342900" y="246888"/>
                  </a:lnTo>
                  <a:lnTo>
                    <a:pt x="342900" y="297180"/>
                  </a:lnTo>
                  <a:lnTo>
                    <a:pt x="4572" y="297180"/>
                  </a:lnTo>
                  <a:lnTo>
                    <a:pt x="0" y="301752"/>
                  </a:lnTo>
                  <a:lnTo>
                    <a:pt x="0" y="313944"/>
                  </a:lnTo>
                  <a:lnTo>
                    <a:pt x="4572" y="318516"/>
                  </a:lnTo>
                  <a:lnTo>
                    <a:pt x="342900" y="318516"/>
                  </a:lnTo>
                  <a:lnTo>
                    <a:pt x="342900" y="368808"/>
                  </a:lnTo>
                  <a:lnTo>
                    <a:pt x="373380" y="353758"/>
                  </a:lnTo>
                  <a:lnTo>
                    <a:pt x="466344" y="307848"/>
                  </a:lnTo>
                  <a:close/>
                </a:path>
                <a:path w="466725" h="646429">
                  <a:moveTo>
                    <a:pt x="466344" y="60960"/>
                  </a:moveTo>
                  <a:lnTo>
                    <a:pt x="342900" y="0"/>
                  </a:lnTo>
                  <a:lnTo>
                    <a:pt x="342900" y="51816"/>
                  </a:lnTo>
                  <a:lnTo>
                    <a:pt x="4572" y="51816"/>
                  </a:lnTo>
                  <a:lnTo>
                    <a:pt x="0" y="56388"/>
                  </a:lnTo>
                  <a:lnTo>
                    <a:pt x="0" y="67056"/>
                  </a:lnTo>
                  <a:lnTo>
                    <a:pt x="4572" y="71628"/>
                  </a:lnTo>
                  <a:lnTo>
                    <a:pt x="342900" y="71628"/>
                  </a:lnTo>
                  <a:lnTo>
                    <a:pt x="342900" y="123444"/>
                  </a:lnTo>
                  <a:lnTo>
                    <a:pt x="373380" y="108013"/>
                  </a:lnTo>
                  <a:lnTo>
                    <a:pt x="466344" y="6096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84091" y="1490471"/>
              <a:ext cx="938783" cy="49225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784091" y="1490471"/>
              <a:ext cx="939165" cy="492759"/>
            </a:xfrm>
            <a:custGeom>
              <a:avLst/>
              <a:gdLst/>
              <a:ahLst/>
              <a:cxnLst/>
              <a:rect l="l" t="t" r="r" b="b"/>
              <a:pathLst>
                <a:path w="939164" h="492760">
                  <a:moveTo>
                    <a:pt x="0" y="0"/>
                  </a:moveTo>
                  <a:lnTo>
                    <a:pt x="0" y="492251"/>
                  </a:lnTo>
                  <a:lnTo>
                    <a:pt x="938783" y="492251"/>
                  </a:lnTo>
                  <a:lnTo>
                    <a:pt x="938783" y="0"/>
                  </a:lnTo>
                  <a:lnTo>
                    <a:pt x="0" y="0"/>
                  </a:lnTo>
                  <a:close/>
                </a:path>
              </a:pathLst>
            </a:custGeom>
            <a:ln w="1541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70805" y="5401045"/>
            <a:ext cx="737235" cy="600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1490"/>
              </a:lnSpc>
              <a:spcBef>
                <a:spcPts val="130"/>
              </a:spcBef>
            </a:pPr>
            <a:r>
              <a:rPr sz="1250" b="1" dirty="0">
                <a:solidFill>
                  <a:srgbClr val="00FF00"/>
                </a:solidFill>
                <a:latin typeface="Arial"/>
                <a:cs typeface="Arial"/>
              </a:rPr>
              <a:t>1</a:t>
            </a:r>
            <a:r>
              <a:rPr sz="1250" b="1" spc="-15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250" b="1" spc="-25" dirty="0">
                <a:solidFill>
                  <a:srgbClr val="00FF00"/>
                </a:solidFill>
                <a:latin typeface="Arial"/>
                <a:cs typeface="Arial"/>
              </a:rPr>
              <a:t>MVA</a:t>
            </a:r>
            <a:endParaRPr sz="1250">
              <a:latin typeface="Arial"/>
              <a:cs typeface="Arial"/>
            </a:endParaRPr>
          </a:p>
          <a:p>
            <a:pPr marL="12700" marR="5080" indent="-1270" algn="ctr">
              <a:lnSpc>
                <a:spcPts val="1510"/>
              </a:lnSpc>
              <a:spcBef>
                <a:spcPts val="30"/>
              </a:spcBef>
            </a:pPr>
            <a:r>
              <a:rPr sz="1250" b="1" spc="-20" dirty="0">
                <a:solidFill>
                  <a:srgbClr val="00FF00"/>
                </a:solidFill>
                <a:latin typeface="Arial"/>
                <a:cs typeface="Arial"/>
              </a:rPr>
              <a:t>Dyn5</a:t>
            </a:r>
            <a:r>
              <a:rPr sz="1250" b="1" spc="50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00FF00"/>
                </a:solidFill>
                <a:latin typeface="Arial"/>
                <a:cs typeface="Arial"/>
              </a:rPr>
              <a:t>Zcc</a:t>
            </a:r>
            <a:r>
              <a:rPr sz="1250" b="1" spc="4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00FF00"/>
                </a:solidFill>
                <a:latin typeface="Arial"/>
                <a:cs typeface="Arial"/>
              </a:rPr>
              <a:t>=</a:t>
            </a:r>
            <a:r>
              <a:rPr sz="1250" b="1" spc="3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250" b="1" spc="-25" dirty="0">
                <a:solidFill>
                  <a:srgbClr val="00FF00"/>
                </a:solidFill>
                <a:latin typeface="Arial"/>
                <a:cs typeface="Arial"/>
              </a:rPr>
              <a:t>6%</a:t>
            </a:r>
            <a:endParaRPr sz="12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67174" y="4474454"/>
            <a:ext cx="917575" cy="2209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b="1" spc="-10" dirty="0">
                <a:solidFill>
                  <a:srgbClr val="00FF00"/>
                </a:solidFill>
                <a:latin typeface="Arial"/>
                <a:cs typeface="Arial"/>
              </a:rPr>
              <a:t>INDUSTRIA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49185" y="5074910"/>
            <a:ext cx="579755" cy="2209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b="1" spc="-10" dirty="0">
                <a:solidFill>
                  <a:srgbClr val="00FF00"/>
                </a:solidFill>
                <a:latin typeface="Arial"/>
                <a:cs typeface="Arial"/>
              </a:rPr>
              <a:t>Cargas</a:t>
            </a:r>
            <a:endParaRPr sz="12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58642" y="2282943"/>
            <a:ext cx="3110230" cy="1057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26135">
              <a:lnSpc>
                <a:spcPct val="100000"/>
              </a:lnSpc>
              <a:spcBef>
                <a:spcPts val="13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115</a:t>
            </a:r>
            <a:r>
              <a:rPr sz="125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25" dirty="0">
                <a:solidFill>
                  <a:srgbClr val="FF0000"/>
                </a:solidFill>
                <a:latin typeface="Arial"/>
                <a:cs typeface="Arial"/>
              </a:rPr>
              <a:t>kV</a:t>
            </a:r>
            <a:endParaRPr sz="1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250">
              <a:latin typeface="Arial"/>
              <a:cs typeface="Arial"/>
            </a:endParaRPr>
          </a:p>
          <a:p>
            <a:pPr marL="2246630">
              <a:lnSpc>
                <a:spcPct val="100000"/>
              </a:lnSpc>
            </a:pPr>
            <a:r>
              <a:rPr sz="1250" b="1" dirty="0">
                <a:latin typeface="Arial"/>
                <a:cs typeface="Arial"/>
              </a:rPr>
              <a:t>50</a:t>
            </a:r>
            <a:r>
              <a:rPr sz="1250" b="1" spc="-15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MVA</a:t>
            </a:r>
            <a:endParaRPr sz="1250">
              <a:latin typeface="Arial"/>
              <a:cs typeface="Arial"/>
            </a:endParaRPr>
          </a:p>
          <a:p>
            <a:pPr marL="2291080">
              <a:lnSpc>
                <a:spcPct val="100000"/>
              </a:lnSpc>
              <a:spcBef>
                <a:spcPts val="15"/>
              </a:spcBef>
            </a:pPr>
            <a:r>
              <a:rPr sz="1250" b="1" dirty="0">
                <a:latin typeface="Arial"/>
                <a:cs typeface="Arial"/>
              </a:rPr>
              <a:t>Zcc</a:t>
            </a:r>
            <a:r>
              <a:rPr sz="1250" b="1" spc="4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=</a:t>
            </a:r>
            <a:r>
              <a:rPr sz="1250" b="1" spc="3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14%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250" b="1" dirty="0">
                <a:latin typeface="Arial"/>
                <a:cs typeface="Arial"/>
              </a:rPr>
              <a:t>13,8</a:t>
            </a:r>
            <a:r>
              <a:rPr sz="1250" b="1" spc="5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kV</a:t>
            </a:r>
            <a:endParaRPr sz="12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02155" y="4046210"/>
            <a:ext cx="1406525" cy="63817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50800" marR="30480">
              <a:lnSpc>
                <a:spcPct val="96000"/>
              </a:lnSpc>
              <a:spcBef>
                <a:spcPts val="190"/>
              </a:spcBef>
              <a:tabLst>
                <a:tab pos="321945" algn="l"/>
                <a:tab pos="741045" algn="l"/>
                <a:tab pos="1111250" algn="l"/>
              </a:tabLst>
            </a:pPr>
            <a:r>
              <a:rPr sz="1250" b="1" spc="-50" dirty="0">
                <a:latin typeface="Arial"/>
                <a:cs typeface="Arial"/>
              </a:rPr>
              <a:t>5</a:t>
            </a:r>
            <a:r>
              <a:rPr sz="1250" b="1" dirty="0">
                <a:latin typeface="Arial"/>
                <a:cs typeface="Arial"/>
              </a:rPr>
              <a:t>	</a:t>
            </a:r>
            <a:r>
              <a:rPr sz="1250" b="1" spc="-25" dirty="0">
                <a:latin typeface="Arial"/>
                <a:cs typeface="Arial"/>
              </a:rPr>
              <a:t>km</a:t>
            </a:r>
            <a:r>
              <a:rPr sz="1250" b="1" dirty="0">
                <a:latin typeface="Arial"/>
                <a:cs typeface="Arial"/>
              </a:rPr>
              <a:t>	</a:t>
            </a:r>
            <a:r>
              <a:rPr sz="1250" b="1" spc="-25" dirty="0">
                <a:latin typeface="Arial"/>
                <a:cs typeface="Arial"/>
              </a:rPr>
              <a:t>de</a:t>
            </a:r>
            <a:r>
              <a:rPr sz="1250" b="1" dirty="0">
                <a:latin typeface="Arial"/>
                <a:cs typeface="Arial"/>
              </a:rPr>
              <a:t>	</a:t>
            </a:r>
            <a:r>
              <a:rPr sz="1250" b="1" spc="-25" dirty="0">
                <a:latin typeface="Arial"/>
                <a:cs typeface="Arial"/>
              </a:rPr>
              <a:t>red </a:t>
            </a:r>
            <a:r>
              <a:rPr sz="1250" b="1" dirty="0">
                <a:latin typeface="Arial"/>
                <a:cs typeface="Arial"/>
              </a:rPr>
              <a:t>hasta</a:t>
            </a:r>
            <a:r>
              <a:rPr sz="1250" b="1" spc="5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la</a:t>
            </a:r>
            <a:r>
              <a:rPr sz="1250" b="1" spc="4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planta</a:t>
            </a:r>
            <a:r>
              <a:rPr sz="1250" b="1" spc="50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X</a:t>
            </a:r>
            <a:r>
              <a:rPr sz="1200" b="1" baseline="-10416" dirty="0">
                <a:latin typeface="Arial"/>
                <a:cs typeface="Arial"/>
              </a:rPr>
              <a:t>1</a:t>
            </a:r>
            <a:r>
              <a:rPr sz="1200" b="1" spc="232" baseline="-10416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=</a:t>
            </a:r>
            <a:r>
              <a:rPr sz="1250" b="1" spc="1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0.3</a:t>
            </a:r>
            <a:r>
              <a:rPr sz="1250" b="1" spc="15" dirty="0">
                <a:latin typeface="Arial"/>
                <a:cs typeface="Arial"/>
              </a:rPr>
              <a:t> </a:t>
            </a:r>
            <a:r>
              <a:rPr sz="1250" spc="-20" dirty="0">
                <a:latin typeface="Symbol"/>
                <a:cs typeface="Symbol"/>
              </a:rPr>
              <a:t></a:t>
            </a:r>
            <a:r>
              <a:rPr sz="1600" spc="-20" dirty="0">
                <a:latin typeface="Arial MT"/>
                <a:cs typeface="Arial MT"/>
              </a:rPr>
              <a:t>/</a:t>
            </a:r>
            <a:r>
              <a:rPr sz="1250" b="1" spc="-20" dirty="0">
                <a:latin typeface="Arial"/>
                <a:cs typeface="Arial"/>
              </a:rPr>
              <a:t>km</a:t>
            </a:r>
            <a:endParaRPr sz="12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17437" y="4277858"/>
            <a:ext cx="451484" cy="2209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b="1" dirty="0">
                <a:solidFill>
                  <a:srgbClr val="00FF00"/>
                </a:solidFill>
                <a:latin typeface="Arial"/>
                <a:cs typeface="Arial"/>
              </a:rPr>
              <a:t>480</a:t>
            </a:r>
            <a:r>
              <a:rPr sz="1250" b="1" spc="25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250" b="1" spc="-50" dirty="0">
                <a:solidFill>
                  <a:srgbClr val="00FF00"/>
                </a:solidFill>
                <a:latin typeface="Arial"/>
                <a:cs typeface="Arial"/>
              </a:rPr>
              <a:t>V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sp>
          <p:nvSpPr>
            <p:cNvPr id="34" name="object 34"/>
            <p:cNvSpPr/>
            <p:nvPr/>
          </p:nvSpPr>
          <p:spPr>
            <a:xfrm>
              <a:off x="5236464" y="5503164"/>
              <a:ext cx="466725" cy="121920"/>
            </a:xfrm>
            <a:custGeom>
              <a:avLst/>
              <a:gdLst/>
              <a:ahLst/>
              <a:cxnLst/>
              <a:rect l="l" t="t" r="r" b="b"/>
              <a:pathLst>
                <a:path w="466725" h="121920">
                  <a:moveTo>
                    <a:pt x="373380" y="67056"/>
                  </a:moveTo>
                  <a:lnTo>
                    <a:pt x="373380" y="54864"/>
                  </a:lnTo>
                  <a:lnTo>
                    <a:pt x="368808" y="50292"/>
                  </a:lnTo>
                  <a:lnTo>
                    <a:pt x="4572" y="50292"/>
                  </a:lnTo>
                  <a:lnTo>
                    <a:pt x="0" y="54864"/>
                  </a:lnTo>
                  <a:lnTo>
                    <a:pt x="0" y="67056"/>
                  </a:lnTo>
                  <a:lnTo>
                    <a:pt x="4572" y="71628"/>
                  </a:lnTo>
                  <a:lnTo>
                    <a:pt x="368808" y="71628"/>
                  </a:lnTo>
                  <a:lnTo>
                    <a:pt x="373380" y="67056"/>
                  </a:lnTo>
                  <a:close/>
                </a:path>
                <a:path w="466725" h="121920">
                  <a:moveTo>
                    <a:pt x="466344" y="60960"/>
                  </a:moveTo>
                  <a:lnTo>
                    <a:pt x="342900" y="0"/>
                  </a:lnTo>
                  <a:lnTo>
                    <a:pt x="342900" y="50292"/>
                  </a:lnTo>
                  <a:lnTo>
                    <a:pt x="368808" y="50292"/>
                  </a:lnTo>
                  <a:lnTo>
                    <a:pt x="373380" y="54864"/>
                  </a:lnTo>
                  <a:lnTo>
                    <a:pt x="373380" y="106868"/>
                  </a:lnTo>
                  <a:lnTo>
                    <a:pt x="466344" y="60960"/>
                  </a:lnTo>
                  <a:close/>
                </a:path>
                <a:path w="466725" h="121920">
                  <a:moveTo>
                    <a:pt x="373380" y="106868"/>
                  </a:moveTo>
                  <a:lnTo>
                    <a:pt x="373380" y="67056"/>
                  </a:lnTo>
                  <a:lnTo>
                    <a:pt x="368808" y="71628"/>
                  </a:lnTo>
                  <a:lnTo>
                    <a:pt x="342900" y="71628"/>
                  </a:lnTo>
                  <a:lnTo>
                    <a:pt x="342900" y="121920"/>
                  </a:lnTo>
                  <a:lnTo>
                    <a:pt x="373380" y="10686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31891" y="5737860"/>
              <a:ext cx="483234" cy="254635"/>
            </a:xfrm>
            <a:custGeom>
              <a:avLst/>
              <a:gdLst/>
              <a:ahLst/>
              <a:cxnLst/>
              <a:rect l="l" t="t" r="r" b="b"/>
              <a:pathLst>
                <a:path w="483235" h="254635">
                  <a:moveTo>
                    <a:pt x="199724" y="152707"/>
                  </a:moveTo>
                  <a:lnTo>
                    <a:pt x="16764" y="0"/>
                  </a:lnTo>
                  <a:lnTo>
                    <a:pt x="0" y="19812"/>
                  </a:lnTo>
                  <a:lnTo>
                    <a:pt x="192024" y="180084"/>
                  </a:lnTo>
                  <a:lnTo>
                    <a:pt x="192024" y="163068"/>
                  </a:lnTo>
                  <a:lnTo>
                    <a:pt x="199724" y="152707"/>
                  </a:lnTo>
                  <a:close/>
                </a:path>
                <a:path w="483235" h="254635">
                  <a:moveTo>
                    <a:pt x="210312" y="161544"/>
                  </a:moveTo>
                  <a:lnTo>
                    <a:pt x="199724" y="152707"/>
                  </a:lnTo>
                  <a:lnTo>
                    <a:pt x="192024" y="163068"/>
                  </a:lnTo>
                  <a:lnTo>
                    <a:pt x="210312" y="161544"/>
                  </a:lnTo>
                  <a:close/>
                </a:path>
                <a:path w="483235" h="254635">
                  <a:moveTo>
                    <a:pt x="210312" y="181356"/>
                  </a:moveTo>
                  <a:lnTo>
                    <a:pt x="210312" y="161544"/>
                  </a:lnTo>
                  <a:lnTo>
                    <a:pt x="192024" y="163068"/>
                  </a:lnTo>
                  <a:lnTo>
                    <a:pt x="192024" y="180084"/>
                  </a:lnTo>
                  <a:lnTo>
                    <a:pt x="193548" y="181356"/>
                  </a:lnTo>
                  <a:lnTo>
                    <a:pt x="199644" y="184404"/>
                  </a:lnTo>
                  <a:lnTo>
                    <a:pt x="204216" y="184404"/>
                  </a:lnTo>
                  <a:lnTo>
                    <a:pt x="210312" y="181356"/>
                  </a:lnTo>
                  <a:close/>
                </a:path>
                <a:path w="483235" h="254635">
                  <a:moveTo>
                    <a:pt x="447086" y="218486"/>
                  </a:moveTo>
                  <a:lnTo>
                    <a:pt x="440539" y="193934"/>
                  </a:lnTo>
                  <a:lnTo>
                    <a:pt x="294132" y="48768"/>
                  </a:lnTo>
                  <a:lnTo>
                    <a:pt x="288036" y="45720"/>
                  </a:lnTo>
                  <a:lnTo>
                    <a:pt x="280416" y="45720"/>
                  </a:lnTo>
                  <a:lnTo>
                    <a:pt x="275844" y="50292"/>
                  </a:lnTo>
                  <a:lnTo>
                    <a:pt x="199724" y="152707"/>
                  </a:lnTo>
                  <a:lnTo>
                    <a:pt x="210312" y="161544"/>
                  </a:lnTo>
                  <a:lnTo>
                    <a:pt x="210312" y="181356"/>
                  </a:lnTo>
                  <a:lnTo>
                    <a:pt x="213360" y="178308"/>
                  </a:lnTo>
                  <a:lnTo>
                    <a:pt x="275844" y="92681"/>
                  </a:lnTo>
                  <a:lnTo>
                    <a:pt x="275844" y="67056"/>
                  </a:lnTo>
                  <a:lnTo>
                    <a:pt x="295656" y="65532"/>
                  </a:lnTo>
                  <a:lnTo>
                    <a:pt x="295656" y="86700"/>
                  </a:lnTo>
                  <a:lnTo>
                    <a:pt x="421756" y="211731"/>
                  </a:lnTo>
                  <a:lnTo>
                    <a:pt x="447086" y="218486"/>
                  </a:lnTo>
                  <a:close/>
                </a:path>
                <a:path w="483235" h="254635">
                  <a:moveTo>
                    <a:pt x="295656" y="65532"/>
                  </a:moveTo>
                  <a:lnTo>
                    <a:pt x="275844" y="67056"/>
                  </a:lnTo>
                  <a:lnTo>
                    <a:pt x="286693" y="77813"/>
                  </a:lnTo>
                  <a:lnTo>
                    <a:pt x="295656" y="65532"/>
                  </a:lnTo>
                  <a:close/>
                </a:path>
                <a:path w="483235" h="254635">
                  <a:moveTo>
                    <a:pt x="286693" y="77813"/>
                  </a:moveTo>
                  <a:lnTo>
                    <a:pt x="275844" y="67056"/>
                  </a:lnTo>
                  <a:lnTo>
                    <a:pt x="275844" y="92681"/>
                  </a:lnTo>
                  <a:lnTo>
                    <a:pt x="286693" y="77813"/>
                  </a:lnTo>
                  <a:close/>
                </a:path>
                <a:path w="483235" h="254635">
                  <a:moveTo>
                    <a:pt x="295656" y="86700"/>
                  </a:moveTo>
                  <a:lnTo>
                    <a:pt x="295656" y="65532"/>
                  </a:lnTo>
                  <a:lnTo>
                    <a:pt x="286693" y="77813"/>
                  </a:lnTo>
                  <a:lnTo>
                    <a:pt x="295656" y="86700"/>
                  </a:lnTo>
                  <a:close/>
                </a:path>
                <a:path w="483235" h="254635">
                  <a:moveTo>
                    <a:pt x="473964" y="252156"/>
                  </a:moveTo>
                  <a:lnTo>
                    <a:pt x="473964" y="227076"/>
                  </a:lnTo>
                  <a:lnTo>
                    <a:pt x="455676" y="245364"/>
                  </a:lnTo>
                  <a:lnTo>
                    <a:pt x="421756" y="211731"/>
                  </a:lnTo>
                  <a:lnTo>
                    <a:pt x="330708" y="187452"/>
                  </a:lnTo>
                  <a:lnTo>
                    <a:pt x="323088" y="185928"/>
                  </a:lnTo>
                  <a:lnTo>
                    <a:pt x="315468" y="190500"/>
                  </a:lnTo>
                  <a:lnTo>
                    <a:pt x="313944" y="196596"/>
                  </a:lnTo>
                  <a:lnTo>
                    <a:pt x="312420" y="204216"/>
                  </a:lnTo>
                  <a:lnTo>
                    <a:pt x="316992" y="211836"/>
                  </a:lnTo>
                  <a:lnTo>
                    <a:pt x="323088" y="213360"/>
                  </a:lnTo>
                  <a:lnTo>
                    <a:pt x="473964" y="252156"/>
                  </a:lnTo>
                  <a:close/>
                </a:path>
                <a:path w="483235" h="254635">
                  <a:moveTo>
                    <a:pt x="483108" y="254508"/>
                  </a:moveTo>
                  <a:lnTo>
                    <a:pt x="440436" y="94488"/>
                  </a:lnTo>
                  <a:lnTo>
                    <a:pt x="438912" y="88392"/>
                  </a:lnTo>
                  <a:lnTo>
                    <a:pt x="431292" y="83820"/>
                  </a:lnTo>
                  <a:lnTo>
                    <a:pt x="425196" y="85344"/>
                  </a:lnTo>
                  <a:lnTo>
                    <a:pt x="417576" y="86868"/>
                  </a:lnTo>
                  <a:lnTo>
                    <a:pt x="413004" y="94488"/>
                  </a:lnTo>
                  <a:lnTo>
                    <a:pt x="416052" y="102108"/>
                  </a:lnTo>
                  <a:lnTo>
                    <a:pt x="440539" y="193934"/>
                  </a:lnTo>
                  <a:lnTo>
                    <a:pt x="473964" y="227076"/>
                  </a:lnTo>
                  <a:lnTo>
                    <a:pt x="473964" y="252156"/>
                  </a:lnTo>
                  <a:lnTo>
                    <a:pt x="483108" y="254508"/>
                  </a:lnTo>
                  <a:close/>
                </a:path>
                <a:path w="483235" h="254635">
                  <a:moveTo>
                    <a:pt x="467868" y="233172"/>
                  </a:moveTo>
                  <a:lnTo>
                    <a:pt x="467868" y="224028"/>
                  </a:lnTo>
                  <a:lnTo>
                    <a:pt x="452628" y="239268"/>
                  </a:lnTo>
                  <a:lnTo>
                    <a:pt x="447086" y="218486"/>
                  </a:lnTo>
                  <a:lnTo>
                    <a:pt x="421756" y="211731"/>
                  </a:lnTo>
                  <a:lnTo>
                    <a:pt x="455676" y="245364"/>
                  </a:lnTo>
                  <a:lnTo>
                    <a:pt x="467868" y="233172"/>
                  </a:lnTo>
                  <a:close/>
                </a:path>
                <a:path w="483235" h="254635">
                  <a:moveTo>
                    <a:pt x="473964" y="227076"/>
                  </a:moveTo>
                  <a:lnTo>
                    <a:pt x="440539" y="193934"/>
                  </a:lnTo>
                  <a:lnTo>
                    <a:pt x="447086" y="218486"/>
                  </a:lnTo>
                  <a:lnTo>
                    <a:pt x="467868" y="224028"/>
                  </a:lnTo>
                  <a:lnTo>
                    <a:pt x="467868" y="233172"/>
                  </a:lnTo>
                  <a:lnTo>
                    <a:pt x="473964" y="227076"/>
                  </a:lnTo>
                  <a:close/>
                </a:path>
                <a:path w="483235" h="254635">
                  <a:moveTo>
                    <a:pt x="467868" y="224028"/>
                  </a:moveTo>
                  <a:lnTo>
                    <a:pt x="447086" y="218486"/>
                  </a:lnTo>
                  <a:lnTo>
                    <a:pt x="452628" y="239268"/>
                  </a:lnTo>
                  <a:lnTo>
                    <a:pt x="467868" y="22402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43427" y="4155947"/>
              <a:ext cx="123825" cy="347980"/>
            </a:xfrm>
            <a:custGeom>
              <a:avLst/>
              <a:gdLst/>
              <a:ahLst/>
              <a:cxnLst/>
              <a:rect l="l" t="t" r="r" b="b"/>
              <a:pathLst>
                <a:path w="123825" h="347979">
                  <a:moveTo>
                    <a:pt x="123443" y="347471"/>
                  </a:moveTo>
                  <a:lnTo>
                    <a:pt x="123443" y="0"/>
                  </a:lnTo>
                  <a:lnTo>
                    <a:pt x="0" y="0"/>
                  </a:lnTo>
                  <a:lnTo>
                    <a:pt x="0" y="347471"/>
                  </a:lnTo>
                  <a:lnTo>
                    <a:pt x="123443" y="3474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43427" y="4155947"/>
              <a:ext cx="123825" cy="347980"/>
            </a:xfrm>
            <a:custGeom>
              <a:avLst/>
              <a:gdLst/>
              <a:ahLst/>
              <a:cxnLst/>
              <a:rect l="l" t="t" r="r" b="b"/>
              <a:pathLst>
                <a:path w="123825" h="347979">
                  <a:moveTo>
                    <a:pt x="0" y="0"/>
                  </a:moveTo>
                  <a:lnTo>
                    <a:pt x="0" y="347471"/>
                  </a:lnTo>
                  <a:lnTo>
                    <a:pt x="123443" y="347471"/>
                  </a:lnTo>
                  <a:lnTo>
                    <a:pt x="123443" y="0"/>
                  </a:lnTo>
                  <a:lnTo>
                    <a:pt x="0" y="0"/>
                  </a:lnTo>
                  <a:close/>
                </a:path>
              </a:pathLst>
            </a:custGeom>
            <a:ln w="154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885177" y="5809477"/>
            <a:ext cx="727075" cy="2209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Icc3</a:t>
            </a:r>
            <a:r>
              <a:rPr sz="12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250" spc="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25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50" b="1" spc="-5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125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41" name="object 41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42" name="object 4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3067302" y="778255"/>
            <a:ext cx="3082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Trifásico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49065" y="849883"/>
            <a:ext cx="7631430" cy="3827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10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932430">
              <a:lnSpc>
                <a:spcPct val="100000"/>
              </a:lnSpc>
              <a:spcBef>
                <a:spcPts val="1714"/>
              </a:spcBef>
            </a:pPr>
            <a:r>
              <a:rPr sz="24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4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400" i="1" spc="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230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Las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representación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dirty="0">
                <a:latin typeface="Calibri"/>
                <a:cs typeface="Calibri"/>
              </a:rPr>
              <a:t>tres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fases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(fase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tierra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neutro)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trifásico 	</a:t>
            </a:r>
            <a:r>
              <a:rPr sz="2400" dirty="0">
                <a:latin typeface="Calibri"/>
                <a:cs typeface="Calibri"/>
              </a:rPr>
              <a:t>balanceado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5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muestran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fluirían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5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corrientes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caso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existir.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Estas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5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	</a:t>
            </a:r>
            <a:r>
              <a:rPr sz="2400" dirty="0">
                <a:latin typeface="Calibri"/>
                <a:cs typeface="Calibri"/>
              </a:rPr>
              <a:t>construyen</a:t>
            </a:r>
            <a:r>
              <a:rPr sz="2400" spc="4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4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partir</a:t>
            </a:r>
            <a:r>
              <a:rPr sz="2400" spc="4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45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“punto</a:t>
            </a:r>
            <a:r>
              <a:rPr sz="2400" spc="45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falla”,</a:t>
            </a:r>
            <a:r>
              <a:rPr sz="2400" spc="45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46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interconexión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impedancias</a:t>
            </a:r>
            <a:r>
              <a:rPr sz="2400" spc="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spc="-10" dirty="0">
                <a:latin typeface="Calibri"/>
                <a:cs typeface="Calibri"/>
              </a:rPr>
              <a:t>componentes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SEP.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18229" y="744727"/>
            <a:ext cx="7631430" cy="435546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50520" algn="ctr">
              <a:lnSpc>
                <a:spcPct val="100000"/>
              </a:lnSpc>
              <a:spcBef>
                <a:spcPts val="92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311785" algn="ctr">
              <a:lnSpc>
                <a:spcPct val="100000"/>
              </a:lnSpc>
              <a:spcBef>
                <a:spcPts val="830"/>
              </a:spcBef>
            </a:pPr>
            <a:r>
              <a:rPr sz="24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4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400" i="1" spc="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248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análisis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SEP’s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asume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condiciones 	</a:t>
            </a:r>
            <a:r>
              <a:rPr sz="2400" dirty="0">
                <a:latin typeface="Calibri"/>
                <a:cs typeface="Calibri"/>
              </a:rPr>
              <a:t>normales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operación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éste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perfectamente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balanceado 	</a:t>
            </a:r>
            <a:r>
              <a:rPr sz="2400" dirty="0">
                <a:latin typeface="Calibri"/>
                <a:cs typeface="Calibri"/>
              </a:rPr>
              <a:t>(simétrico)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desbalance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(asimetría)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ocurre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únicamente 	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punto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falla.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realidad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ésta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consideración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cumple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forma 	</a:t>
            </a:r>
            <a:r>
              <a:rPr sz="2400" dirty="0">
                <a:latin typeface="Calibri"/>
                <a:cs typeface="Calibri"/>
              </a:rPr>
              <a:t>estricta.</a:t>
            </a:r>
            <a:r>
              <a:rPr sz="2400" spc="4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Sin</a:t>
            </a:r>
            <a:r>
              <a:rPr sz="2400" spc="4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embargo,</a:t>
            </a:r>
            <a:r>
              <a:rPr sz="2400" spc="4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4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error</a:t>
            </a:r>
            <a:r>
              <a:rPr sz="2400" spc="4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mantener</a:t>
            </a:r>
            <a:r>
              <a:rPr sz="2400" spc="445" dirty="0">
                <a:latin typeface="Calibri"/>
                <a:cs typeface="Calibri"/>
              </a:rPr>
              <a:t>  </a:t>
            </a:r>
            <a:r>
              <a:rPr sz="2400" spc="-20" dirty="0">
                <a:latin typeface="Calibri"/>
                <a:cs typeface="Calibri"/>
              </a:rPr>
              <a:t>esta 	</a:t>
            </a:r>
            <a:r>
              <a:rPr sz="2400" spc="-10" dirty="0">
                <a:latin typeface="Calibri"/>
                <a:cs typeface="Calibri"/>
              </a:rPr>
              <a:t>consideración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despreciable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mayoría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veces.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18229" y="744727"/>
            <a:ext cx="7630159" cy="413448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51790" algn="ctr">
              <a:lnSpc>
                <a:spcPct val="100000"/>
              </a:lnSpc>
              <a:spcBef>
                <a:spcPts val="92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313055" algn="ctr">
              <a:lnSpc>
                <a:spcPct val="100000"/>
              </a:lnSpc>
              <a:spcBef>
                <a:spcPts val="830"/>
              </a:spcBef>
            </a:pPr>
            <a:r>
              <a:rPr sz="24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4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400" i="1" spc="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análisis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SEP’s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“punto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falla”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considera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como 	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punto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SEP,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donde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ocurre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desbalance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(ocurre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algún 	</a:t>
            </a:r>
            <a:r>
              <a:rPr sz="2400" dirty="0">
                <a:latin typeface="Calibri"/>
                <a:cs typeface="Calibri"/>
              </a:rPr>
              <a:t>corto circuito,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apertura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alguna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desbalance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en 	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carga).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Los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representados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son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neutro.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18229" y="744727"/>
            <a:ext cx="7630159" cy="376872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51790" algn="ctr">
              <a:lnSpc>
                <a:spcPct val="100000"/>
              </a:lnSpc>
              <a:spcBef>
                <a:spcPts val="92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313055" algn="ctr">
              <a:lnSpc>
                <a:spcPct val="100000"/>
              </a:lnSpc>
              <a:spcBef>
                <a:spcPts val="830"/>
              </a:spcBef>
            </a:pPr>
            <a:r>
              <a:rPr sz="24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4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400" i="1" spc="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2400">
              <a:latin typeface="Calibri"/>
              <a:cs typeface="Calibri"/>
            </a:endParaRPr>
          </a:p>
          <a:p>
            <a:pPr marL="352425" marR="635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secuencia,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única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activa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(con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fuentes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positiva.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voltaje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“a”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toma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referencia,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	</a:t>
            </a:r>
            <a:r>
              <a:rPr sz="2400" dirty="0">
                <a:latin typeface="Calibri"/>
                <a:cs typeface="Calibri"/>
              </a:rPr>
              <a:t>voltajes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restantes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expresan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referencia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	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“a”.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0861" y="788400"/>
            <a:ext cx="8282940" cy="533908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519680" algn="just">
              <a:lnSpc>
                <a:spcPct val="100000"/>
              </a:lnSpc>
              <a:spcBef>
                <a:spcPts val="58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549910" lvl="1" indent="-537210" algn="just">
              <a:lnSpc>
                <a:spcPct val="100000"/>
              </a:lnSpc>
              <a:spcBef>
                <a:spcPts val="560"/>
              </a:spcBef>
              <a:buAutoNum type="arabicPeriod"/>
              <a:tabLst>
                <a:tab pos="549910" algn="l"/>
              </a:tabLst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10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10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3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629920" marR="382905" lvl="2" indent="-340360" algn="just">
              <a:lnSpc>
                <a:spcPct val="100000"/>
              </a:lnSpc>
              <a:spcBef>
                <a:spcPts val="565"/>
              </a:spcBef>
              <a:buFont typeface="Arial MT"/>
              <a:buChar char="•"/>
              <a:tabLst>
                <a:tab pos="632460" algn="l"/>
              </a:tabLst>
            </a:pPr>
            <a:r>
              <a:rPr sz="2400" dirty="0">
                <a:latin typeface="Calibri"/>
                <a:cs typeface="Calibri"/>
              </a:rPr>
              <a:t>Los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estudios</a:t>
            </a:r>
            <a:r>
              <a:rPr sz="2400" spc="1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típicos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SEP’s</a:t>
            </a:r>
            <a:r>
              <a:rPr sz="2400" spc="114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consideran 	</a:t>
            </a:r>
            <a:r>
              <a:rPr sz="2400" dirty="0">
                <a:latin typeface="Calibri"/>
                <a:cs typeface="Calibri"/>
              </a:rPr>
              <a:t>únicamente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instante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tiempo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después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ocurrir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 	</a:t>
            </a:r>
            <a:r>
              <a:rPr sz="2400" dirty="0">
                <a:latin typeface="Calibri"/>
                <a:cs typeface="Calibri"/>
              </a:rPr>
              <a:t>falla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desbalance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SEP.</a:t>
            </a:r>
            <a:endParaRPr sz="24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629920" marR="379095" lvl="2" indent="-34036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632460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modelo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matemático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estudios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es 	</a:t>
            </a:r>
            <a:r>
              <a:rPr sz="2400" dirty="0">
                <a:latin typeface="Calibri"/>
                <a:cs typeface="Calibri"/>
              </a:rPr>
              <a:t>descrito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adecuadamente</a:t>
            </a:r>
            <a:r>
              <a:rPr sz="2400" spc="1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conjuntos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ecuaciones 	puramente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algebraicas</a:t>
            </a:r>
            <a:endParaRPr sz="24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629920" marR="377190" lvl="2" indent="-340360" algn="just">
              <a:lnSpc>
                <a:spcPct val="100000"/>
              </a:lnSpc>
              <a:buFont typeface="Arial MT"/>
              <a:buChar char="•"/>
              <a:tabLst>
                <a:tab pos="632460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modelo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matemático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describe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interacción</a:t>
            </a:r>
            <a:r>
              <a:rPr sz="2400" spc="2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50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50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50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positiva,</a:t>
            </a:r>
            <a:r>
              <a:rPr sz="2400" spc="5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negativa</a:t>
            </a:r>
            <a:r>
              <a:rPr sz="2400" spc="5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520" dirty="0">
                <a:latin typeface="Calibri"/>
                <a:cs typeface="Calibri"/>
              </a:rPr>
              <a:t>  </a:t>
            </a:r>
            <a:r>
              <a:rPr sz="2400" spc="-20" dirty="0">
                <a:latin typeface="Calibri"/>
                <a:cs typeface="Calibri"/>
              </a:rPr>
              <a:t>cero 	</a:t>
            </a:r>
            <a:r>
              <a:rPr sz="2400" spc="-10" dirty="0">
                <a:latin typeface="Calibri"/>
                <a:cs typeface="Calibri"/>
              </a:rPr>
              <a:t>interconectadas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“punto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falla”.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706627"/>
            <a:ext cx="8519160" cy="547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36520">
              <a:lnSpc>
                <a:spcPts val="259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9539">
              <a:lnSpc>
                <a:spcPts val="3070"/>
              </a:lnSpc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1360"/>
              </a:spcBef>
              <a:buFont typeface="Segoe UI Symbol"/>
              <a:buChar char="❑"/>
              <a:tabLst>
                <a:tab pos="354330" algn="l"/>
              </a:tabLst>
            </a:pP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Impedancias</a:t>
            </a:r>
            <a:r>
              <a:rPr sz="23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300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</a:t>
            </a:r>
            <a:r>
              <a:rPr sz="23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3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sz="23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componentes</a:t>
            </a:r>
            <a:r>
              <a:rPr sz="2300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sz="23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SEP</a:t>
            </a:r>
            <a:r>
              <a:rPr sz="2300" spc="-20" dirty="0">
                <a:latin typeface="Calibri"/>
                <a:cs typeface="Calibri"/>
              </a:rPr>
              <a:t>.</a:t>
            </a:r>
            <a:endParaRPr sz="23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55"/>
              </a:spcBef>
              <a:buFont typeface="Arial MT"/>
              <a:buChar char="•"/>
              <a:tabLst>
                <a:tab pos="354965" algn="l"/>
                <a:tab pos="1019810" algn="l"/>
                <a:tab pos="2769235" algn="l"/>
                <a:tab pos="3252470" algn="l"/>
                <a:tab pos="3756660" algn="l"/>
                <a:tab pos="5433060" algn="l"/>
                <a:tab pos="5915660" algn="l"/>
                <a:tab pos="7267575" algn="l"/>
                <a:tab pos="8373109" algn="l"/>
              </a:tabLst>
            </a:pPr>
            <a:r>
              <a:rPr sz="2300" spc="-25" dirty="0">
                <a:latin typeface="Calibri"/>
                <a:cs typeface="Calibri"/>
              </a:rPr>
              <a:t>Una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10" dirty="0">
                <a:latin typeface="Calibri"/>
                <a:cs typeface="Calibri"/>
              </a:rPr>
              <a:t>característica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de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las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10" dirty="0">
                <a:latin typeface="Calibri"/>
                <a:cs typeface="Calibri"/>
              </a:rPr>
              <a:t>impedancias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25" dirty="0">
                <a:latin typeface="Calibri"/>
                <a:cs typeface="Calibri"/>
              </a:rPr>
              <a:t>de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10" dirty="0">
                <a:latin typeface="Calibri"/>
                <a:cs typeface="Calibri"/>
              </a:rPr>
              <a:t>secuencia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10" dirty="0">
                <a:latin typeface="Calibri"/>
                <a:cs typeface="Calibri"/>
              </a:rPr>
              <a:t>positiva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spc="-50" dirty="0">
                <a:latin typeface="Calibri"/>
                <a:cs typeface="Calibri"/>
              </a:rPr>
              <a:t>y </a:t>
            </a:r>
            <a:r>
              <a:rPr sz="2300" spc="-10" dirty="0">
                <a:latin typeface="Calibri"/>
                <a:cs typeface="Calibri"/>
              </a:rPr>
              <a:t>negativa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elementos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estáticos,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lineales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y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simétricos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son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idénticas.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5"/>
              </a:spcBef>
              <a:buFont typeface="Arial MT"/>
              <a:buChar char="•"/>
            </a:pPr>
            <a:endParaRPr sz="2300">
              <a:latin typeface="Calibri"/>
              <a:cs typeface="Calibri"/>
            </a:endParaRPr>
          </a:p>
          <a:p>
            <a:pPr marL="353695" marR="5080" indent="-34163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300" dirty="0">
                <a:latin typeface="Calibri"/>
                <a:cs typeface="Calibri"/>
              </a:rPr>
              <a:t>La</a:t>
            </a:r>
            <a:r>
              <a:rPr sz="2300" spc="3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impedancia</a:t>
            </a:r>
            <a:r>
              <a:rPr sz="2300" spc="3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3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este</a:t>
            </a:r>
            <a:r>
              <a:rPr sz="2300" spc="37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tipo</a:t>
            </a:r>
            <a:r>
              <a:rPr sz="2300" spc="3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3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elementos</a:t>
            </a:r>
            <a:r>
              <a:rPr sz="2300" spc="36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es</a:t>
            </a:r>
            <a:r>
              <a:rPr sz="2300" spc="3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independiente</a:t>
            </a:r>
            <a:r>
              <a:rPr sz="2300" spc="37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36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la 	</a:t>
            </a:r>
            <a:r>
              <a:rPr sz="2300" dirty="0">
                <a:latin typeface="Calibri"/>
                <a:cs typeface="Calibri"/>
              </a:rPr>
              <a:t>secuencia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fases siempre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que</a:t>
            </a:r>
            <a:r>
              <a:rPr sz="2300" spc="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los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voltajes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que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se</a:t>
            </a:r>
            <a:r>
              <a:rPr sz="2300" spc="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les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apliquen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sean 	</a:t>
            </a:r>
            <a:r>
              <a:rPr sz="2300" spc="-10" dirty="0">
                <a:latin typeface="Calibri"/>
                <a:cs typeface="Calibri"/>
              </a:rPr>
              <a:t>balanceados.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5"/>
              </a:spcBef>
              <a:buFont typeface="Arial MT"/>
              <a:buChar char="•"/>
            </a:pPr>
            <a:endParaRPr sz="2300">
              <a:latin typeface="Calibri"/>
              <a:cs typeface="Calibri"/>
            </a:endParaRPr>
          </a:p>
          <a:p>
            <a:pPr marL="353695" marR="5080" indent="-34163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300" dirty="0">
                <a:latin typeface="Calibri"/>
                <a:cs typeface="Calibri"/>
              </a:rPr>
              <a:t>Las</a:t>
            </a:r>
            <a:r>
              <a:rPr sz="2300" spc="125" dirty="0">
                <a:latin typeface="Calibri"/>
                <a:cs typeface="Calibri"/>
              </a:rPr>
              <a:t>  </a:t>
            </a:r>
            <a:r>
              <a:rPr sz="2300" dirty="0">
                <a:latin typeface="Calibri"/>
                <a:cs typeface="Calibri"/>
              </a:rPr>
              <a:t>impedancias</a:t>
            </a:r>
            <a:r>
              <a:rPr sz="2300" spc="125" dirty="0">
                <a:latin typeface="Calibri"/>
                <a:cs typeface="Calibri"/>
              </a:rPr>
              <a:t> 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130" dirty="0">
                <a:latin typeface="Calibri"/>
                <a:cs typeface="Calibri"/>
              </a:rPr>
              <a:t>  </a:t>
            </a:r>
            <a:r>
              <a:rPr sz="2300" dirty="0">
                <a:latin typeface="Calibri"/>
                <a:cs typeface="Calibri"/>
              </a:rPr>
              <a:t>secuencia</a:t>
            </a:r>
            <a:r>
              <a:rPr sz="2300" spc="125" dirty="0">
                <a:latin typeface="Calibri"/>
                <a:cs typeface="Calibri"/>
              </a:rPr>
              <a:t>  </a:t>
            </a:r>
            <a:r>
              <a:rPr sz="2300" dirty="0">
                <a:latin typeface="Calibri"/>
                <a:cs typeface="Calibri"/>
              </a:rPr>
              <a:t>positiva,</a:t>
            </a:r>
            <a:r>
              <a:rPr sz="2300" spc="125" dirty="0">
                <a:latin typeface="Calibri"/>
                <a:cs typeface="Calibri"/>
              </a:rPr>
              <a:t>  </a:t>
            </a:r>
            <a:r>
              <a:rPr sz="2300" dirty="0">
                <a:latin typeface="Calibri"/>
                <a:cs typeface="Calibri"/>
              </a:rPr>
              <a:t>negativa</a:t>
            </a:r>
            <a:r>
              <a:rPr sz="2300" spc="125" dirty="0">
                <a:latin typeface="Calibri"/>
                <a:cs typeface="Calibri"/>
              </a:rPr>
              <a:t>  </a:t>
            </a:r>
            <a:r>
              <a:rPr sz="2300" dirty="0">
                <a:latin typeface="Calibri"/>
                <a:cs typeface="Calibri"/>
              </a:rPr>
              <a:t>y</a:t>
            </a:r>
            <a:r>
              <a:rPr sz="2300" spc="130" dirty="0">
                <a:latin typeface="Calibri"/>
                <a:cs typeface="Calibri"/>
              </a:rPr>
              <a:t>  </a:t>
            </a:r>
            <a:r>
              <a:rPr sz="2300" dirty="0">
                <a:latin typeface="Calibri"/>
                <a:cs typeface="Calibri"/>
              </a:rPr>
              <a:t>cero</a:t>
            </a:r>
            <a:r>
              <a:rPr sz="2300" spc="125" dirty="0">
                <a:latin typeface="Calibri"/>
                <a:cs typeface="Calibri"/>
              </a:rPr>
              <a:t> 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130" dirty="0">
                <a:latin typeface="Calibri"/>
                <a:cs typeface="Calibri"/>
              </a:rPr>
              <a:t>  </a:t>
            </a:r>
            <a:r>
              <a:rPr sz="2300" spc="-25" dirty="0">
                <a:latin typeface="Calibri"/>
                <a:cs typeface="Calibri"/>
              </a:rPr>
              <a:t>las 	</a:t>
            </a:r>
            <a:r>
              <a:rPr sz="2300" dirty="0">
                <a:latin typeface="Calibri"/>
                <a:cs typeface="Calibri"/>
              </a:rPr>
              <a:t>componentes</a:t>
            </a:r>
            <a:r>
              <a:rPr sz="2300" spc="3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del</a:t>
            </a:r>
            <a:r>
              <a:rPr sz="2300" spc="3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SEP</a:t>
            </a:r>
            <a:r>
              <a:rPr sz="2300" spc="3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se</a:t>
            </a:r>
            <a:r>
              <a:rPr sz="2300" spc="3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obtienen</a:t>
            </a:r>
            <a:r>
              <a:rPr sz="2300" spc="3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aplicando</a:t>
            </a:r>
            <a:r>
              <a:rPr sz="2300" spc="3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la</a:t>
            </a:r>
            <a:r>
              <a:rPr sz="2300" spc="3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transformación</a:t>
            </a:r>
            <a:r>
              <a:rPr sz="2300" spc="325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de 	</a:t>
            </a:r>
            <a:r>
              <a:rPr sz="2300" dirty="0">
                <a:latin typeface="Calibri"/>
                <a:cs typeface="Calibri"/>
              </a:rPr>
              <a:t>componentes</a:t>
            </a:r>
            <a:r>
              <a:rPr sz="2300" spc="3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simétricas</a:t>
            </a:r>
            <a:r>
              <a:rPr sz="2300" spc="3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</a:t>
            </a:r>
            <a:r>
              <a:rPr sz="2300" spc="3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su</a:t>
            </a:r>
            <a:r>
              <a:rPr sz="2300" spc="3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modelo</a:t>
            </a:r>
            <a:r>
              <a:rPr sz="2300" spc="30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matemático</a:t>
            </a:r>
            <a:r>
              <a:rPr sz="2300" spc="3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en</a:t>
            </a:r>
            <a:r>
              <a:rPr sz="2300" spc="3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el</a:t>
            </a:r>
            <a:r>
              <a:rPr sz="2300" spc="3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marco</a:t>
            </a:r>
            <a:r>
              <a:rPr sz="2300" spc="305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de 	</a:t>
            </a:r>
            <a:r>
              <a:rPr sz="2300" spc="-10" dirty="0">
                <a:latin typeface="Calibri"/>
                <a:cs typeface="Calibri"/>
              </a:rPr>
              <a:t>referencia</a:t>
            </a:r>
            <a:r>
              <a:rPr sz="2300" spc="-7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fase.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664125"/>
            <a:ext cx="8516620" cy="2450465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2636520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170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595"/>
              </a:spcBef>
              <a:buFont typeface="Segoe UI Symbol"/>
              <a:buChar char="❑"/>
              <a:tabLst>
                <a:tab pos="354330" algn="l"/>
              </a:tabLst>
            </a:pP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Líneas</a:t>
            </a:r>
            <a:r>
              <a:rPr sz="23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300" u="heavy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Transmisión</a:t>
            </a:r>
            <a:r>
              <a:rPr sz="2300" spc="-10" dirty="0">
                <a:latin typeface="Calibri"/>
                <a:cs typeface="Calibri"/>
              </a:rPr>
              <a:t>.</a:t>
            </a:r>
            <a:endParaRPr sz="23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equivalentes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impedancias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una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trifásica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balanceada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simétrica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son: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7083" y="3142487"/>
            <a:ext cx="3508247" cy="331165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664125"/>
            <a:ext cx="8471535" cy="1645920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2636520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170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595"/>
              </a:spcBef>
              <a:buFont typeface="Segoe UI Symbol"/>
              <a:buChar char="❑"/>
              <a:tabLst>
                <a:tab pos="354330" algn="l"/>
              </a:tabLst>
            </a:pP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Cargas</a:t>
            </a:r>
            <a:r>
              <a:rPr sz="2300" u="heavy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conectadas</a:t>
            </a:r>
            <a:r>
              <a:rPr sz="2300" u="heavy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3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estrella</a:t>
            </a:r>
            <a:r>
              <a:rPr sz="2300" u="heavy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aterrizada</a:t>
            </a:r>
            <a:r>
              <a:rPr sz="2300" spc="-10" dirty="0">
                <a:latin typeface="Calibri"/>
                <a:cs typeface="Calibri"/>
              </a:rPr>
              <a:t>.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28899" y="2313432"/>
            <a:ext cx="3311652" cy="406603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664125"/>
            <a:ext cx="8471535" cy="1645920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2636520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170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595"/>
              </a:spcBef>
              <a:buFont typeface="Segoe UI Symbol"/>
              <a:buChar char="❑"/>
              <a:tabLst>
                <a:tab pos="354330" algn="l"/>
              </a:tabLst>
            </a:pP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Cargas</a:t>
            </a:r>
            <a:r>
              <a:rPr sz="2300" u="heavy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conectadas</a:t>
            </a:r>
            <a:r>
              <a:rPr sz="2300" u="heavy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300" u="heavy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estrella</a:t>
            </a:r>
            <a:r>
              <a:rPr sz="2300" u="heavy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</a:t>
            </a:r>
            <a:r>
              <a:rPr sz="2300" u="heavy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conexión</a:t>
            </a:r>
            <a:r>
              <a:rPr sz="23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23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sz="2300" u="heavy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2300" u="heavy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3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delta</a:t>
            </a:r>
            <a:r>
              <a:rPr sz="2300" spc="-10" dirty="0">
                <a:latin typeface="Calibri"/>
                <a:cs typeface="Calibri"/>
              </a:rPr>
              <a:t>.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64179" y="2311907"/>
            <a:ext cx="3336035" cy="414223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645144"/>
            <a:ext cx="8517255" cy="172593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636520">
              <a:lnSpc>
                <a:spcPct val="100000"/>
              </a:lnSpc>
              <a:spcBef>
                <a:spcPts val="58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56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3695" marR="5080" indent="-341630">
              <a:lnSpc>
                <a:spcPct val="100000"/>
              </a:lnSpc>
              <a:spcBef>
                <a:spcPts val="580"/>
              </a:spcBef>
              <a:buFont typeface="Segoe UI Symbol"/>
              <a:buChar char="❑"/>
              <a:tabLst>
                <a:tab pos="354965" algn="l"/>
                <a:tab pos="2334895" algn="l"/>
                <a:tab pos="3499485" algn="l"/>
                <a:tab pos="5116830" algn="l"/>
                <a:tab pos="5742305" algn="l"/>
                <a:tab pos="6647180" algn="l"/>
                <a:tab pos="8199120" algn="l"/>
              </a:tabLst>
            </a:pP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trifásico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bidevanado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varias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conexiones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300" spc="-25" dirty="0">
                <a:latin typeface="Calibri"/>
                <a:cs typeface="Calibri"/>
              </a:rPr>
              <a:t> 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devanados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2707" y="2350007"/>
            <a:ext cx="7152131" cy="403707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645144"/>
            <a:ext cx="8517255" cy="172593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636520">
              <a:lnSpc>
                <a:spcPct val="100000"/>
              </a:lnSpc>
              <a:spcBef>
                <a:spcPts val="58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56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3695" marR="5080" indent="-341630">
              <a:lnSpc>
                <a:spcPct val="100000"/>
              </a:lnSpc>
              <a:spcBef>
                <a:spcPts val="580"/>
              </a:spcBef>
              <a:buFont typeface="Segoe UI Symbol"/>
              <a:buChar char="❑"/>
              <a:tabLst>
                <a:tab pos="354965" algn="l"/>
                <a:tab pos="2334895" algn="l"/>
                <a:tab pos="3499485" algn="l"/>
                <a:tab pos="5116830" algn="l"/>
                <a:tab pos="5742305" algn="l"/>
                <a:tab pos="6647180" algn="l"/>
                <a:tab pos="8199120" algn="l"/>
              </a:tabLst>
            </a:pP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trifásico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bidevanado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varias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conexiones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300" spc="-25" dirty="0">
                <a:latin typeface="Calibri"/>
                <a:cs typeface="Calibri"/>
              </a:rPr>
              <a:t> 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devanados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7091" y="2350007"/>
            <a:ext cx="7056119" cy="410413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645144"/>
            <a:ext cx="8519160" cy="172593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636520">
              <a:lnSpc>
                <a:spcPct val="100000"/>
              </a:lnSpc>
              <a:spcBef>
                <a:spcPts val="58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56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3695" marR="5080" indent="-341630">
              <a:lnSpc>
                <a:spcPct val="100000"/>
              </a:lnSpc>
              <a:spcBef>
                <a:spcPts val="580"/>
              </a:spcBef>
              <a:buFont typeface="Segoe UI Symbol"/>
              <a:buChar char="❑"/>
              <a:tabLst>
                <a:tab pos="354965" algn="l"/>
                <a:tab pos="2326005" algn="l"/>
                <a:tab pos="3482340" algn="l"/>
                <a:tab pos="5139690" algn="l"/>
                <a:tab pos="5758815" algn="l"/>
                <a:tab pos="6656705" algn="l"/>
                <a:tab pos="8201025" algn="l"/>
              </a:tabLst>
            </a:pP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trifásico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tridevanado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varias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conexiones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300" spc="-25" dirty="0">
                <a:latin typeface="Calibri"/>
                <a:cs typeface="Calibri"/>
              </a:rPr>
              <a:t> 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devanados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0347" y="2350007"/>
            <a:ext cx="6696456" cy="405384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645144"/>
            <a:ext cx="8519160" cy="172593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636520">
              <a:lnSpc>
                <a:spcPct val="100000"/>
              </a:lnSpc>
              <a:spcBef>
                <a:spcPts val="58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56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3695" marR="5080" indent="-341630">
              <a:lnSpc>
                <a:spcPct val="100000"/>
              </a:lnSpc>
              <a:spcBef>
                <a:spcPts val="580"/>
              </a:spcBef>
              <a:buFont typeface="Segoe UI Symbol"/>
              <a:buChar char="❑"/>
              <a:tabLst>
                <a:tab pos="354965" algn="l"/>
                <a:tab pos="2326005" algn="l"/>
                <a:tab pos="3482340" algn="l"/>
                <a:tab pos="5139690" algn="l"/>
                <a:tab pos="5758815" algn="l"/>
                <a:tab pos="6656705" algn="l"/>
                <a:tab pos="8201025" algn="l"/>
              </a:tabLst>
            </a:pP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trifásico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tridevanado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varias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conexiones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300" spc="-25" dirty="0">
                <a:latin typeface="Calibri"/>
                <a:cs typeface="Calibri"/>
              </a:rPr>
              <a:t> 	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devanados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31" y="2350008"/>
            <a:ext cx="6705600" cy="40523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3513" y="645144"/>
            <a:ext cx="8471535" cy="151892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636520">
              <a:lnSpc>
                <a:spcPct val="100000"/>
              </a:lnSpc>
              <a:spcBef>
                <a:spcPts val="58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56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1710"/>
              </a:spcBef>
              <a:buFont typeface="Segoe UI Symbol"/>
              <a:buChar char="❑"/>
              <a:tabLst>
                <a:tab pos="354330" algn="l"/>
              </a:tabLst>
            </a:pP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sz="2300" u="heavy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Síncrono: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1953" y="2663951"/>
            <a:ext cx="8180831" cy="270967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5145" y="5280659"/>
            <a:ext cx="337185" cy="121920"/>
          </a:xfrm>
          <a:custGeom>
            <a:avLst/>
            <a:gdLst/>
            <a:ahLst/>
            <a:cxnLst/>
            <a:rect l="l" t="t" r="r" b="b"/>
            <a:pathLst>
              <a:path w="337184" h="121920">
                <a:moveTo>
                  <a:pt x="336803" y="121919"/>
                </a:moveTo>
                <a:lnTo>
                  <a:pt x="336803" y="0"/>
                </a:lnTo>
                <a:lnTo>
                  <a:pt x="0" y="0"/>
                </a:lnTo>
                <a:lnTo>
                  <a:pt x="0" y="121919"/>
                </a:lnTo>
                <a:lnTo>
                  <a:pt x="336803" y="1219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4793" y="2474213"/>
          <a:ext cx="8613140" cy="3495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8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9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5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141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2250">
                <a:tc gridSpan="3">
                  <a:txBody>
                    <a:bodyPr/>
                    <a:lstStyle/>
                    <a:p>
                      <a:pPr marL="97790">
                        <a:lnSpc>
                          <a:spcPts val="1650"/>
                        </a:lnSpc>
                      </a:pPr>
                      <a:r>
                        <a:rPr sz="1450" b="1" spc="55" dirty="0">
                          <a:latin typeface="Arial"/>
                          <a:cs typeface="Arial"/>
                        </a:rPr>
                        <a:t>Símbolo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650"/>
                        </a:lnSpc>
                      </a:pPr>
                      <a:r>
                        <a:rPr sz="1450" b="1" spc="50" dirty="0">
                          <a:latin typeface="Arial"/>
                          <a:cs typeface="Arial"/>
                        </a:rPr>
                        <a:t>Descripción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650"/>
                        </a:lnSpc>
                      </a:pPr>
                      <a:r>
                        <a:rPr sz="1450" b="1" spc="65" dirty="0">
                          <a:latin typeface="Arial"/>
                          <a:cs typeface="Arial"/>
                        </a:rPr>
                        <a:t>Secuencia</a:t>
                      </a:r>
                      <a:r>
                        <a:rPr sz="145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50" b="1" spc="-25" dirty="0">
                          <a:latin typeface="Arial"/>
                          <a:cs typeface="Arial"/>
                        </a:rPr>
                        <a:t>(+)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650"/>
                        </a:lnSpc>
                      </a:pPr>
                      <a:r>
                        <a:rPr sz="1450" b="1" spc="65" dirty="0">
                          <a:latin typeface="Arial"/>
                          <a:cs typeface="Arial"/>
                        </a:rPr>
                        <a:t>Secuencia</a:t>
                      </a:r>
                      <a:r>
                        <a:rPr sz="1450" b="1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50" b="1" dirty="0">
                          <a:latin typeface="Arial"/>
                          <a:cs typeface="Arial"/>
                        </a:rPr>
                        <a:t>(-</a:t>
                      </a:r>
                      <a:r>
                        <a:rPr sz="1450" b="1" spc="-50" dirty="0">
                          <a:latin typeface="Arial"/>
                          <a:cs typeface="Arial"/>
                        </a:rPr>
                        <a:t>)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650"/>
                        </a:lnSpc>
                      </a:pPr>
                      <a:r>
                        <a:rPr sz="1450" b="1" spc="65" dirty="0">
                          <a:latin typeface="Arial"/>
                          <a:cs typeface="Arial"/>
                        </a:rPr>
                        <a:t>Secuencia</a:t>
                      </a:r>
                      <a:r>
                        <a:rPr sz="145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50" b="1" spc="25" dirty="0">
                          <a:latin typeface="Arial"/>
                          <a:cs typeface="Arial"/>
                        </a:rPr>
                        <a:t>(0)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810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965" marR="372110">
                        <a:lnSpc>
                          <a:spcPts val="1689"/>
                        </a:lnSpc>
                        <a:spcBef>
                          <a:spcPts val="20"/>
                        </a:spcBef>
                      </a:pPr>
                      <a:r>
                        <a:rPr sz="1450" spc="55" dirty="0">
                          <a:latin typeface="Arial MT"/>
                          <a:cs typeface="Arial MT"/>
                        </a:rPr>
                        <a:t>Equivalente</a:t>
                      </a:r>
                      <a:r>
                        <a:rPr sz="145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50" spc="30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50" spc="35" dirty="0">
                          <a:latin typeface="Arial MT"/>
                          <a:cs typeface="Arial MT"/>
                        </a:rPr>
                        <a:t>cortocircuito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028700">
                        <a:lnSpc>
                          <a:spcPct val="100000"/>
                        </a:lnSpc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Z1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67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Z2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Z0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361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965" marR="104139">
                        <a:lnSpc>
                          <a:spcPts val="1689"/>
                        </a:lnSpc>
                        <a:spcBef>
                          <a:spcPts val="15"/>
                        </a:spcBef>
                      </a:pPr>
                      <a:r>
                        <a:rPr sz="1450" spc="60" dirty="0">
                          <a:latin typeface="Arial MT"/>
                          <a:cs typeface="Arial MT"/>
                        </a:rPr>
                        <a:t>Transformador</a:t>
                      </a:r>
                      <a:r>
                        <a:rPr sz="145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50" spc="30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50" spc="45" dirty="0">
                          <a:latin typeface="Arial MT"/>
                          <a:cs typeface="Arial MT"/>
                        </a:rPr>
                        <a:t>potencia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Z1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511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Z2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511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73025" algn="ctr">
                        <a:lnSpc>
                          <a:spcPct val="100000"/>
                        </a:lnSpc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Z0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02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 marL="100965">
                        <a:lnSpc>
                          <a:spcPts val="1639"/>
                        </a:lnSpc>
                      </a:pPr>
                      <a:r>
                        <a:rPr sz="1450" spc="50" dirty="0">
                          <a:latin typeface="Arial MT"/>
                          <a:cs typeface="Arial MT"/>
                        </a:rPr>
                        <a:t>Circuito</a:t>
                      </a:r>
                      <a:r>
                        <a:rPr sz="145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50" spc="30" dirty="0">
                          <a:latin typeface="Arial MT"/>
                          <a:cs typeface="Arial MT"/>
                        </a:rPr>
                        <a:t>de</a:t>
                      </a:r>
                      <a:endParaRPr sz="1450">
                        <a:latin typeface="Arial MT"/>
                        <a:cs typeface="Arial MT"/>
                      </a:endParaRPr>
                    </a:p>
                    <a:p>
                      <a:pPr marL="100965" marR="135890">
                        <a:lnSpc>
                          <a:spcPts val="1660"/>
                        </a:lnSpc>
                        <a:spcBef>
                          <a:spcPts val="95"/>
                        </a:spcBef>
                      </a:pPr>
                      <a:r>
                        <a:rPr sz="1450" spc="50" dirty="0">
                          <a:latin typeface="Arial MT"/>
                          <a:cs typeface="Arial MT"/>
                        </a:rPr>
                        <a:t>distribución,</a:t>
                      </a:r>
                      <a:r>
                        <a:rPr sz="14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50" spc="30" dirty="0">
                          <a:latin typeface="Arial MT"/>
                          <a:cs typeface="Arial MT"/>
                        </a:rPr>
                        <a:t>línea </a:t>
                      </a:r>
                      <a:r>
                        <a:rPr sz="1450" spc="7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50" spc="45" dirty="0">
                          <a:latin typeface="Arial MT"/>
                          <a:cs typeface="Arial MT"/>
                        </a:rPr>
                        <a:t>transmisión</a:t>
                      </a:r>
                      <a:endParaRPr sz="14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Z1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Z2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35" dirty="0">
                          <a:latin typeface="Calibri"/>
                          <a:cs typeface="Calibri"/>
                        </a:rPr>
                        <a:t>Z0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04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7310608" y="5160243"/>
            <a:ext cx="1216660" cy="147955"/>
            <a:chOff x="7310608" y="5160243"/>
            <a:chExt cx="1216660" cy="147955"/>
          </a:xfrm>
        </p:grpSpPr>
        <p:sp>
          <p:nvSpPr>
            <p:cNvPr id="6" name="object 6"/>
            <p:cNvSpPr/>
            <p:nvPr/>
          </p:nvSpPr>
          <p:spPr>
            <a:xfrm>
              <a:off x="7758683" y="5173979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335279" y="120395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5279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58683" y="5173979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0" y="0"/>
                  </a:moveTo>
                  <a:lnTo>
                    <a:pt x="0" y="120395"/>
                  </a:lnTo>
                  <a:lnTo>
                    <a:pt x="335279" y="120395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24343" y="5234939"/>
              <a:ext cx="1188720" cy="1905"/>
            </a:xfrm>
            <a:custGeom>
              <a:avLst/>
              <a:gdLst/>
              <a:ahLst/>
              <a:cxnLst/>
              <a:rect l="l" t="t" r="r" b="b"/>
              <a:pathLst>
                <a:path w="1188720" h="1904">
                  <a:moveTo>
                    <a:pt x="420623" y="0"/>
                  </a:moveTo>
                  <a:lnTo>
                    <a:pt x="0" y="1523"/>
                  </a:lnTo>
                </a:path>
                <a:path w="1188720" h="1904">
                  <a:moveTo>
                    <a:pt x="783335" y="0"/>
                  </a:moveTo>
                  <a:lnTo>
                    <a:pt x="1188719" y="1523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93999" y="5160243"/>
            <a:ext cx="1216660" cy="147955"/>
            <a:chOff x="5493999" y="5160243"/>
            <a:chExt cx="1216660" cy="147955"/>
          </a:xfrm>
        </p:grpSpPr>
        <p:sp>
          <p:nvSpPr>
            <p:cNvPr id="10" name="object 10"/>
            <p:cNvSpPr/>
            <p:nvPr/>
          </p:nvSpPr>
          <p:spPr>
            <a:xfrm>
              <a:off x="5942075" y="5173979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335279" y="120395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5279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42075" y="5173979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0" y="0"/>
                  </a:moveTo>
                  <a:lnTo>
                    <a:pt x="0" y="120395"/>
                  </a:lnTo>
                  <a:lnTo>
                    <a:pt x="335279" y="120395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07735" y="5234939"/>
              <a:ext cx="1188720" cy="1905"/>
            </a:xfrm>
            <a:custGeom>
              <a:avLst/>
              <a:gdLst/>
              <a:ahLst/>
              <a:cxnLst/>
              <a:rect l="l" t="t" r="r" b="b"/>
              <a:pathLst>
                <a:path w="1188720" h="1904">
                  <a:moveTo>
                    <a:pt x="420623" y="0"/>
                  </a:moveTo>
                  <a:lnTo>
                    <a:pt x="0" y="1523"/>
                  </a:lnTo>
                </a:path>
                <a:path w="1188720" h="1904">
                  <a:moveTo>
                    <a:pt x="783335" y="0"/>
                  </a:moveTo>
                  <a:lnTo>
                    <a:pt x="1188719" y="1523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700271" y="5146528"/>
            <a:ext cx="1187450" cy="147955"/>
            <a:chOff x="3700271" y="5146528"/>
            <a:chExt cx="1187450" cy="147955"/>
          </a:xfrm>
        </p:grpSpPr>
        <p:sp>
          <p:nvSpPr>
            <p:cNvPr id="14" name="object 14"/>
            <p:cNvSpPr/>
            <p:nvPr/>
          </p:nvSpPr>
          <p:spPr>
            <a:xfrm>
              <a:off x="4133087" y="5160263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335279" y="120395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5279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33087" y="5160263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0" y="0"/>
                  </a:moveTo>
                  <a:lnTo>
                    <a:pt x="0" y="120395"/>
                  </a:lnTo>
                  <a:lnTo>
                    <a:pt x="335279" y="120395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00271" y="5221223"/>
              <a:ext cx="1187450" cy="0"/>
            </a:xfrm>
            <a:custGeom>
              <a:avLst/>
              <a:gdLst/>
              <a:ahLst/>
              <a:cxnLst/>
              <a:rect l="l" t="t" r="r" b="b"/>
              <a:pathLst>
                <a:path w="1187450">
                  <a:moveTo>
                    <a:pt x="419099" y="0"/>
                  </a:moveTo>
                  <a:lnTo>
                    <a:pt x="0" y="0"/>
                  </a:lnTo>
                </a:path>
                <a:path w="1187450">
                  <a:moveTo>
                    <a:pt x="781811" y="0"/>
                  </a:moveTo>
                  <a:lnTo>
                    <a:pt x="1187195" y="0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475971" y="4066783"/>
            <a:ext cx="979805" cy="778510"/>
            <a:chOff x="7475971" y="4066783"/>
            <a:chExt cx="979805" cy="778510"/>
          </a:xfrm>
        </p:grpSpPr>
        <p:sp>
          <p:nvSpPr>
            <p:cNvPr id="18" name="object 18"/>
            <p:cNvSpPr/>
            <p:nvPr/>
          </p:nvSpPr>
          <p:spPr>
            <a:xfrm>
              <a:off x="7522463" y="4829555"/>
              <a:ext cx="919480" cy="1905"/>
            </a:xfrm>
            <a:custGeom>
              <a:avLst/>
              <a:gdLst/>
              <a:ahLst/>
              <a:cxnLst/>
              <a:rect l="l" t="t" r="r" b="b"/>
              <a:pathLst>
                <a:path w="919479" h="1904">
                  <a:moveTo>
                    <a:pt x="0" y="0"/>
                  </a:moveTo>
                  <a:lnTo>
                    <a:pt x="918971" y="1523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90687" y="4212335"/>
              <a:ext cx="338455" cy="120650"/>
            </a:xfrm>
            <a:custGeom>
              <a:avLst/>
              <a:gdLst/>
              <a:ahLst/>
              <a:cxnLst/>
              <a:rect l="l" t="t" r="r" b="b"/>
              <a:pathLst>
                <a:path w="338454" h="120650">
                  <a:moveTo>
                    <a:pt x="338327" y="120395"/>
                  </a:moveTo>
                  <a:lnTo>
                    <a:pt x="338327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8327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90687" y="4212335"/>
              <a:ext cx="338455" cy="120650"/>
            </a:xfrm>
            <a:custGeom>
              <a:avLst/>
              <a:gdLst/>
              <a:ahLst/>
              <a:cxnLst/>
              <a:rect l="l" t="t" r="r" b="b"/>
              <a:pathLst>
                <a:path w="338454" h="120650">
                  <a:moveTo>
                    <a:pt x="0" y="0"/>
                  </a:moveTo>
                  <a:lnTo>
                    <a:pt x="0" y="120395"/>
                  </a:lnTo>
                  <a:lnTo>
                    <a:pt x="338327" y="120395"/>
                  </a:lnTo>
                  <a:lnTo>
                    <a:pt x="338327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19059" y="4276343"/>
              <a:ext cx="483234" cy="6350"/>
            </a:xfrm>
            <a:custGeom>
              <a:avLst/>
              <a:gdLst/>
              <a:ahLst/>
              <a:cxnLst/>
              <a:rect l="l" t="t" r="r" b="b"/>
              <a:pathLst>
                <a:path w="483234" h="6350">
                  <a:moveTo>
                    <a:pt x="0" y="4571"/>
                  </a:moveTo>
                  <a:lnTo>
                    <a:pt x="71627" y="6095"/>
                  </a:lnTo>
                </a:path>
                <a:path w="483234" h="6350">
                  <a:moveTo>
                    <a:pt x="413003" y="0"/>
                  </a:moveTo>
                  <a:lnTo>
                    <a:pt x="483107" y="1523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183879" y="4244339"/>
              <a:ext cx="64135" cy="60960"/>
            </a:xfrm>
            <a:custGeom>
              <a:avLst/>
              <a:gdLst/>
              <a:ahLst/>
              <a:cxnLst/>
              <a:rect l="l" t="t" r="r" b="b"/>
              <a:pathLst>
                <a:path w="64134" h="60960">
                  <a:moveTo>
                    <a:pt x="64007" y="30479"/>
                  </a:moveTo>
                  <a:lnTo>
                    <a:pt x="61364" y="18645"/>
                  </a:lnTo>
                  <a:lnTo>
                    <a:pt x="54292" y="8953"/>
                  </a:lnTo>
                  <a:lnTo>
                    <a:pt x="44076" y="2405"/>
                  </a:lnTo>
                  <a:lnTo>
                    <a:pt x="32003" y="0"/>
                  </a:lnTo>
                  <a:lnTo>
                    <a:pt x="19288" y="2405"/>
                  </a:lnTo>
                  <a:lnTo>
                    <a:pt x="9143" y="8953"/>
                  </a:lnTo>
                  <a:lnTo>
                    <a:pt x="2428" y="18645"/>
                  </a:lnTo>
                  <a:lnTo>
                    <a:pt x="0" y="30479"/>
                  </a:lnTo>
                  <a:lnTo>
                    <a:pt x="2428" y="42314"/>
                  </a:lnTo>
                  <a:lnTo>
                    <a:pt x="9143" y="52006"/>
                  </a:lnTo>
                  <a:lnTo>
                    <a:pt x="19288" y="58554"/>
                  </a:lnTo>
                  <a:lnTo>
                    <a:pt x="32003" y="60959"/>
                  </a:lnTo>
                  <a:lnTo>
                    <a:pt x="44076" y="58554"/>
                  </a:lnTo>
                  <a:lnTo>
                    <a:pt x="54292" y="52006"/>
                  </a:lnTo>
                  <a:lnTo>
                    <a:pt x="61364" y="42314"/>
                  </a:lnTo>
                  <a:lnTo>
                    <a:pt x="64007" y="304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183879" y="4244339"/>
              <a:ext cx="64135" cy="60960"/>
            </a:xfrm>
            <a:custGeom>
              <a:avLst/>
              <a:gdLst/>
              <a:ahLst/>
              <a:cxnLst/>
              <a:rect l="l" t="t" r="r" b="b"/>
              <a:pathLst>
                <a:path w="64134" h="60960">
                  <a:moveTo>
                    <a:pt x="32003" y="0"/>
                  </a:moveTo>
                  <a:lnTo>
                    <a:pt x="19288" y="2405"/>
                  </a:lnTo>
                  <a:lnTo>
                    <a:pt x="9143" y="8953"/>
                  </a:lnTo>
                  <a:lnTo>
                    <a:pt x="2428" y="18645"/>
                  </a:lnTo>
                  <a:lnTo>
                    <a:pt x="0" y="30479"/>
                  </a:lnTo>
                  <a:lnTo>
                    <a:pt x="2428" y="42314"/>
                  </a:lnTo>
                  <a:lnTo>
                    <a:pt x="9143" y="52006"/>
                  </a:lnTo>
                  <a:lnTo>
                    <a:pt x="19288" y="58554"/>
                  </a:lnTo>
                  <a:lnTo>
                    <a:pt x="32003" y="60959"/>
                  </a:lnTo>
                  <a:lnTo>
                    <a:pt x="44076" y="58554"/>
                  </a:lnTo>
                  <a:lnTo>
                    <a:pt x="54292" y="52006"/>
                  </a:lnTo>
                  <a:lnTo>
                    <a:pt x="61364" y="42314"/>
                  </a:lnTo>
                  <a:lnTo>
                    <a:pt x="64007" y="30479"/>
                  </a:lnTo>
                  <a:lnTo>
                    <a:pt x="61364" y="18645"/>
                  </a:lnTo>
                  <a:lnTo>
                    <a:pt x="54292" y="8953"/>
                  </a:lnTo>
                  <a:lnTo>
                    <a:pt x="44076" y="2405"/>
                  </a:lnTo>
                  <a:lnTo>
                    <a:pt x="32003" y="0"/>
                  </a:lnTo>
                  <a:close/>
                </a:path>
              </a:pathLst>
            </a:custGeom>
            <a:ln w="13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362187" y="4248911"/>
              <a:ext cx="66040" cy="60960"/>
            </a:xfrm>
            <a:custGeom>
              <a:avLst/>
              <a:gdLst/>
              <a:ahLst/>
              <a:cxnLst/>
              <a:rect l="l" t="t" r="r" b="b"/>
              <a:pathLst>
                <a:path w="66040" h="60960">
                  <a:moveTo>
                    <a:pt x="65531" y="30479"/>
                  </a:moveTo>
                  <a:lnTo>
                    <a:pt x="62888" y="18645"/>
                  </a:lnTo>
                  <a:lnTo>
                    <a:pt x="55816" y="8953"/>
                  </a:lnTo>
                  <a:lnTo>
                    <a:pt x="45600" y="2405"/>
                  </a:lnTo>
                  <a:lnTo>
                    <a:pt x="33527" y="0"/>
                  </a:lnTo>
                  <a:lnTo>
                    <a:pt x="20573" y="2405"/>
                  </a:lnTo>
                  <a:lnTo>
                    <a:pt x="9905" y="8953"/>
                  </a:lnTo>
                  <a:lnTo>
                    <a:pt x="2666" y="18645"/>
                  </a:lnTo>
                  <a:lnTo>
                    <a:pt x="0" y="30479"/>
                  </a:lnTo>
                  <a:lnTo>
                    <a:pt x="2666" y="42314"/>
                  </a:lnTo>
                  <a:lnTo>
                    <a:pt x="9905" y="52006"/>
                  </a:lnTo>
                  <a:lnTo>
                    <a:pt x="20573" y="58554"/>
                  </a:lnTo>
                  <a:lnTo>
                    <a:pt x="33527" y="60959"/>
                  </a:lnTo>
                  <a:lnTo>
                    <a:pt x="45600" y="58554"/>
                  </a:lnTo>
                  <a:lnTo>
                    <a:pt x="55816" y="52006"/>
                  </a:lnTo>
                  <a:lnTo>
                    <a:pt x="62888" y="42314"/>
                  </a:lnTo>
                  <a:lnTo>
                    <a:pt x="65531" y="304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362187" y="4248911"/>
              <a:ext cx="66040" cy="60960"/>
            </a:xfrm>
            <a:custGeom>
              <a:avLst/>
              <a:gdLst/>
              <a:ahLst/>
              <a:cxnLst/>
              <a:rect l="l" t="t" r="r" b="b"/>
              <a:pathLst>
                <a:path w="66040" h="60960">
                  <a:moveTo>
                    <a:pt x="33527" y="0"/>
                  </a:moveTo>
                  <a:lnTo>
                    <a:pt x="20573" y="2405"/>
                  </a:lnTo>
                  <a:lnTo>
                    <a:pt x="9905" y="8953"/>
                  </a:lnTo>
                  <a:lnTo>
                    <a:pt x="2666" y="18645"/>
                  </a:lnTo>
                  <a:lnTo>
                    <a:pt x="0" y="30479"/>
                  </a:lnTo>
                  <a:lnTo>
                    <a:pt x="2666" y="42314"/>
                  </a:lnTo>
                  <a:lnTo>
                    <a:pt x="9905" y="52006"/>
                  </a:lnTo>
                  <a:lnTo>
                    <a:pt x="20573" y="58554"/>
                  </a:lnTo>
                  <a:lnTo>
                    <a:pt x="33527" y="60959"/>
                  </a:lnTo>
                  <a:lnTo>
                    <a:pt x="45600" y="58554"/>
                  </a:lnTo>
                  <a:lnTo>
                    <a:pt x="55816" y="52006"/>
                  </a:lnTo>
                  <a:lnTo>
                    <a:pt x="62888" y="42314"/>
                  </a:lnTo>
                  <a:lnTo>
                    <a:pt x="65531" y="30479"/>
                  </a:lnTo>
                  <a:lnTo>
                    <a:pt x="62888" y="18645"/>
                  </a:lnTo>
                  <a:lnTo>
                    <a:pt x="55816" y="8953"/>
                  </a:lnTo>
                  <a:lnTo>
                    <a:pt x="45600" y="2405"/>
                  </a:lnTo>
                  <a:lnTo>
                    <a:pt x="33527" y="0"/>
                  </a:lnTo>
                  <a:close/>
                </a:path>
              </a:pathLst>
            </a:custGeom>
            <a:ln w="13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482839" y="4244339"/>
              <a:ext cx="67310" cy="60960"/>
            </a:xfrm>
            <a:custGeom>
              <a:avLst/>
              <a:gdLst/>
              <a:ahLst/>
              <a:cxnLst/>
              <a:rect l="l" t="t" r="r" b="b"/>
              <a:pathLst>
                <a:path w="67309" h="60960">
                  <a:moveTo>
                    <a:pt x="67055" y="30479"/>
                  </a:moveTo>
                  <a:lnTo>
                    <a:pt x="64388" y="18645"/>
                  </a:lnTo>
                  <a:lnTo>
                    <a:pt x="57149" y="8953"/>
                  </a:lnTo>
                  <a:lnTo>
                    <a:pt x="46481" y="2405"/>
                  </a:lnTo>
                  <a:lnTo>
                    <a:pt x="33527" y="0"/>
                  </a:lnTo>
                  <a:lnTo>
                    <a:pt x="20573" y="2405"/>
                  </a:lnTo>
                  <a:lnTo>
                    <a:pt x="9905" y="8953"/>
                  </a:lnTo>
                  <a:lnTo>
                    <a:pt x="2666" y="18645"/>
                  </a:lnTo>
                  <a:lnTo>
                    <a:pt x="0" y="30479"/>
                  </a:lnTo>
                  <a:lnTo>
                    <a:pt x="2666" y="42314"/>
                  </a:lnTo>
                  <a:lnTo>
                    <a:pt x="9905" y="52006"/>
                  </a:lnTo>
                  <a:lnTo>
                    <a:pt x="20573" y="58554"/>
                  </a:lnTo>
                  <a:lnTo>
                    <a:pt x="33527" y="60959"/>
                  </a:lnTo>
                  <a:lnTo>
                    <a:pt x="46481" y="58554"/>
                  </a:lnTo>
                  <a:lnTo>
                    <a:pt x="57149" y="52006"/>
                  </a:lnTo>
                  <a:lnTo>
                    <a:pt x="64388" y="42314"/>
                  </a:lnTo>
                  <a:lnTo>
                    <a:pt x="67055" y="304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82839" y="4244339"/>
              <a:ext cx="67310" cy="60960"/>
            </a:xfrm>
            <a:custGeom>
              <a:avLst/>
              <a:gdLst/>
              <a:ahLst/>
              <a:cxnLst/>
              <a:rect l="l" t="t" r="r" b="b"/>
              <a:pathLst>
                <a:path w="67309" h="60960">
                  <a:moveTo>
                    <a:pt x="33527" y="0"/>
                  </a:moveTo>
                  <a:lnTo>
                    <a:pt x="20573" y="2405"/>
                  </a:lnTo>
                  <a:lnTo>
                    <a:pt x="9905" y="8953"/>
                  </a:lnTo>
                  <a:lnTo>
                    <a:pt x="2666" y="18645"/>
                  </a:lnTo>
                  <a:lnTo>
                    <a:pt x="0" y="30479"/>
                  </a:lnTo>
                  <a:lnTo>
                    <a:pt x="2666" y="42314"/>
                  </a:lnTo>
                  <a:lnTo>
                    <a:pt x="9905" y="52006"/>
                  </a:lnTo>
                  <a:lnTo>
                    <a:pt x="20573" y="58554"/>
                  </a:lnTo>
                  <a:lnTo>
                    <a:pt x="33527" y="60959"/>
                  </a:lnTo>
                  <a:lnTo>
                    <a:pt x="46481" y="58554"/>
                  </a:lnTo>
                  <a:lnTo>
                    <a:pt x="57149" y="52006"/>
                  </a:lnTo>
                  <a:lnTo>
                    <a:pt x="64388" y="42314"/>
                  </a:lnTo>
                  <a:lnTo>
                    <a:pt x="67055" y="30479"/>
                  </a:lnTo>
                  <a:lnTo>
                    <a:pt x="64388" y="18645"/>
                  </a:lnTo>
                  <a:lnTo>
                    <a:pt x="57149" y="8953"/>
                  </a:lnTo>
                  <a:lnTo>
                    <a:pt x="46481" y="2405"/>
                  </a:lnTo>
                  <a:lnTo>
                    <a:pt x="33527" y="0"/>
                  </a:lnTo>
                  <a:close/>
                </a:path>
              </a:pathLst>
            </a:custGeom>
            <a:ln w="13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62671" y="4248911"/>
              <a:ext cx="64135" cy="60960"/>
            </a:xfrm>
            <a:custGeom>
              <a:avLst/>
              <a:gdLst/>
              <a:ahLst/>
              <a:cxnLst/>
              <a:rect l="l" t="t" r="r" b="b"/>
              <a:pathLst>
                <a:path w="64134" h="60960">
                  <a:moveTo>
                    <a:pt x="64007" y="30479"/>
                  </a:moveTo>
                  <a:lnTo>
                    <a:pt x="61579" y="18645"/>
                  </a:lnTo>
                  <a:lnTo>
                    <a:pt x="54863" y="8953"/>
                  </a:lnTo>
                  <a:lnTo>
                    <a:pt x="44719" y="2405"/>
                  </a:lnTo>
                  <a:lnTo>
                    <a:pt x="32003" y="0"/>
                  </a:lnTo>
                  <a:lnTo>
                    <a:pt x="19288" y="2405"/>
                  </a:lnTo>
                  <a:lnTo>
                    <a:pt x="9143" y="8953"/>
                  </a:lnTo>
                  <a:lnTo>
                    <a:pt x="2428" y="18645"/>
                  </a:lnTo>
                  <a:lnTo>
                    <a:pt x="0" y="30479"/>
                  </a:lnTo>
                  <a:lnTo>
                    <a:pt x="2428" y="42314"/>
                  </a:lnTo>
                  <a:lnTo>
                    <a:pt x="9143" y="52006"/>
                  </a:lnTo>
                  <a:lnTo>
                    <a:pt x="19288" y="58554"/>
                  </a:lnTo>
                  <a:lnTo>
                    <a:pt x="32003" y="60959"/>
                  </a:lnTo>
                  <a:lnTo>
                    <a:pt x="44719" y="58554"/>
                  </a:lnTo>
                  <a:lnTo>
                    <a:pt x="54863" y="52006"/>
                  </a:lnTo>
                  <a:lnTo>
                    <a:pt x="61579" y="42314"/>
                  </a:lnTo>
                  <a:lnTo>
                    <a:pt x="64007" y="304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91983" y="4248911"/>
              <a:ext cx="234950" cy="60960"/>
            </a:xfrm>
            <a:custGeom>
              <a:avLst/>
              <a:gdLst/>
              <a:ahLst/>
              <a:cxnLst/>
              <a:rect l="l" t="t" r="r" b="b"/>
              <a:pathLst>
                <a:path w="234950" h="60960">
                  <a:moveTo>
                    <a:pt x="202691" y="0"/>
                  </a:moveTo>
                  <a:lnTo>
                    <a:pt x="189976" y="2405"/>
                  </a:lnTo>
                  <a:lnTo>
                    <a:pt x="179831" y="8953"/>
                  </a:lnTo>
                  <a:lnTo>
                    <a:pt x="173116" y="18645"/>
                  </a:lnTo>
                  <a:lnTo>
                    <a:pt x="170687" y="30479"/>
                  </a:lnTo>
                  <a:lnTo>
                    <a:pt x="173116" y="42314"/>
                  </a:lnTo>
                  <a:lnTo>
                    <a:pt x="179831" y="52006"/>
                  </a:lnTo>
                  <a:lnTo>
                    <a:pt x="189976" y="58554"/>
                  </a:lnTo>
                  <a:lnTo>
                    <a:pt x="202691" y="60959"/>
                  </a:lnTo>
                  <a:lnTo>
                    <a:pt x="215407" y="58554"/>
                  </a:lnTo>
                  <a:lnTo>
                    <a:pt x="225551" y="52006"/>
                  </a:lnTo>
                  <a:lnTo>
                    <a:pt x="232267" y="42314"/>
                  </a:lnTo>
                  <a:lnTo>
                    <a:pt x="234695" y="30479"/>
                  </a:lnTo>
                  <a:lnTo>
                    <a:pt x="232267" y="18645"/>
                  </a:lnTo>
                  <a:lnTo>
                    <a:pt x="225551" y="8953"/>
                  </a:lnTo>
                  <a:lnTo>
                    <a:pt x="215407" y="2405"/>
                  </a:lnTo>
                  <a:lnTo>
                    <a:pt x="202691" y="0"/>
                  </a:lnTo>
                  <a:close/>
                </a:path>
                <a:path w="234950" h="60960">
                  <a:moveTo>
                    <a:pt x="0" y="4571"/>
                  </a:moveTo>
                  <a:lnTo>
                    <a:pt x="57911" y="25907"/>
                  </a:lnTo>
                </a:path>
              </a:pathLst>
            </a:custGeom>
            <a:ln w="13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2463" y="4276343"/>
              <a:ext cx="868680" cy="547370"/>
            </a:xfrm>
            <a:custGeom>
              <a:avLst/>
              <a:gdLst/>
              <a:ahLst/>
              <a:cxnLst/>
              <a:rect l="l" t="t" r="r" b="b"/>
              <a:pathLst>
                <a:path w="868679" h="547370">
                  <a:moveTo>
                    <a:pt x="0" y="0"/>
                  </a:moveTo>
                  <a:lnTo>
                    <a:pt x="173735" y="1523"/>
                  </a:lnTo>
                </a:path>
                <a:path w="868679" h="547370">
                  <a:moveTo>
                    <a:pt x="694943" y="0"/>
                  </a:moveTo>
                  <a:lnTo>
                    <a:pt x="868679" y="1523"/>
                  </a:lnTo>
                </a:path>
                <a:path w="868679" h="547370">
                  <a:moveTo>
                    <a:pt x="170687" y="33527"/>
                  </a:moveTo>
                  <a:lnTo>
                    <a:pt x="173735" y="547115"/>
                  </a:lnTo>
                </a:path>
                <a:path w="868679" h="547370">
                  <a:moveTo>
                    <a:pt x="690371" y="35051"/>
                  </a:moveTo>
                  <a:lnTo>
                    <a:pt x="691895" y="547115"/>
                  </a:lnTo>
                </a:path>
              </a:pathLst>
            </a:custGeom>
            <a:ln w="13735">
              <a:solidFill>
                <a:srgbClr val="00AF4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5115" y="4066783"/>
              <a:ext cx="177555" cy="16461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05967" y="4077451"/>
              <a:ext cx="184423" cy="16308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519415" y="4483607"/>
              <a:ext cx="861060" cy="125095"/>
            </a:xfrm>
            <a:custGeom>
              <a:avLst/>
              <a:gdLst/>
              <a:ahLst/>
              <a:cxnLst/>
              <a:rect l="l" t="t" r="r" b="b"/>
              <a:pathLst>
                <a:path w="861059" h="125095">
                  <a:moveTo>
                    <a:pt x="4571" y="103631"/>
                  </a:moveTo>
                  <a:lnTo>
                    <a:pt x="70103" y="0"/>
                  </a:lnTo>
                </a:path>
                <a:path w="861059" h="125095">
                  <a:moveTo>
                    <a:pt x="73151" y="0"/>
                  </a:moveTo>
                  <a:lnTo>
                    <a:pt x="141731" y="111251"/>
                  </a:lnTo>
                </a:path>
                <a:path w="861059" h="125095">
                  <a:moveTo>
                    <a:pt x="0" y="117347"/>
                  </a:moveTo>
                  <a:lnTo>
                    <a:pt x="143255" y="117347"/>
                  </a:lnTo>
                </a:path>
                <a:path w="861059" h="125095">
                  <a:moveTo>
                    <a:pt x="723899" y="111251"/>
                  </a:moveTo>
                  <a:lnTo>
                    <a:pt x="787907" y="7619"/>
                  </a:lnTo>
                </a:path>
                <a:path w="861059" h="125095">
                  <a:moveTo>
                    <a:pt x="790955" y="7619"/>
                  </a:moveTo>
                  <a:lnTo>
                    <a:pt x="859535" y="118871"/>
                  </a:lnTo>
                </a:path>
                <a:path w="861059" h="125095">
                  <a:moveTo>
                    <a:pt x="719327" y="123443"/>
                  </a:moveTo>
                  <a:lnTo>
                    <a:pt x="861059" y="124967"/>
                  </a:lnTo>
                </a:path>
              </a:pathLst>
            </a:custGeom>
            <a:ln w="13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5493999" y="4177264"/>
            <a:ext cx="1216660" cy="147955"/>
            <a:chOff x="5493999" y="4177264"/>
            <a:chExt cx="1216660" cy="147955"/>
          </a:xfrm>
        </p:grpSpPr>
        <p:sp>
          <p:nvSpPr>
            <p:cNvPr id="35" name="object 35"/>
            <p:cNvSpPr/>
            <p:nvPr/>
          </p:nvSpPr>
          <p:spPr>
            <a:xfrm>
              <a:off x="5942075" y="4190999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335279" y="120395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5279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942075" y="4190999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0" y="0"/>
                  </a:moveTo>
                  <a:lnTo>
                    <a:pt x="0" y="120395"/>
                  </a:lnTo>
                  <a:lnTo>
                    <a:pt x="335279" y="120395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507735" y="4251959"/>
              <a:ext cx="1188720" cy="1905"/>
            </a:xfrm>
            <a:custGeom>
              <a:avLst/>
              <a:gdLst/>
              <a:ahLst/>
              <a:cxnLst/>
              <a:rect l="l" t="t" r="r" b="b"/>
              <a:pathLst>
                <a:path w="1188720" h="1904">
                  <a:moveTo>
                    <a:pt x="420623" y="0"/>
                  </a:moveTo>
                  <a:lnTo>
                    <a:pt x="0" y="1523"/>
                  </a:lnTo>
                </a:path>
                <a:path w="1188720" h="1904">
                  <a:moveTo>
                    <a:pt x="783335" y="0"/>
                  </a:moveTo>
                  <a:lnTo>
                    <a:pt x="1188719" y="1523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677391" y="4177264"/>
            <a:ext cx="1216660" cy="147955"/>
            <a:chOff x="3677391" y="4177264"/>
            <a:chExt cx="1216660" cy="147955"/>
          </a:xfrm>
        </p:grpSpPr>
        <p:sp>
          <p:nvSpPr>
            <p:cNvPr id="39" name="object 39"/>
            <p:cNvSpPr/>
            <p:nvPr/>
          </p:nvSpPr>
          <p:spPr>
            <a:xfrm>
              <a:off x="4123943" y="4190999"/>
              <a:ext cx="337185" cy="120650"/>
            </a:xfrm>
            <a:custGeom>
              <a:avLst/>
              <a:gdLst/>
              <a:ahLst/>
              <a:cxnLst/>
              <a:rect l="l" t="t" r="r" b="b"/>
              <a:pathLst>
                <a:path w="337185" h="120650">
                  <a:moveTo>
                    <a:pt x="336803" y="120395"/>
                  </a:moveTo>
                  <a:lnTo>
                    <a:pt x="336803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6803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123943" y="4190999"/>
              <a:ext cx="337185" cy="120650"/>
            </a:xfrm>
            <a:custGeom>
              <a:avLst/>
              <a:gdLst/>
              <a:ahLst/>
              <a:cxnLst/>
              <a:rect l="l" t="t" r="r" b="b"/>
              <a:pathLst>
                <a:path w="337185" h="120650">
                  <a:moveTo>
                    <a:pt x="0" y="0"/>
                  </a:moveTo>
                  <a:lnTo>
                    <a:pt x="0" y="120395"/>
                  </a:lnTo>
                  <a:lnTo>
                    <a:pt x="336803" y="120395"/>
                  </a:lnTo>
                  <a:lnTo>
                    <a:pt x="336803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91127" y="4251959"/>
              <a:ext cx="1188720" cy="1905"/>
            </a:xfrm>
            <a:custGeom>
              <a:avLst/>
              <a:gdLst/>
              <a:ahLst/>
              <a:cxnLst/>
              <a:rect l="l" t="t" r="r" b="b"/>
              <a:pathLst>
                <a:path w="1188720" h="1904">
                  <a:moveTo>
                    <a:pt x="419099" y="0"/>
                  </a:moveTo>
                  <a:lnTo>
                    <a:pt x="0" y="1523"/>
                  </a:lnTo>
                </a:path>
                <a:path w="1188720" h="1904">
                  <a:moveTo>
                    <a:pt x="783335" y="0"/>
                  </a:moveTo>
                  <a:lnTo>
                    <a:pt x="1188719" y="1523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874749" y="4131563"/>
            <a:ext cx="307975" cy="608330"/>
            <a:chOff x="874749" y="4131563"/>
            <a:chExt cx="307975" cy="608330"/>
          </a:xfrm>
        </p:grpSpPr>
        <p:sp>
          <p:nvSpPr>
            <p:cNvPr id="43" name="object 43"/>
            <p:cNvSpPr/>
            <p:nvPr/>
          </p:nvSpPr>
          <p:spPr>
            <a:xfrm>
              <a:off x="888485" y="4255007"/>
              <a:ext cx="280670" cy="360045"/>
            </a:xfrm>
            <a:custGeom>
              <a:avLst/>
              <a:gdLst/>
              <a:ahLst/>
              <a:cxnLst/>
              <a:rect l="l" t="t" r="r" b="b"/>
              <a:pathLst>
                <a:path w="280669" h="360045">
                  <a:moveTo>
                    <a:pt x="137159" y="0"/>
                  </a:moveTo>
                  <a:lnTo>
                    <a:pt x="93634" y="6571"/>
                  </a:lnTo>
                  <a:lnTo>
                    <a:pt x="55961" y="24774"/>
                  </a:lnTo>
                  <a:lnTo>
                    <a:pt x="26334" y="52340"/>
                  </a:lnTo>
                  <a:lnTo>
                    <a:pt x="6949" y="87002"/>
                  </a:lnTo>
                  <a:lnTo>
                    <a:pt x="0" y="126491"/>
                  </a:lnTo>
                  <a:lnTo>
                    <a:pt x="6949" y="166567"/>
                  </a:lnTo>
                  <a:lnTo>
                    <a:pt x="26334" y="201302"/>
                  </a:lnTo>
                  <a:lnTo>
                    <a:pt x="55961" y="228648"/>
                  </a:lnTo>
                  <a:lnTo>
                    <a:pt x="93634" y="246558"/>
                  </a:lnTo>
                  <a:lnTo>
                    <a:pt x="137159" y="252983"/>
                  </a:lnTo>
                  <a:lnTo>
                    <a:pt x="180688" y="246558"/>
                  </a:lnTo>
                  <a:lnTo>
                    <a:pt x="218363" y="228648"/>
                  </a:lnTo>
                  <a:lnTo>
                    <a:pt x="247990" y="201302"/>
                  </a:lnTo>
                  <a:lnTo>
                    <a:pt x="267376" y="166567"/>
                  </a:lnTo>
                  <a:lnTo>
                    <a:pt x="274326" y="126491"/>
                  </a:lnTo>
                  <a:lnTo>
                    <a:pt x="267376" y="87002"/>
                  </a:lnTo>
                  <a:lnTo>
                    <a:pt x="247990" y="52340"/>
                  </a:lnTo>
                  <a:lnTo>
                    <a:pt x="218363" y="24774"/>
                  </a:lnTo>
                  <a:lnTo>
                    <a:pt x="180688" y="6571"/>
                  </a:lnTo>
                  <a:lnTo>
                    <a:pt x="137159" y="0"/>
                  </a:lnTo>
                  <a:close/>
                </a:path>
                <a:path w="280669" h="360045">
                  <a:moveTo>
                    <a:pt x="143255" y="106679"/>
                  </a:moveTo>
                  <a:lnTo>
                    <a:pt x="99730" y="113105"/>
                  </a:lnTo>
                  <a:lnTo>
                    <a:pt x="62057" y="131015"/>
                  </a:lnTo>
                  <a:lnTo>
                    <a:pt x="32430" y="158361"/>
                  </a:lnTo>
                  <a:lnTo>
                    <a:pt x="13045" y="193096"/>
                  </a:lnTo>
                  <a:lnTo>
                    <a:pt x="6095" y="233171"/>
                  </a:lnTo>
                  <a:lnTo>
                    <a:pt x="13045" y="273247"/>
                  </a:lnTo>
                  <a:lnTo>
                    <a:pt x="32430" y="307982"/>
                  </a:lnTo>
                  <a:lnTo>
                    <a:pt x="62057" y="335328"/>
                  </a:lnTo>
                  <a:lnTo>
                    <a:pt x="99730" y="353238"/>
                  </a:lnTo>
                  <a:lnTo>
                    <a:pt x="143255" y="359663"/>
                  </a:lnTo>
                  <a:lnTo>
                    <a:pt x="186199" y="353238"/>
                  </a:lnTo>
                  <a:lnTo>
                    <a:pt x="223801" y="335328"/>
                  </a:lnTo>
                  <a:lnTo>
                    <a:pt x="253648" y="307982"/>
                  </a:lnTo>
                  <a:lnTo>
                    <a:pt x="273326" y="273247"/>
                  </a:lnTo>
                  <a:lnTo>
                    <a:pt x="280422" y="233171"/>
                  </a:lnTo>
                  <a:lnTo>
                    <a:pt x="273326" y="193096"/>
                  </a:lnTo>
                  <a:lnTo>
                    <a:pt x="253648" y="158361"/>
                  </a:lnTo>
                  <a:lnTo>
                    <a:pt x="223801" y="131015"/>
                  </a:lnTo>
                  <a:lnTo>
                    <a:pt x="186199" y="113105"/>
                  </a:lnTo>
                  <a:lnTo>
                    <a:pt x="143255" y="106679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25645" y="4131563"/>
              <a:ext cx="6350" cy="608330"/>
            </a:xfrm>
            <a:custGeom>
              <a:avLst/>
              <a:gdLst/>
              <a:ahLst/>
              <a:cxnLst/>
              <a:rect l="l" t="t" r="r" b="b"/>
              <a:pathLst>
                <a:path w="6350" h="608329">
                  <a:moveTo>
                    <a:pt x="0" y="111251"/>
                  </a:moveTo>
                  <a:lnTo>
                    <a:pt x="0" y="0"/>
                  </a:lnTo>
                </a:path>
                <a:path w="6350" h="608329">
                  <a:moveTo>
                    <a:pt x="6095" y="495299"/>
                  </a:moveTo>
                  <a:lnTo>
                    <a:pt x="6095" y="608075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7310608" y="2869672"/>
            <a:ext cx="1216660" cy="147955"/>
            <a:chOff x="7310608" y="2869672"/>
            <a:chExt cx="1216660" cy="147955"/>
          </a:xfrm>
        </p:grpSpPr>
        <p:sp>
          <p:nvSpPr>
            <p:cNvPr id="46" name="object 46"/>
            <p:cNvSpPr/>
            <p:nvPr/>
          </p:nvSpPr>
          <p:spPr>
            <a:xfrm>
              <a:off x="7758683" y="2883407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335279" y="120395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5279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758683" y="2883407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0" y="0"/>
                  </a:moveTo>
                  <a:lnTo>
                    <a:pt x="0" y="120395"/>
                  </a:lnTo>
                  <a:lnTo>
                    <a:pt x="335279" y="120395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324343" y="2944367"/>
              <a:ext cx="1188720" cy="1905"/>
            </a:xfrm>
            <a:custGeom>
              <a:avLst/>
              <a:gdLst/>
              <a:ahLst/>
              <a:cxnLst/>
              <a:rect l="l" t="t" r="r" b="b"/>
              <a:pathLst>
                <a:path w="1188720" h="1905">
                  <a:moveTo>
                    <a:pt x="420623" y="0"/>
                  </a:moveTo>
                  <a:lnTo>
                    <a:pt x="0" y="1523"/>
                  </a:lnTo>
                </a:path>
                <a:path w="1188720" h="1905">
                  <a:moveTo>
                    <a:pt x="783335" y="0"/>
                  </a:moveTo>
                  <a:lnTo>
                    <a:pt x="1188719" y="1523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5493999" y="2869672"/>
            <a:ext cx="1216660" cy="147955"/>
            <a:chOff x="5493999" y="2869672"/>
            <a:chExt cx="1216660" cy="147955"/>
          </a:xfrm>
        </p:grpSpPr>
        <p:sp>
          <p:nvSpPr>
            <p:cNvPr id="50" name="object 50"/>
            <p:cNvSpPr/>
            <p:nvPr/>
          </p:nvSpPr>
          <p:spPr>
            <a:xfrm>
              <a:off x="5942075" y="2883407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335279" y="120395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5279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942075" y="2883407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79" h="120650">
                  <a:moveTo>
                    <a:pt x="0" y="0"/>
                  </a:moveTo>
                  <a:lnTo>
                    <a:pt x="0" y="120395"/>
                  </a:lnTo>
                  <a:lnTo>
                    <a:pt x="335279" y="120395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507735" y="2944367"/>
              <a:ext cx="1188720" cy="1905"/>
            </a:xfrm>
            <a:custGeom>
              <a:avLst/>
              <a:gdLst/>
              <a:ahLst/>
              <a:cxnLst/>
              <a:rect l="l" t="t" r="r" b="b"/>
              <a:pathLst>
                <a:path w="1188720" h="1905">
                  <a:moveTo>
                    <a:pt x="420623" y="0"/>
                  </a:moveTo>
                  <a:lnTo>
                    <a:pt x="0" y="1523"/>
                  </a:lnTo>
                </a:path>
                <a:path w="1188720" h="1905">
                  <a:moveTo>
                    <a:pt x="783335" y="0"/>
                  </a:moveTo>
                  <a:lnTo>
                    <a:pt x="1188719" y="1523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3715491" y="2836144"/>
            <a:ext cx="1364615" cy="969010"/>
            <a:chOff x="3715491" y="2836144"/>
            <a:chExt cx="1364615" cy="969010"/>
          </a:xfrm>
        </p:grpSpPr>
        <p:sp>
          <p:nvSpPr>
            <p:cNvPr id="54" name="object 54"/>
            <p:cNvSpPr/>
            <p:nvPr/>
          </p:nvSpPr>
          <p:spPr>
            <a:xfrm>
              <a:off x="3729227" y="3174491"/>
              <a:ext cx="307975" cy="283845"/>
            </a:xfrm>
            <a:custGeom>
              <a:avLst/>
              <a:gdLst/>
              <a:ahLst/>
              <a:cxnLst/>
              <a:rect l="l" t="t" r="r" b="b"/>
              <a:pathLst>
                <a:path w="307975" h="283845">
                  <a:moveTo>
                    <a:pt x="153923" y="0"/>
                  </a:moveTo>
                  <a:lnTo>
                    <a:pt x="105143" y="7278"/>
                  </a:lnTo>
                  <a:lnTo>
                    <a:pt x="62874" y="27505"/>
                  </a:lnTo>
                  <a:lnTo>
                    <a:pt x="29602" y="58265"/>
                  </a:lnTo>
                  <a:lnTo>
                    <a:pt x="7815" y="97145"/>
                  </a:lnTo>
                  <a:lnTo>
                    <a:pt x="0" y="141731"/>
                  </a:lnTo>
                  <a:lnTo>
                    <a:pt x="7815" y="186903"/>
                  </a:lnTo>
                  <a:lnTo>
                    <a:pt x="29602" y="225856"/>
                  </a:lnTo>
                  <a:lnTo>
                    <a:pt x="62874" y="256397"/>
                  </a:lnTo>
                  <a:lnTo>
                    <a:pt x="105143" y="276331"/>
                  </a:lnTo>
                  <a:lnTo>
                    <a:pt x="153923" y="283463"/>
                  </a:lnTo>
                  <a:lnTo>
                    <a:pt x="202704" y="276331"/>
                  </a:lnTo>
                  <a:lnTo>
                    <a:pt x="244973" y="256397"/>
                  </a:lnTo>
                  <a:lnTo>
                    <a:pt x="278245" y="225856"/>
                  </a:lnTo>
                  <a:lnTo>
                    <a:pt x="300032" y="186903"/>
                  </a:lnTo>
                  <a:lnTo>
                    <a:pt x="307847" y="141731"/>
                  </a:lnTo>
                  <a:lnTo>
                    <a:pt x="300032" y="97145"/>
                  </a:lnTo>
                  <a:lnTo>
                    <a:pt x="278245" y="58265"/>
                  </a:lnTo>
                  <a:lnTo>
                    <a:pt x="244973" y="27505"/>
                  </a:lnTo>
                  <a:lnTo>
                    <a:pt x="202704" y="7278"/>
                  </a:lnTo>
                  <a:lnTo>
                    <a:pt x="153923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68851" y="2900171"/>
              <a:ext cx="231775" cy="809625"/>
            </a:xfrm>
            <a:custGeom>
              <a:avLst/>
              <a:gdLst/>
              <a:ahLst/>
              <a:cxnLst/>
              <a:rect l="l" t="t" r="r" b="b"/>
              <a:pathLst>
                <a:path w="231775" h="809625">
                  <a:moveTo>
                    <a:pt x="0" y="425195"/>
                  </a:moveTo>
                  <a:lnTo>
                    <a:pt x="13739" y="394644"/>
                  </a:lnTo>
                  <a:lnTo>
                    <a:pt x="18478" y="388048"/>
                  </a:lnTo>
                  <a:lnTo>
                    <a:pt x="46100" y="365283"/>
                  </a:lnTo>
                  <a:lnTo>
                    <a:pt x="51815" y="365759"/>
                  </a:lnTo>
                  <a:lnTo>
                    <a:pt x="58650" y="368688"/>
                  </a:lnTo>
                  <a:lnTo>
                    <a:pt x="65341" y="374332"/>
                  </a:lnTo>
                  <a:lnTo>
                    <a:pt x="71747" y="381404"/>
                  </a:lnTo>
                  <a:lnTo>
                    <a:pt x="77723" y="388619"/>
                  </a:lnTo>
                  <a:lnTo>
                    <a:pt x="83891" y="395549"/>
                  </a:lnTo>
                  <a:lnTo>
                    <a:pt x="89344" y="402907"/>
                  </a:lnTo>
                  <a:lnTo>
                    <a:pt x="95083" y="411122"/>
                  </a:lnTo>
                  <a:lnTo>
                    <a:pt x="102107" y="420623"/>
                  </a:lnTo>
                  <a:lnTo>
                    <a:pt x="109489" y="432768"/>
                  </a:lnTo>
                  <a:lnTo>
                    <a:pt x="117728" y="446912"/>
                  </a:lnTo>
                  <a:lnTo>
                    <a:pt x="126539" y="460486"/>
                  </a:lnTo>
                  <a:lnTo>
                    <a:pt x="135635" y="470915"/>
                  </a:lnTo>
                  <a:lnTo>
                    <a:pt x="144613" y="478821"/>
                  </a:lnTo>
                  <a:lnTo>
                    <a:pt x="153733" y="485012"/>
                  </a:lnTo>
                  <a:lnTo>
                    <a:pt x="163710" y="487203"/>
                  </a:lnTo>
                  <a:lnTo>
                    <a:pt x="175259" y="483107"/>
                  </a:lnTo>
                  <a:lnTo>
                    <a:pt x="187713" y="471439"/>
                  </a:lnTo>
                  <a:lnTo>
                    <a:pt x="201739" y="453770"/>
                  </a:lnTo>
                  <a:lnTo>
                    <a:pt x="216622" y="432101"/>
                  </a:lnTo>
                  <a:lnTo>
                    <a:pt x="231647" y="408431"/>
                  </a:lnTo>
                </a:path>
                <a:path w="231775" h="809625">
                  <a:moveTo>
                    <a:pt x="114299" y="571499"/>
                  </a:moveTo>
                  <a:lnTo>
                    <a:pt x="114299" y="809243"/>
                  </a:lnTo>
                </a:path>
                <a:path w="231775" h="809625">
                  <a:moveTo>
                    <a:pt x="114299" y="262127"/>
                  </a:moveTo>
                  <a:lnTo>
                    <a:pt x="114299" y="0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25111" y="2849879"/>
              <a:ext cx="337185" cy="120650"/>
            </a:xfrm>
            <a:custGeom>
              <a:avLst/>
              <a:gdLst/>
              <a:ahLst/>
              <a:cxnLst/>
              <a:rect l="l" t="t" r="r" b="b"/>
              <a:pathLst>
                <a:path w="337185" h="120650">
                  <a:moveTo>
                    <a:pt x="336803" y="120395"/>
                  </a:moveTo>
                  <a:lnTo>
                    <a:pt x="336803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336803" y="120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25111" y="2849879"/>
              <a:ext cx="337185" cy="120650"/>
            </a:xfrm>
            <a:custGeom>
              <a:avLst/>
              <a:gdLst/>
              <a:ahLst/>
              <a:cxnLst/>
              <a:rect l="l" t="t" r="r" b="b"/>
              <a:pathLst>
                <a:path w="337185" h="120650">
                  <a:moveTo>
                    <a:pt x="0" y="0"/>
                  </a:moveTo>
                  <a:lnTo>
                    <a:pt x="0" y="120395"/>
                  </a:lnTo>
                  <a:lnTo>
                    <a:pt x="336803" y="120395"/>
                  </a:lnTo>
                  <a:lnTo>
                    <a:pt x="336803" y="0"/>
                  </a:lnTo>
                  <a:lnTo>
                    <a:pt x="0" y="0"/>
                  </a:lnTo>
                  <a:close/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892295" y="2910839"/>
              <a:ext cx="1187450" cy="0"/>
            </a:xfrm>
            <a:custGeom>
              <a:avLst/>
              <a:gdLst/>
              <a:ahLst/>
              <a:cxnLst/>
              <a:rect l="l" t="t" r="r" b="b"/>
              <a:pathLst>
                <a:path w="1187450">
                  <a:moveTo>
                    <a:pt x="419099" y="0"/>
                  </a:moveTo>
                  <a:lnTo>
                    <a:pt x="0" y="0"/>
                  </a:lnTo>
                </a:path>
                <a:path w="1187450">
                  <a:moveTo>
                    <a:pt x="783335" y="0"/>
                  </a:moveTo>
                  <a:lnTo>
                    <a:pt x="1187195" y="0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52087" y="3710939"/>
              <a:ext cx="256540" cy="86995"/>
            </a:xfrm>
            <a:custGeom>
              <a:avLst/>
              <a:gdLst/>
              <a:ahLst/>
              <a:cxnLst/>
              <a:rect l="l" t="t" r="r" b="b"/>
              <a:pathLst>
                <a:path w="256539" h="86995">
                  <a:moveTo>
                    <a:pt x="0" y="0"/>
                  </a:moveTo>
                  <a:lnTo>
                    <a:pt x="256031" y="0"/>
                  </a:lnTo>
                </a:path>
                <a:path w="256539" h="86995">
                  <a:moveTo>
                    <a:pt x="70103" y="48767"/>
                  </a:moveTo>
                  <a:lnTo>
                    <a:pt x="185927" y="48767"/>
                  </a:lnTo>
                </a:path>
                <a:path w="256539" h="86995">
                  <a:moveTo>
                    <a:pt x="117347" y="86867"/>
                  </a:moveTo>
                  <a:lnTo>
                    <a:pt x="152399" y="86867"/>
                  </a:lnTo>
                </a:path>
              </a:pathLst>
            </a:custGeom>
            <a:ln w="13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543289" y="2864348"/>
            <a:ext cx="852169" cy="607695"/>
            <a:chOff x="543289" y="2864348"/>
            <a:chExt cx="852169" cy="607695"/>
          </a:xfrm>
        </p:grpSpPr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157" y="2871215"/>
              <a:ext cx="838199" cy="40385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50157" y="2871215"/>
              <a:ext cx="838200" cy="403860"/>
            </a:xfrm>
            <a:custGeom>
              <a:avLst/>
              <a:gdLst/>
              <a:ahLst/>
              <a:cxnLst/>
              <a:rect l="l" t="t" r="r" b="b"/>
              <a:pathLst>
                <a:path w="838200" h="403860">
                  <a:moveTo>
                    <a:pt x="0" y="0"/>
                  </a:moveTo>
                  <a:lnTo>
                    <a:pt x="0" y="403859"/>
                  </a:lnTo>
                  <a:lnTo>
                    <a:pt x="838199" y="403859"/>
                  </a:lnTo>
                  <a:lnTo>
                    <a:pt x="838199" y="0"/>
                  </a:lnTo>
                  <a:lnTo>
                    <a:pt x="0" y="0"/>
                  </a:lnTo>
                  <a:close/>
                </a:path>
              </a:pathLst>
            </a:custGeom>
            <a:ln w="13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69257" y="3275075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0"/>
                  </a:moveTo>
                  <a:lnTo>
                    <a:pt x="0" y="196595"/>
                  </a:lnTo>
                </a:path>
              </a:pathLst>
            </a:custGeom>
            <a:ln w="27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6" name="object 6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67" name="object 6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412489" y="664125"/>
            <a:ext cx="8282940" cy="1219835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2447925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3.1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Representación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los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equipos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en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450338" y="778255"/>
            <a:ext cx="6207125" cy="800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970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3290"/>
              </a:lnSpc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3.2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Análisis</a:t>
            </a:r>
            <a:r>
              <a:rPr sz="2800" i="1" spc="10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fallas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7917" y="1959355"/>
            <a:ext cx="2149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819785" algn="l"/>
              </a:tabLst>
            </a:pPr>
            <a:r>
              <a:rPr sz="2400" spc="-25" dirty="0">
                <a:latin typeface="Calibri"/>
                <a:cs typeface="Calibri"/>
              </a:rPr>
              <a:t>La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ocurrencia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1176" y="1959355"/>
            <a:ext cx="5875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4984" algn="l"/>
                <a:tab pos="1342390" algn="l"/>
                <a:tab pos="1692910" algn="l"/>
                <a:tab pos="2532380" algn="l"/>
                <a:tab pos="3760470" algn="l"/>
                <a:tab pos="4262120" algn="l"/>
                <a:tab pos="5081905" algn="l"/>
                <a:tab pos="5542280" algn="l"/>
              </a:tabLst>
            </a:pP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fallas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corto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circuitos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SEP’s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un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917" y="2325114"/>
            <a:ext cx="8188325" cy="324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fenómeno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naturaleza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aleatoria.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Una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falla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realidad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conexión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planeada</a:t>
            </a:r>
            <a:r>
              <a:rPr sz="2400" spc="17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que 	</a:t>
            </a:r>
            <a:r>
              <a:rPr sz="2400" dirty="0">
                <a:latin typeface="Calibri"/>
                <a:cs typeface="Calibri"/>
              </a:rPr>
              <a:t>modifica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drásticamente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condición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operación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SEP.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715" indent="-34036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impacto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operación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tiempo, 	</a:t>
            </a:r>
            <a:r>
              <a:rPr sz="2400" dirty="0">
                <a:latin typeface="Calibri"/>
                <a:cs typeface="Calibri"/>
              </a:rPr>
              <a:t>siendo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primeros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ciclos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después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ocurrencia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donde 	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presentan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valores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mayores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0693" y="778255"/>
            <a:ext cx="8004809" cy="432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934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942340">
              <a:lnSpc>
                <a:spcPts val="3290"/>
              </a:lnSpc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3.2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Análisis</a:t>
            </a:r>
            <a:r>
              <a:rPr sz="2800" i="1" spc="10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fallas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800">
              <a:latin typeface="Calibri"/>
              <a:cs typeface="Calibri"/>
            </a:endParaRPr>
          </a:p>
          <a:p>
            <a:pPr marL="352425" marR="6350" indent="-34036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estudio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completo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SEP’s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requiere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estudios 	</a:t>
            </a:r>
            <a:r>
              <a:rPr sz="2400" dirty="0">
                <a:latin typeface="Calibri"/>
                <a:cs typeface="Calibri"/>
              </a:rPr>
              <a:t>dinámicos</a:t>
            </a:r>
            <a:r>
              <a:rPr sz="2400" spc="3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(estabilidad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transitoria)</a:t>
            </a:r>
            <a:r>
              <a:rPr sz="2400" spc="3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3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propósito</a:t>
            </a:r>
            <a:r>
              <a:rPr sz="2400" spc="32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conocer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impacto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éstas,</a:t>
            </a:r>
            <a:r>
              <a:rPr sz="2400" spc="4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sobre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comportamiento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spc="-10" dirty="0">
                <a:latin typeface="Calibri"/>
                <a:cs typeface="Calibri"/>
              </a:rPr>
              <a:t>diversas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variables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conforme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transcurre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tiempo.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genérica,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suelen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clasificadas 	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simétricas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asimétricas,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derivación</a:t>
            </a:r>
            <a:r>
              <a:rPr sz="2400" spc="18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y 	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serie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0693" y="778255"/>
            <a:ext cx="8004809" cy="2496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934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942340">
              <a:lnSpc>
                <a:spcPts val="3290"/>
              </a:lnSpc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3.2</a:t>
            </a:r>
            <a:r>
              <a:rPr sz="28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Análisis</a:t>
            </a:r>
            <a:r>
              <a:rPr sz="2800" i="1" spc="10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fallas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spcBef>
                <a:spcPts val="182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Conceptualmente,</a:t>
            </a:r>
            <a:r>
              <a:rPr sz="2400" spc="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ocurrencia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falla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9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SEP’s 	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representarse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conexión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impedancia 	</a:t>
            </a:r>
            <a:r>
              <a:rPr sz="2400" dirty="0">
                <a:latin typeface="Calibri"/>
                <a:cs typeface="Calibri"/>
              </a:rPr>
              <a:t>(Zf)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través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circulará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(If)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 	</a:t>
            </a:r>
            <a:r>
              <a:rPr sz="2400" spc="-10" dirty="0">
                <a:latin typeface="Calibri"/>
                <a:cs typeface="Calibri"/>
              </a:rPr>
              <a:t>muestra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siguiente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figura: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8563" y="3357371"/>
            <a:ext cx="3797808" cy="28956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90213" y="668370"/>
            <a:ext cx="8127365" cy="421068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2369820">
              <a:lnSpc>
                <a:spcPct val="100000"/>
              </a:lnSpc>
              <a:spcBef>
                <a:spcPts val="965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3.2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Cálculo</a:t>
            </a:r>
            <a:r>
              <a:rPr sz="2800" i="1" spc="7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7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corrientes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fallas</a:t>
            </a:r>
            <a:r>
              <a:rPr sz="2800" i="1" spc="6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6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800">
              <a:latin typeface="Calibri"/>
              <a:cs typeface="Calibri"/>
            </a:endParaRPr>
          </a:p>
          <a:p>
            <a:pPr marL="382905" marR="96520" indent="-340360" algn="just">
              <a:lnSpc>
                <a:spcPct val="100000"/>
              </a:lnSpc>
              <a:buFont typeface="Arial MT"/>
              <a:buChar char="•"/>
              <a:tabLst>
                <a:tab pos="38544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procedimiento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cálculo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corrientes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en 	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5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trifásicos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balanceados,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modelo</a:t>
            </a:r>
            <a:r>
              <a:rPr sz="2400" spc="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estará 	</a:t>
            </a:r>
            <a:r>
              <a:rPr sz="2400" dirty="0">
                <a:latin typeface="Calibri"/>
                <a:cs typeface="Calibri"/>
              </a:rPr>
              <a:t>definido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interconexión</a:t>
            </a:r>
            <a:r>
              <a:rPr sz="2400" spc="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sus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secuencia 	</a:t>
            </a:r>
            <a:r>
              <a:rPr sz="2400" dirty="0">
                <a:latin typeface="Calibri"/>
                <a:cs typeface="Calibri"/>
              </a:rPr>
              <a:t>según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tipo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habrá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analizada.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82905" marR="99060" indent="-340360" algn="just">
              <a:lnSpc>
                <a:spcPct val="100000"/>
              </a:lnSpc>
              <a:buFont typeface="Arial MT"/>
              <a:buChar char="•"/>
              <a:tabLst>
                <a:tab pos="385445" algn="l"/>
              </a:tabLst>
            </a:pPr>
            <a:r>
              <a:rPr sz="2400" dirty="0">
                <a:latin typeface="Calibri"/>
                <a:cs typeface="Calibri"/>
              </a:rPr>
              <a:t>El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tipo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mayor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frecuencia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experimenta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 	</a:t>
            </a:r>
            <a:r>
              <a:rPr sz="2400" dirty="0">
                <a:latin typeface="Calibri"/>
                <a:cs typeface="Calibri"/>
              </a:rPr>
              <a:t>SEP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asimétricas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desbalanceadas.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90213" y="778255"/>
            <a:ext cx="8127365" cy="439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982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3290"/>
              </a:lnSpc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3.2</a:t>
            </a:r>
            <a:r>
              <a:rPr sz="28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Cálculo</a:t>
            </a:r>
            <a:r>
              <a:rPr sz="2800" i="1" spc="7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7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corrientes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fallas</a:t>
            </a:r>
            <a:r>
              <a:rPr sz="2800" i="1" spc="6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6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endParaRPr sz="2800">
              <a:latin typeface="Calibri"/>
              <a:cs typeface="Calibri"/>
            </a:endParaRPr>
          </a:p>
          <a:p>
            <a:pPr marL="382905" marR="97155" indent="-340360" algn="just">
              <a:lnSpc>
                <a:spcPct val="100000"/>
              </a:lnSpc>
              <a:spcBef>
                <a:spcPts val="2965"/>
              </a:spcBef>
              <a:buFont typeface="Arial MT"/>
              <a:buChar char="•"/>
              <a:tabLst>
                <a:tab pos="385445" algn="l"/>
              </a:tabLst>
            </a:pPr>
            <a:r>
              <a:rPr sz="2400" dirty="0">
                <a:latin typeface="Calibri"/>
                <a:cs typeface="Calibri"/>
              </a:rPr>
              <a:t>Según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frecuencia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ocurren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SEP,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el 	</a:t>
            </a:r>
            <a:r>
              <a:rPr sz="2400" dirty="0">
                <a:latin typeface="Calibri"/>
                <a:cs typeface="Calibri"/>
              </a:rPr>
              <a:t>orden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siguiente:</a:t>
            </a:r>
            <a:endParaRPr sz="2400">
              <a:latin typeface="Calibri"/>
              <a:cs typeface="Calibri"/>
            </a:endParaRPr>
          </a:p>
          <a:p>
            <a:pPr marL="784860" marR="97155" lvl="1" indent="-285115" algn="just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86765" algn="l"/>
              </a:tabLst>
            </a:pPr>
            <a:r>
              <a:rPr sz="2400" dirty="0">
                <a:latin typeface="Calibri"/>
                <a:cs typeface="Calibri"/>
              </a:rPr>
              <a:t>Falla</a:t>
            </a:r>
            <a:r>
              <a:rPr sz="2400" spc="39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sencilla</a:t>
            </a:r>
            <a:r>
              <a:rPr sz="2400" spc="40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39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(fase)</a:t>
            </a:r>
            <a:r>
              <a:rPr sz="2400" spc="40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40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tierra</a:t>
            </a:r>
            <a:r>
              <a:rPr sz="2400" spc="400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(representa 	aproximadamente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70%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10" dirty="0">
                <a:latin typeface="Calibri"/>
                <a:cs typeface="Calibri"/>
              </a:rPr>
              <a:t> experimenta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un 	</a:t>
            </a:r>
            <a:r>
              <a:rPr sz="2400" spc="-20" dirty="0">
                <a:latin typeface="Calibri"/>
                <a:cs typeface="Calibri"/>
              </a:rPr>
              <a:t>SEP)</a:t>
            </a:r>
            <a:endParaRPr sz="2400">
              <a:latin typeface="Calibri"/>
              <a:cs typeface="Calibri"/>
            </a:endParaRPr>
          </a:p>
          <a:p>
            <a:pPr marL="784860" lvl="1" indent="-285115">
              <a:lnSpc>
                <a:spcPct val="100000"/>
              </a:lnSpc>
              <a:spcBef>
                <a:spcPts val="580"/>
              </a:spcBef>
              <a:buFont typeface="Arial MT"/>
              <a:buChar char="–"/>
              <a:tabLst>
                <a:tab pos="784860" algn="l"/>
              </a:tabLst>
            </a:pPr>
            <a:r>
              <a:rPr sz="2400" dirty="0">
                <a:latin typeface="Calibri"/>
                <a:cs typeface="Calibri"/>
              </a:rPr>
              <a:t>Falla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(fase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fase).</a:t>
            </a:r>
            <a:endParaRPr sz="2400">
              <a:latin typeface="Calibri"/>
              <a:cs typeface="Calibri"/>
            </a:endParaRPr>
          </a:p>
          <a:p>
            <a:pPr marL="784860" lvl="1" indent="-285115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84860" algn="l"/>
              </a:tabLst>
            </a:pP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doble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tierra.</a:t>
            </a:r>
            <a:endParaRPr sz="2400">
              <a:latin typeface="Calibri"/>
              <a:cs typeface="Calibri"/>
            </a:endParaRPr>
          </a:p>
          <a:p>
            <a:pPr marL="784860" lvl="1" indent="-285115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84860" algn="l"/>
              </a:tabLst>
            </a:pPr>
            <a:r>
              <a:rPr sz="2400" dirty="0">
                <a:latin typeface="Calibri"/>
                <a:cs typeface="Calibri"/>
              </a:rPr>
              <a:t>Fallas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trifásicas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balanceadas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3535" y="664125"/>
            <a:ext cx="6881495" cy="1219835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1746885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3.2</a:t>
            </a:r>
            <a:r>
              <a:rPr sz="28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2800" i="1" spc="6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2800" i="1" spc="7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2800" i="1" spc="8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trifásica</a:t>
            </a:r>
            <a:r>
              <a:rPr sz="28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2800" i="1" spc="6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5931535"/>
            <a:chOff x="36569" y="163061"/>
            <a:chExt cx="9002395" cy="59315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7091" y="2007108"/>
              <a:ext cx="6836664" cy="408736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89273" y="742368"/>
            <a:ext cx="7931784" cy="186753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2270760">
              <a:lnSpc>
                <a:spcPct val="100000"/>
              </a:lnSpc>
              <a:spcBef>
                <a:spcPts val="944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1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trifásica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13030">
              <a:lnSpc>
                <a:spcPct val="100000"/>
              </a:lnSpc>
              <a:spcBef>
                <a:spcPts val="2455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Condiciones</a:t>
            </a:r>
            <a:r>
              <a:rPr sz="2400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75887" y="2973323"/>
            <a:ext cx="1833372" cy="283311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4043679"/>
            <a:chOff x="36569" y="163061"/>
            <a:chExt cx="9002395" cy="404367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3535" y="2709671"/>
              <a:ext cx="3994403" cy="149656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20693" y="849883"/>
            <a:ext cx="8000365" cy="18313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934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80645">
              <a:lnSpc>
                <a:spcPts val="413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1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trifásica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81610">
              <a:lnSpc>
                <a:spcPct val="100000"/>
              </a:lnSpc>
              <a:spcBef>
                <a:spcPts val="425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Matrices</a:t>
            </a:r>
            <a:r>
              <a:rPr sz="2400" u="heavy" spc="1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secuencias: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matricial: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0693" y="4262118"/>
            <a:ext cx="6807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función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componentes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simétricas,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67711" y="4797552"/>
            <a:ext cx="4527803" cy="144018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6136005"/>
            <a:chOff x="36569" y="163061"/>
            <a:chExt cx="9002395" cy="613600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8071" y="1700783"/>
              <a:ext cx="2848355" cy="459790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20693" y="849883"/>
            <a:ext cx="8000365" cy="2928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934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80645" algn="just">
              <a:lnSpc>
                <a:spcPts val="413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1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trifásica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81610" algn="just">
              <a:lnSpc>
                <a:spcPct val="100000"/>
              </a:lnSpc>
              <a:spcBef>
                <a:spcPts val="425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</a:t>
            </a:r>
            <a:r>
              <a:rPr sz="2400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secuencias:</a:t>
            </a:r>
            <a:endParaRPr sz="2400">
              <a:latin typeface="Calibri"/>
              <a:cs typeface="Calibri"/>
            </a:endParaRPr>
          </a:p>
          <a:p>
            <a:pPr marL="352425" marR="4319905" indent="-340360" algn="just">
              <a:lnSpc>
                <a:spcPct val="100000"/>
              </a:lnSpc>
              <a:spcBef>
                <a:spcPts val="1095"/>
              </a:spcBef>
              <a:buFont typeface="Arial MT"/>
              <a:buChar char="•"/>
              <a:tabLst>
                <a:tab pos="354965" algn="l"/>
                <a:tab pos="2169160" algn="l"/>
              </a:tabLst>
            </a:pPr>
            <a:r>
              <a:rPr sz="2400" dirty="0">
                <a:latin typeface="Calibri"/>
                <a:cs typeface="Calibri"/>
              </a:rPr>
              <a:t>Las</a:t>
            </a:r>
            <a:r>
              <a:rPr sz="2400" spc="409" dirty="0">
                <a:latin typeface="Calibri"/>
                <a:cs typeface="Calibri"/>
              </a:rPr>
              <a:t>     </a:t>
            </a:r>
            <a:r>
              <a:rPr sz="2400" dirty="0">
                <a:latin typeface="Calibri"/>
                <a:cs typeface="Calibri"/>
              </a:rPr>
              <a:t>ecuaciones</a:t>
            </a:r>
            <a:r>
              <a:rPr sz="2400" spc="415" dirty="0">
                <a:latin typeface="Calibri"/>
                <a:cs typeface="Calibri"/>
              </a:rPr>
              <a:t>    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ecuación 	</a:t>
            </a:r>
            <a:r>
              <a:rPr sz="2400" spc="-25" dirty="0">
                <a:latin typeface="Calibri"/>
                <a:cs typeface="Calibri"/>
              </a:rPr>
              <a:t>se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representan 	</a:t>
            </a:r>
            <a:r>
              <a:rPr sz="2400" spc="-10" dirty="0">
                <a:latin typeface="Calibri"/>
                <a:cs typeface="Calibri"/>
              </a:rPr>
              <a:t>graficamente: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80363" y="849883"/>
            <a:ext cx="7347584" cy="907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993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413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5023" y="1892807"/>
            <a:ext cx="6550152" cy="427329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4352925"/>
            <a:chOff x="36569" y="163061"/>
            <a:chExt cx="9002395" cy="43529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0215" y="2564892"/>
              <a:ext cx="3738371" cy="5394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8047" y="3933444"/>
              <a:ext cx="5986271" cy="58216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20693" y="849883"/>
            <a:ext cx="8003540" cy="4280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934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372110">
              <a:lnSpc>
                <a:spcPts val="413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81610">
              <a:lnSpc>
                <a:spcPts val="2860"/>
              </a:lnSpc>
              <a:spcBef>
                <a:spcPts val="425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Condiciones</a:t>
            </a:r>
            <a:r>
              <a:rPr sz="2400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Falla: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ts val="286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figura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obtiene: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2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anterior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Ib</a:t>
            </a:r>
            <a:r>
              <a:rPr sz="2400" i="1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Ic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tanto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reemplazando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en </a:t>
            </a:r>
            <a:r>
              <a:rPr sz="2400" dirty="0">
                <a:latin typeface="Calibri"/>
                <a:cs typeface="Calibri"/>
              </a:rPr>
              <a:t>sus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componentes,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Si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manipula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ecuación: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37103" y="5212079"/>
            <a:ext cx="3851147" cy="73761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0693" y="849883"/>
            <a:ext cx="7707630" cy="269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934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372110">
              <a:lnSpc>
                <a:spcPts val="413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27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Por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tanto: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2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También: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749295" y="2133600"/>
            <a:ext cx="3988435" cy="4200525"/>
            <a:chOff x="2749295" y="2133600"/>
            <a:chExt cx="3988435" cy="420052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8563" y="2133600"/>
              <a:ext cx="2016251" cy="6675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9295" y="3214116"/>
              <a:ext cx="3988308" cy="31196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0693" y="849883"/>
            <a:ext cx="7707630" cy="16884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9340">
              <a:lnSpc>
                <a:spcPts val="281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372110">
              <a:lnSpc>
                <a:spcPts val="413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9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r>
              <a:rPr sz="3500" i="1" spc="10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9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27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Además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definición: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8383" y="2702051"/>
            <a:ext cx="6120384" cy="245516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40505" y="5530085"/>
            <a:ext cx="80022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2331720" algn="l"/>
                <a:tab pos="3114675" algn="l"/>
                <a:tab pos="4643120" algn="l"/>
                <a:tab pos="5106670" algn="l"/>
                <a:tab pos="6374130" algn="l"/>
                <a:tab pos="6837680" algn="l"/>
                <a:tab pos="7677784" algn="l"/>
              </a:tabLst>
            </a:pPr>
            <a:r>
              <a:rPr sz="2400" spc="-10" dirty="0">
                <a:latin typeface="Calibri"/>
                <a:cs typeface="Calibri"/>
              </a:rPr>
              <a:t>Reemplazando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éstas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ecuaciones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conexión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redes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secuencia,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obtenemos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siguiente: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64889" y="657859"/>
            <a:ext cx="8004175" cy="1506855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/>
          <a:p>
            <a:pPr marL="2295525">
              <a:lnSpc>
                <a:spcPct val="100000"/>
              </a:lnSpc>
              <a:spcBef>
                <a:spcPts val="161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151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Interconexión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tierra: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20923" y="1845564"/>
            <a:ext cx="3264408" cy="44881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88079" y="2586227"/>
              <a:ext cx="289560" cy="402590"/>
            </a:xfrm>
            <a:custGeom>
              <a:avLst/>
              <a:gdLst/>
              <a:ahLst/>
              <a:cxnLst/>
              <a:rect l="l" t="t" r="r" b="b"/>
              <a:pathLst>
                <a:path w="289560" h="402589">
                  <a:moveTo>
                    <a:pt x="141731" y="0"/>
                  </a:moveTo>
                  <a:lnTo>
                    <a:pt x="97145" y="7278"/>
                  </a:lnTo>
                  <a:lnTo>
                    <a:pt x="58265" y="27505"/>
                  </a:lnTo>
                  <a:lnTo>
                    <a:pt x="27505" y="58265"/>
                  </a:lnTo>
                  <a:lnTo>
                    <a:pt x="7278" y="97145"/>
                  </a:lnTo>
                  <a:lnTo>
                    <a:pt x="0" y="141731"/>
                  </a:lnTo>
                  <a:lnTo>
                    <a:pt x="7278" y="186903"/>
                  </a:lnTo>
                  <a:lnTo>
                    <a:pt x="27505" y="225856"/>
                  </a:lnTo>
                  <a:lnTo>
                    <a:pt x="58265" y="256397"/>
                  </a:lnTo>
                  <a:lnTo>
                    <a:pt x="97145" y="276331"/>
                  </a:lnTo>
                  <a:lnTo>
                    <a:pt x="141731" y="283463"/>
                  </a:lnTo>
                  <a:lnTo>
                    <a:pt x="186903" y="276331"/>
                  </a:lnTo>
                  <a:lnTo>
                    <a:pt x="225856" y="256397"/>
                  </a:lnTo>
                  <a:lnTo>
                    <a:pt x="256397" y="225856"/>
                  </a:lnTo>
                  <a:lnTo>
                    <a:pt x="276331" y="186903"/>
                  </a:lnTo>
                  <a:lnTo>
                    <a:pt x="283463" y="141731"/>
                  </a:lnTo>
                  <a:lnTo>
                    <a:pt x="276331" y="97145"/>
                  </a:lnTo>
                  <a:lnTo>
                    <a:pt x="256397" y="58265"/>
                  </a:lnTo>
                  <a:lnTo>
                    <a:pt x="225856" y="27505"/>
                  </a:lnTo>
                  <a:lnTo>
                    <a:pt x="186903" y="7278"/>
                  </a:lnTo>
                  <a:lnTo>
                    <a:pt x="141731" y="0"/>
                  </a:lnTo>
                  <a:close/>
                </a:path>
                <a:path w="289560" h="402589">
                  <a:moveTo>
                    <a:pt x="147827" y="118871"/>
                  </a:moveTo>
                  <a:lnTo>
                    <a:pt x="103241" y="126150"/>
                  </a:lnTo>
                  <a:lnTo>
                    <a:pt x="64361" y="146377"/>
                  </a:lnTo>
                  <a:lnTo>
                    <a:pt x="33601" y="177137"/>
                  </a:lnTo>
                  <a:lnTo>
                    <a:pt x="13374" y="216017"/>
                  </a:lnTo>
                  <a:lnTo>
                    <a:pt x="6095" y="260603"/>
                  </a:lnTo>
                  <a:lnTo>
                    <a:pt x="13374" y="305775"/>
                  </a:lnTo>
                  <a:lnTo>
                    <a:pt x="33601" y="344728"/>
                  </a:lnTo>
                  <a:lnTo>
                    <a:pt x="64361" y="375269"/>
                  </a:lnTo>
                  <a:lnTo>
                    <a:pt x="103241" y="395203"/>
                  </a:lnTo>
                  <a:lnTo>
                    <a:pt x="147827" y="402335"/>
                  </a:lnTo>
                  <a:lnTo>
                    <a:pt x="192414" y="395203"/>
                  </a:lnTo>
                  <a:lnTo>
                    <a:pt x="231294" y="375269"/>
                  </a:lnTo>
                  <a:lnTo>
                    <a:pt x="262054" y="344728"/>
                  </a:lnTo>
                  <a:lnTo>
                    <a:pt x="282281" y="305775"/>
                  </a:lnTo>
                  <a:lnTo>
                    <a:pt x="289559" y="260603"/>
                  </a:lnTo>
                  <a:lnTo>
                    <a:pt x="282281" y="216017"/>
                  </a:lnTo>
                  <a:lnTo>
                    <a:pt x="262054" y="177137"/>
                  </a:lnTo>
                  <a:lnTo>
                    <a:pt x="231294" y="146377"/>
                  </a:lnTo>
                  <a:lnTo>
                    <a:pt x="192414" y="126150"/>
                  </a:lnTo>
                  <a:lnTo>
                    <a:pt x="147827" y="118871"/>
                  </a:lnTo>
                  <a:close/>
                </a:path>
              </a:pathLst>
            </a:custGeom>
            <a:ln w="283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29811" y="1834895"/>
              <a:ext cx="1905" cy="736600"/>
            </a:xfrm>
            <a:custGeom>
              <a:avLst/>
              <a:gdLst/>
              <a:ahLst/>
              <a:cxnLst/>
              <a:rect l="l" t="t" r="r" b="b"/>
              <a:pathLst>
                <a:path w="1904" h="736600">
                  <a:moveTo>
                    <a:pt x="0" y="736091"/>
                  </a:moveTo>
                  <a:lnTo>
                    <a:pt x="1523" y="0"/>
                  </a:lnTo>
                </a:path>
              </a:pathLst>
            </a:custGeom>
            <a:ln w="188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37431" y="2996183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6783"/>
                  </a:lnTo>
                </a:path>
              </a:pathLst>
            </a:custGeom>
            <a:ln w="18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30195" y="3172967"/>
              <a:ext cx="2845435" cy="0"/>
            </a:xfrm>
            <a:custGeom>
              <a:avLst/>
              <a:gdLst/>
              <a:ahLst/>
              <a:cxnLst/>
              <a:rect l="l" t="t" r="r" b="b"/>
              <a:pathLst>
                <a:path w="2845435">
                  <a:moveTo>
                    <a:pt x="0" y="0"/>
                  </a:moveTo>
                  <a:lnTo>
                    <a:pt x="2845307" y="0"/>
                  </a:lnTo>
                </a:path>
              </a:pathLst>
            </a:custGeom>
            <a:ln w="377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7580" y="3166877"/>
              <a:ext cx="1437640" cy="463550"/>
            </a:xfrm>
            <a:custGeom>
              <a:avLst/>
              <a:gdLst/>
              <a:ahLst/>
              <a:cxnLst/>
              <a:rect l="l" t="t" r="r" b="b"/>
              <a:pathLst>
                <a:path w="1437639" h="463550">
                  <a:moveTo>
                    <a:pt x="112776" y="348996"/>
                  </a:moveTo>
                  <a:lnTo>
                    <a:pt x="66967" y="349618"/>
                  </a:lnTo>
                  <a:lnTo>
                    <a:pt x="65532" y="16764"/>
                  </a:lnTo>
                  <a:lnTo>
                    <a:pt x="47244" y="16764"/>
                  </a:lnTo>
                  <a:lnTo>
                    <a:pt x="47244" y="349885"/>
                  </a:lnTo>
                  <a:lnTo>
                    <a:pt x="0" y="350520"/>
                  </a:lnTo>
                  <a:lnTo>
                    <a:pt x="47244" y="445008"/>
                  </a:lnTo>
                  <a:lnTo>
                    <a:pt x="56388" y="463296"/>
                  </a:lnTo>
                  <a:lnTo>
                    <a:pt x="67056" y="441667"/>
                  </a:lnTo>
                  <a:lnTo>
                    <a:pt x="112776" y="348996"/>
                  </a:lnTo>
                  <a:close/>
                </a:path>
                <a:path w="1437639" h="463550">
                  <a:moveTo>
                    <a:pt x="812292" y="333756"/>
                  </a:moveTo>
                  <a:lnTo>
                    <a:pt x="765048" y="333756"/>
                  </a:lnTo>
                  <a:lnTo>
                    <a:pt x="765048" y="0"/>
                  </a:lnTo>
                  <a:lnTo>
                    <a:pt x="745236" y="0"/>
                  </a:lnTo>
                  <a:lnTo>
                    <a:pt x="746671" y="333756"/>
                  </a:lnTo>
                  <a:lnTo>
                    <a:pt x="699516" y="333756"/>
                  </a:lnTo>
                  <a:lnTo>
                    <a:pt x="755904" y="446532"/>
                  </a:lnTo>
                  <a:lnTo>
                    <a:pt x="765048" y="428244"/>
                  </a:lnTo>
                  <a:lnTo>
                    <a:pt x="812292" y="333756"/>
                  </a:lnTo>
                  <a:close/>
                </a:path>
                <a:path w="1437639" h="463550">
                  <a:moveTo>
                    <a:pt x="1437132" y="339852"/>
                  </a:moveTo>
                  <a:lnTo>
                    <a:pt x="1389888" y="339852"/>
                  </a:lnTo>
                  <a:lnTo>
                    <a:pt x="1389888" y="6096"/>
                  </a:lnTo>
                  <a:lnTo>
                    <a:pt x="1370076" y="6096"/>
                  </a:lnTo>
                  <a:lnTo>
                    <a:pt x="1370076" y="339852"/>
                  </a:lnTo>
                  <a:lnTo>
                    <a:pt x="1322832" y="339852"/>
                  </a:lnTo>
                  <a:lnTo>
                    <a:pt x="1370076" y="433095"/>
                  </a:lnTo>
                  <a:lnTo>
                    <a:pt x="1380744" y="454152"/>
                  </a:lnTo>
                  <a:lnTo>
                    <a:pt x="1389888" y="435622"/>
                  </a:lnTo>
                  <a:lnTo>
                    <a:pt x="1437132" y="3398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27293" y="1338719"/>
            <a:ext cx="2239645" cy="5727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EQUIVALENTE</a:t>
            </a:r>
            <a:r>
              <a:rPr sz="1150" b="1" spc="22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FF0000"/>
                </a:solidFill>
                <a:latin typeface="Arial"/>
                <a:cs typeface="Arial"/>
              </a:rPr>
              <a:t>SUBESTACIÓN</a:t>
            </a:r>
            <a:endParaRPr sz="1150">
              <a:latin typeface="Arial"/>
              <a:cs typeface="Arial"/>
            </a:endParaRPr>
          </a:p>
          <a:p>
            <a:pPr marL="12700" marR="1260475">
              <a:lnSpc>
                <a:spcPts val="1460"/>
              </a:lnSpc>
              <a:spcBef>
                <a:spcPts val="30"/>
              </a:spcBef>
            </a:pP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Icc1</a:t>
            </a:r>
            <a:r>
              <a:rPr sz="11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150" spc="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15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r>
              <a:rPr sz="1150" b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spc="-35" dirty="0">
                <a:solidFill>
                  <a:srgbClr val="FF0000"/>
                </a:solidFill>
                <a:latin typeface="Arial"/>
                <a:cs typeface="Arial"/>
              </a:rPr>
              <a:t>kA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Icc3</a:t>
            </a:r>
            <a:r>
              <a:rPr sz="11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150" spc="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15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15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spc="-35" dirty="0">
                <a:solidFill>
                  <a:srgbClr val="FF0000"/>
                </a:solidFill>
                <a:latin typeface="Arial"/>
                <a:cs typeface="Arial"/>
              </a:rPr>
              <a:t>kA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93466" y="2871862"/>
            <a:ext cx="54292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b="1" dirty="0">
                <a:latin typeface="Arial"/>
                <a:cs typeface="Arial"/>
              </a:rPr>
              <a:t>13,8</a:t>
            </a:r>
            <a:r>
              <a:rPr sz="1150" b="1" spc="55" dirty="0">
                <a:latin typeface="Arial"/>
                <a:cs typeface="Arial"/>
              </a:rPr>
              <a:t> </a:t>
            </a:r>
            <a:r>
              <a:rPr sz="1150" b="1" spc="-25" dirty="0">
                <a:latin typeface="Arial"/>
                <a:cs typeface="Arial"/>
              </a:rPr>
              <a:t>kV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25461" y="2490862"/>
            <a:ext cx="1472565" cy="5543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ts val="1370"/>
              </a:lnSpc>
              <a:spcBef>
                <a:spcPts val="125"/>
              </a:spcBef>
            </a:pPr>
            <a:r>
              <a:rPr sz="1150" b="1" dirty="0">
                <a:latin typeface="Arial"/>
                <a:cs typeface="Arial"/>
              </a:rPr>
              <a:t>50 </a:t>
            </a:r>
            <a:r>
              <a:rPr sz="1150" b="1" spc="-25" dirty="0">
                <a:latin typeface="Arial"/>
                <a:cs typeface="Arial"/>
              </a:rPr>
              <a:t>MVA</a:t>
            </a:r>
            <a:endParaRPr sz="1150">
              <a:latin typeface="Arial"/>
              <a:cs typeface="Arial"/>
            </a:endParaRPr>
          </a:p>
          <a:p>
            <a:pPr marL="78740">
              <a:lnSpc>
                <a:spcPts val="1370"/>
              </a:lnSpc>
            </a:pPr>
            <a:r>
              <a:rPr sz="1150" b="1" spc="-10" dirty="0">
                <a:latin typeface="Arial"/>
                <a:cs typeface="Arial"/>
              </a:rPr>
              <a:t>YNyn0</a:t>
            </a:r>
            <a:endParaRPr sz="11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1150" b="1" dirty="0">
                <a:latin typeface="Arial"/>
                <a:cs typeface="Arial"/>
              </a:rPr>
              <a:t>Zcc</a:t>
            </a:r>
            <a:r>
              <a:rPr sz="1150" b="1" spc="40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=</a:t>
            </a:r>
            <a:r>
              <a:rPr sz="1150" b="1" spc="40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14%</a:t>
            </a:r>
            <a:r>
              <a:rPr sz="1150" b="1" spc="390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Z</a:t>
            </a:r>
            <a:r>
              <a:rPr sz="1125" b="1" baseline="-11111" dirty="0">
                <a:latin typeface="Arial"/>
                <a:cs typeface="Arial"/>
              </a:rPr>
              <a:t>0</a:t>
            </a:r>
            <a:r>
              <a:rPr sz="1150" b="1" dirty="0">
                <a:latin typeface="Arial"/>
                <a:cs typeface="Arial"/>
              </a:rPr>
              <a:t>=</a:t>
            </a:r>
            <a:r>
              <a:rPr sz="1150" b="1" spc="40" dirty="0">
                <a:latin typeface="Arial"/>
                <a:cs typeface="Arial"/>
              </a:rPr>
              <a:t> </a:t>
            </a:r>
            <a:r>
              <a:rPr sz="1150" b="1" spc="-25" dirty="0">
                <a:latin typeface="Arial"/>
                <a:cs typeface="Arial"/>
              </a:rPr>
              <a:t>14%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35223" y="1365821"/>
            <a:ext cx="2028189" cy="2346960"/>
            <a:chOff x="2935223" y="1365821"/>
            <a:chExt cx="2028189" cy="2346960"/>
          </a:xfrm>
        </p:grpSpPr>
        <p:sp>
          <p:nvSpPr>
            <p:cNvPr id="13" name="object 13"/>
            <p:cNvSpPr/>
            <p:nvPr/>
          </p:nvSpPr>
          <p:spPr>
            <a:xfrm>
              <a:off x="3118103" y="2388107"/>
              <a:ext cx="1510665" cy="1905"/>
            </a:xfrm>
            <a:custGeom>
              <a:avLst/>
              <a:gdLst/>
              <a:ahLst/>
              <a:cxnLst/>
              <a:rect l="l" t="t" r="r" b="b"/>
              <a:pathLst>
                <a:path w="1510664" h="1905">
                  <a:moveTo>
                    <a:pt x="0" y="0"/>
                  </a:moveTo>
                  <a:lnTo>
                    <a:pt x="1510283" y="1523"/>
                  </a:lnTo>
                </a:path>
              </a:pathLst>
            </a:custGeom>
            <a:ln w="377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76243" y="3272027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149351" y="149351"/>
                  </a:moveTo>
                  <a:lnTo>
                    <a:pt x="149351" y="0"/>
                  </a:lnTo>
                  <a:lnTo>
                    <a:pt x="0" y="0"/>
                  </a:lnTo>
                  <a:lnTo>
                    <a:pt x="0" y="149351"/>
                  </a:lnTo>
                  <a:lnTo>
                    <a:pt x="149351" y="149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76243" y="3272027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0" y="0"/>
                  </a:moveTo>
                  <a:lnTo>
                    <a:pt x="0" y="149351"/>
                  </a:lnTo>
                  <a:lnTo>
                    <a:pt x="149351" y="149351"/>
                  </a:lnTo>
                  <a:lnTo>
                    <a:pt x="149351" y="0"/>
                  </a:lnTo>
                  <a:lnTo>
                    <a:pt x="0" y="0"/>
                  </a:lnTo>
                  <a:close/>
                </a:path>
              </a:pathLst>
            </a:custGeom>
            <a:ln w="14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77283" y="3252216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149351" y="149351"/>
                  </a:moveTo>
                  <a:lnTo>
                    <a:pt x="149351" y="0"/>
                  </a:lnTo>
                  <a:lnTo>
                    <a:pt x="0" y="0"/>
                  </a:lnTo>
                  <a:lnTo>
                    <a:pt x="0" y="149351"/>
                  </a:lnTo>
                  <a:lnTo>
                    <a:pt x="149351" y="149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77283" y="3252216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0" y="0"/>
                  </a:moveTo>
                  <a:lnTo>
                    <a:pt x="0" y="149351"/>
                  </a:lnTo>
                  <a:lnTo>
                    <a:pt x="149351" y="149351"/>
                  </a:lnTo>
                  <a:lnTo>
                    <a:pt x="149351" y="0"/>
                  </a:lnTo>
                  <a:lnTo>
                    <a:pt x="0" y="0"/>
                  </a:lnTo>
                  <a:close/>
                </a:path>
              </a:pathLst>
            </a:custGeom>
            <a:ln w="14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06695" y="3265931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149351" y="149351"/>
                  </a:moveTo>
                  <a:lnTo>
                    <a:pt x="149351" y="0"/>
                  </a:lnTo>
                  <a:lnTo>
                    <a:pt x="0" y="0"/>
                  </a:lnTo>
                  <a:lnTo>
                    <a:pt x="0" y="149351"/>
                  </a:lnTo>
                  <a:lnTo>
                    <a:pt x="149351" y="149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06695" y="3265931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0" y="0"/>
                  </a:moveTo>
                  <a:lnTo>
                    <a:pt x="0" y="149351"/>
                  </a:lnTo>
                  <a:lnTo>
                    <a:pt x="149351" y="149351"/>
                  </a:lnTo>
                  <a:lnTo>
                    <a:pt x="149351" y="0"/>
                  </a:lnTo>
                  <a:lnTo>
                    <a:pt x="0" y="0"/>
                  </a:lnTo>
                  <a:close/>
                </a:path>
              </a:pathLst>
            </a:custGeom>
            <a:ln w="14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6139" y="1373123"/>
              <a:ext cx="862583" cy="45415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406139" y="1373123"/>
              <a:ext cx="862965" cy="454659"/>
            </a:xfrm>
            <a:custGeom>
              <a:avLst/>
              <a:gdLst/>
              <a:ahLst/>
              <a:cxnLst/>
              <a:rect l="l" t="t" r="r" b="b"/>
              <a:pathLst>
                <a:path w="862964" h="454660">
                  <a:moveTo>
                    <a:pt x="0" y="0"/>
                  </a:moveTo>
                  <a:lnTo>
                    <a:pt x="0" y="454151"/>
                  </a:lnTo>
                  <a:lnTo>
                    <a:pt x="862583" y="454151"/>
                  </a:lnTo>
                  <a:lnTo>
                    <a:pt x="862583" y="0"/>
                  </a:lnTo>
                  <a:lnTo>
                    <a:pt x="0" y="0"/>
                  </a:lnTo>
                  <a:close/>
                </a:path>
              </a:pathLst>
            </a:custGeom>
            <a:ln w="141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35223" y="3162300"/>
              <a:ext cx="302260" cy="550545"/>
            </a:xfrm>
            <a:custGeom>
              <a:avLst/>
              <a:gdLst/>
              <a:ahLst/>
              <a:cxnLst/>
              <a:rect l="l" t="t" r="r" b="b"/>
              <a:pathLst>
                <a:path w="302260" h="550545">
                  <a:moveTo>
                    <a:pt x="106409" y="304957"/>
                  </a:moveTo>
                  <a:lnTo>
                    <a:pt x="21336" y="0"/>
                  </a:lnTo>
                  <a:lnTo>
                    <a:pt x="0" y="7620"/>
                  </a:lnTo>
                  <a:lnTo>
                    <a:pt x="97628" y="356078"/>
                  </a:lnTo>
                  <a:lnTo>
                    <a:pt x="106409" y="304957"/>
                  </a:lnTo>
                  <a:close/>
                </a:path>
                <a:path w="302260" h="550545">
                  <a:moveTo>
                    <a:pt x="97774" y="356600"/>
                  </a:moveTo>
                  <a:lnTo>
                    <a:pt x="97628" y="356078"/>
                  </a:lnTo>
                  <a:lnTo>
                    <a:pt x="97536" y="356616"/>
                  </a:lnTo>
                  <a:lnTo>
                    <a:pt x="97774" y="356600"/>
                  </a:lnTo>
                  <a:close/>
                </a:path>
                <a:path w="302260" h="550545">
                  <a:moveTo>
                    <a:pt x="120396" y="355092"/>
                  </a:moveTo>
                  <a:lnTo>
                    <a:pt x="106409" y="304957"/>
                  </a:lnTo>
                  <a:lnTo>
                    <a:pt x="97628" y="356078"/>
                  </a:lnTo>
                  <a:lnTo>
                    <a:pt x="97774" y="356600"/>
                  </a:lnTo>
                  <a:lnTo>
                    <a:pt x="120396" y="355092"/>
                  </a:lnTo>
                  <a:close/>
                </a:path>
                <a:path w="302260" h="550545">
                  <a:moveTo>
                    <a:pt x="120396" y="365760"/>
                  </a:moveTo>
                  <a:lnTo>
                    <a:pt x="120396" y="355092"/>
                  </a:lnTo>
                  <a:lnTo>
                    <a:pt x="97774" y="356600"/>
                  </a:lnTo>
                  <a:lnTo>
                    <a:pt x="99060" y="361188"/>
                  </a:lnTo>
                  <a:lnTo>
                    <a:pt x="100584" y="367284"/>
                  </a:lnTo>
                  <a:lnTo>
                    <a:pt x="105156" y="370332"/>
                  </a:lnTo>
                  <a:lnTo>
                    <a:pt x="109728" y="370332"/>
                  </a:lnTo>
                  <a:lnTo>
                    <a:pt x="115824" y="368808"/>
                  </a:lnTo>
                  <a:lnTo>
                    <a:pt x="120396" y="365760"/>
                  </a:lnTo>
                  <a:close/>
                </a:path>
                <a:path w="302260" h="550545">
                  <a:moveTo>
                    <a:pt x="164156" y="112776"/>
                  </a:moveTo>
                  <a:lnTo>
                    <a:pt x="163068" y="108204"/>
                  </a:lnTo>
                  <a:lnTo>
                    <a:pt x="163068" y="102108"/>
                  </a:lnTo>
                  <a:lnTo>
                    <a:pt x="156972" y="99060"/>
                  </a:lnTo>
                  <a:lnTo>
                    <a:pt x="146304" y="99060"/>
                  </a:lnTo>
                  <a:lnTo>
                    <a:pt x="141732" y="103632"/>
                  </a:lnTo>
                  <a:lnTo>
                    <a:pt x="140208" y="108204"/>
                  </a:lnTo>
                  <a:lnTo>
                    <a:pt x="106409" y="304957"/>
                  </a:lnTo>
                  <a:lnTo>
                    <a:pt x="120396" y="355092"/>
                  </a:lnTo>
                  <a:lnTo>
                    <a:pt x="120396" y="365760"/>
                  </a:lnTo>
                  <a:lnTo>
                    <a:pt x="121920" y="359664"/>
                  </a:lnTo>
                  <a:lnTo>
                    <a:pt x="140208" y="253854"/>
                  </a:lnTo>
                  <a:lnTo>
                    <a:pt x="140208" y="112776"/>
                  </a:lnTo>
                  <a:lnTo>
                    <a:pt x="164156" y="112776"/>
                  </a:lnTo>
                  <a:close/>
                </a:path>
                <a:path w="302260" h="550545">
                  <a:moveTo>
                    <a:pt x="164408" y="113835"/>
                  </a:moveTo>
                  <a:lnTo>
                    <a:pt x="164156" y="112776"/>
                  </a:lnTo>
                  <a:lnTo>
                    <a:pt x="140208" y="112776"/>
                  </a:lnTo>
                  <a:lnTo>
                    <a:pt x="154314" y="172239"/>
                  </a:lnTo>
                  <a:lnTo>
                    <a:pt x="164408" y="113835"/>
                  </a:lnTo>
                  <a:close/>
                </a:path>
                <a:path w="302260" h="550545">
                  <a:moveTo>
                    <a:pt x="154314" y="172239"/>
                  </a:moveTo>
                  <a:lnTo>
                    <a:pt x="140208" y="112776"/>
                  </a:lnTo>
                  <a:lnTo>
                    <a:pt x="140208" y="253854"/>
                  </a:lnTo>
                  <a:lnTo>
                    <a:pt x="154314" y="172239"/>
                  </a:lnTo>
                  <a:close/>
                </a:path>
                <a:path w="302260" h="550545">
                  <a:moveTo>
                    <a:pt x="262128" y="530194"/>
                  </a:moveTo>
                  <a:lnTo>
                    <a:pt x="262128" y="524256"/>
                  </a:lnTo>
                  <a:lnTo>
                    <a:pt x="239268" y="530352"/>
                  </a:lnTo>
                  <a:lnTo>
                    <a:pt x="229157" y="487733"/>
                  </a:lnTo>
                  <a:lnTo>
                    <a:pt x="169164" y="423672"/>
                  </a:lnTo>
                  <a:lnTo>
                    <a:pt x="164592" y="419100"/>
                  </a:lnTo>
                  <a:lnTo>
                    <a:pt x="156972" y="419100"/>
                  </a:lnTo>
                  <a:lnTo>
                    <a:pt x="147828" y="428244"/>
                  </a:lnTo>
                  <a:lnTo>
                    <a:pt x="146304" y="435864"/>
                  </a:lnTo>
                  <a:lnTo>
                    <a:pt x="150876" y="440436"/>
                  </a:lnTo>
                  <a:lnTo>
                    <a:pt x="256032" y="550164"/>
                  </a:lnTo>
                  <a:lnTo>
                    <a:pt x="262128" y="530194"/>
                  </a:lnTo>
                  <a:close/>
                </a:path>
                <a:path w="302260" h="550545">
                  <a:moveTo>
                    <a:pt x="252035" y="481867"/>
                  </a:moveTo>
                  <a:lnTo>
                    <a:pt x="164408" y="113835"/>
                  </a:lnTo>
                  <a:lnTo>
                    <a:pt x="154314" y="172239"/>
                  </a:lnTo>
                  <a:lnTo>
                    <a:pt x="229157" y="487733"/>
                  </a:lnTo>
                  <a:lnTo>
                    <a:pt x="245131" y="504789"/>
                  </a:lnTo>
                  <a:lnTo>
                    <a:pt x="252035" y="481867"/>
                  </a:lnTo>
                  <a:close/>
                </a:path>
                <a:path w="302260" h="550545">
                  <a:moveTo>
                    <a:pt x="164592" y="112776"/>
                  </a:moveTo>
                  <a:lnTo>
                    <a:pt x="164156" y="112776"/>
                  </a:lnTo>
                  <a:lnTo>
                    <a:pt x="164408" y="113835"/>
                  </a:lnTo>
                  <a:lnTo>
                    <a:pt x="164592" y="112776"/>
                  </a:lnTo>
                  <a:close/>
                </a:path>
                <a:path w="302260" h="550545">
                  <a:moveTo>
                    <a:pt x="245131" y="504789"/>
                  </a:moveTo>
                  <a:lnTo>
                    <a:pt x="229157" y="487733"/>
                  </a:lnTo>
                  <a:lnTo>
                    <a:pt x="239268" y="530352"/>
                  </a:lnTo>
                  <a:lnTo>
                    <a:pt x="239268" y="524256"/>
                  </a:lnTo>
                  <a:lnTo>
                    <a:pt x="245131" y="504789"/>
                  </a:lnTo>
                  <a:close/>
                </a:path>
                <a:path w="302260" h="550545">
                  <a:moveTo>
                    <a:pt x="259080" y="519684"/>
                  </a:moveTo>
                  <a:lnTo>
                    <a:pt x="245131" y="504789"/>
                  </a:lnTo>
                  <a:lnTo>
                    <a:pt x="239268" y="524256"/>
                  </a:lnTo>
                  <a:lnTo>
                    <a:pt x="259080" y="519684"/>
                  </a:lnTo>
                  <a:close/>
                </a:path>
                <a:path w="302260" h="550545">
                  <a:moveTo>
                    <a:pt x="259080" y="525068"/>
                  </a:moveTo>
                  <a:lnTo>
                    <a:pt x="259080" y="519684"/>
                  </a:lnTo>
                  <a:lnTo>
                    <a:pt x="239268" y="524256"/>
                  </a:lnTo>
                  <a:lnTo>
                    <a:pt x="239268" y="530352"/>
                  </a:lnTo>
                  <a:lnTo>
                    <a:pt x="259080" y="525068"/>
                  </a:lnTo>
                  <a:close/>
                </a:path>
                <a:path w="302260" h="550545">
                  <a:moveTo>
                    <a:pt x="262128" y="524256"/>
                  </a:moveTo>
                  <a:lnTo>
                    <a:pt x="252035" y="481867"/>
                  </a:lnTo>
                  <a:lnTo>
                    <a:pt x="245131" y="504789"/>
                  </a:lnTo>
                  <a:lnTo>
                    <a:pt x="259080" y="519684"/>
                  </a:lnTo>
                  <a:lnTo>
                    <a:pt x="259080" y="525068"/>
                  </a:lnTo>
                  <a:lnTo>
                    <a:pt x="262128" y="524256"/>
                  </a:lnTo>
                  <a:close/>
                </a:path>
                <a:path w="302260" h="550545">
                  <a:moveTo>
                    <a:pt x="301752" y="399288"/>
                  </a:moveTo>
                  <a:lnTo>
                    <a:pt x="298704" y="391668"/>
                  </a:lnTo>
                  <a:lnTo>
                    <a:pt x="286512" y="388620"/>
                  </a:lnTo>
                  <a:lnTo>
                    <a:pt x="278892" y="391668"/>
                  </a:lnTo>
                  <a:lnTo>
                    <a:pt x="277368" y="397764"/>
                  </a:lnTo>
                  <a:lnTo>
                    <a:pt x="252035" y="481867"/>
                  </a:lnTo>
                  <a:lnTo>
                    <a:pt x="262128" y="524256"/>
                  </a:lnTo>
                  <a:lnTo>
                    <a:pt x="262128" y="530194"/>
                  </a:lnTo>
                  <a:lnTo>
                    <a:pt x="300228" y="405384"/>
                  </a:lnTo>
                  <a:lnTo>
                    <a:pt x="301752" y="3992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841750" y="2100718"/>
            <a:ext cx="500380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115</a:t>
            </a:r>
            <a:r>
              <a:rPr sz="115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FF0000"/>
                </a:solidFill>
                <a:latin typeface="Arial"/>
                <a:cs typeface="Arial"/>
              </a:rPr>
              <a:t>kV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2263" y="3665866"/>
            <a:ext cx="4310380" cy="1302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273935">
              <a:lnSpc>
                <a:spcPct val="100000"/>
              </a:lnSpc>
              <a:spcBef>
                <a:spcPts val="125"/>
              </a:spcBef>
            </a:pP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Icc1</a:t>
            </a:r>
            <a:r>
              <a:rPr sz="115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150" spc="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15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spc="-5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150">
              <a:latin typeface="Arial"/>
              <a:cs typeface="Arial"/>
            </a:endParaRPr>
          </a:p>
          <a:p>
            <a:pPr marL="113664" indent="-107950">
              <a:lnSpc>
                <a:spcPct val="100000"/>
              </a:lnSpc>
              <a:buSzPct val="93750"/>
              <a:buChar char="•"/>
              <a:tabLst>
                <a:tab pos="113664" algn="l"/>
              </a:tabLst>
            </a:pPr>
            <a:r>
              <a:rPr sz="1600" dirty="0">
                <a:latin typeface="Calibri"/>
                <a:cs typeface="Calibri"/>
              </a:rPr>
              <a:t>Se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llevan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todas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las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impedancias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lado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13,8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kV</a:t>
            </a:r>
            <a:endParaRPr sz="1600">
              <a:latin typeface="Calibri"/>
              <a:cs typeface="Calibri"/>
            </a:endParaRPr>
          </a:p>
          <a:p>
            <a:pPr marL="113664" indent="-107950">
              <a:lnSpc>
                <a:spcPct val="100000"/>
              </a:lnSpc>
              <a:buSzPct val="93750"/>
              <a:buChar char="•"/>
              <a:tabLst>
                <a:tab pos="113664" algn="l"/>
              </a:tabLst>
            </a:pPr>
            <a:r>
              <a:rPr sz="1600" dirty="0">
                <a:latin typeface="Calibri"/>
                <a:cs typeface="Calibri"/>
              </a:rPr>
              <a:t>Impedancia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transformador</a:t>
            </a:r>
            <a:r>
              <a:rPr sz="1600" spc="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potencia</a:t>
            </a:r>
            <a:endParaRPr sz="1600">
              <a:latin typeface="Calibri"/>
              <a:cs typeface="Calibri"/>
            </a:endParaRPr>
          </a:p>
          <a:p>
            <a:pPr marL="113664" indent="-107950">
              <a:lnSpc>
                <a:spcPct val="100000"/>
              </a:lnSpc>
              <a:buSzPct val="93750"/>
              <a:buChar char="•"/>
              <a:tabLst>
                <a:tab pos="113664" algn="l"/>
              </a:tabLst>
            </a:pPr>
            <a:r>
              <a:rPr sz="1600" dirty="0">
                <a:latin typeface="Calibri"/>
                <a:cs typeface="Calibri"/>
              </a:rPr>
              <a:t>Para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el transformador</a:t>
            </a:r>
            <a:r>
              <a:rPr sz="1600" spc="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potencia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2827" y="5178552"/>
              <a:ext cx="1181100" cy="21640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8351" y="5099303"/>
              <a:ext cx="1712976" cy="37185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1427" y="5785103"/>
              <a:ext cx="3209544" cy="23012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31" name="object 31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2849370" y="849883"/>
            <a:ext cx="35229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1703" y="2618232"/>
              <a:ext cx="2723388" cy="3992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0951" y="3304032"/>
              <a:ext cx="4381500" cy="4160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2827" y="4608576"/>
              <a:ext cx="2391155" cy="3718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2827" y="5294376"/>
              <a:ext cx="2391155" cy="37185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85057" y="4012182"/>
            <a:ext cx="59715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" indent="-95250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00330" algn="l"/>
              </a:tabLst>
            </a:pPr>
            <a:r>
              <a:rPr sz="1400" dirty="0">
                <a:latin typeface="Calibri"/>
                <a:cs typeface="Calibri"/>
              </a:rPr>
              <a:t>Ahora,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estos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resultados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deben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pasar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valores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vistos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lado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13,8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kV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61257" y="849883"/>
            <a:ext cx="7313295" cy="1441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3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6364" indent="-120650">
              <a:lnSpc>
                <a:spcPct val="100000"/>
              </a:lnSpc>
              <a:spcBef>
                <a:spcPts val="1785"/>
              </a:spcBef>
              <a:buSzPct val="94444"/>
              <a:buChar char="•"/>
              <a:tabLst>
                <a:tab pos="126364" algn="l"/>
              </a:tabLst>
            </a:pPr>
            <a:r>
              <a:rPr sz="1800" dirty="0">
                <a:latin typeface="Calibri"/>
                <a:cs typeface="Calibri"/>
              </a:rPr>
              <a:t>Para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sistema:</a:t>
            </a:r>
            <a:endParaRPr sz="1800">
              <a:latin typeface="Calibri"/>
              <a:cs typeface="Calibri"/>
            </a:endParaRPr>
          </a:p>
          <a:p>
            <a:pPr marL="12700" marR="5080" indent="-6985">
              <a:lnSpc>
                <a:spcPct val="100000"/>
              </a:lnSpc>
              <a:buSzPct val="94444"/>
              <a:buChar char="•"/>
              <a:tabLst>
                <a:tab pos="126364" algn="l"/>
              </a:tabLst>
            </a:pPr>
            <a:r>
              <a:rPr sz="1800" dirty="0">
                <a:latin typeface="Calibri"/>
                <a:cs typeface="Calibri"/>
              </a:rPr>
              <a:t>	Primero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debe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hallar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impedancia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secuencia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positiva,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cual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solo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está </a:t>
            </a:r>
            <a:r>
              <a:rPr sz="1800" dirty="0">
                <a:latin typeface="Calibri"/>
                <a:cs typeface="Calibri"/>
              </a:rPr>
              <a:t>relacionada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nivel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cortocircuito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trifásico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945" y="1773935"/>
              <a:ext cx="8388095" cy="45399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08857" y="849883"/>
            <a:ext cx="6063615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6364" indent="-120650">
              <a:lnSpc>
                <a:spcPct val="100000"/>
              </a:lnSpc>
              <a:spcBef>
                <a:spcPts val="1620"/>
              </a:spcBef>
              <a:buSzPct val="94444"/>
              <a:buChar char="•"/>
              <a:tabLst>
                <a:tab pos="126364" algn="l"/>
              </a:tabLst>
            </a:pPr>
            <a:r>
              <a:rPr sz="1800" dirty="0">
                <a:latin typeface="Calibri"/>
                <a:cs typeface="Calibri"/>
              </a:rPr>
              <a:t>Transformador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conexión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YNyn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13" y="1670304"/>
              <a:ext cx="8697468" cy="46436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08857" y="768603"/>
            <a:ext cx="6063615" cy="80772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552700">
              <a:lnSpc>
                <a:spcPct val="100000"/>
              </a:lnSpc>
              <a:spcBef>
                <a:spcPts val="74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6364" indent="-120650">
              <a:lnSpc>
                <a:spcPct val="100000"/>
              </a:lnSpc>
              <a:spcBef>
                <a:spcPts val="480"/>
              </a:spcBef>
              <a:buSzPct val="94444"/>
              <a:buChar char="•"/>
              <a:tabLst>
                <a:tab pos="126364" algn="l"/>
              </a:tabLst>
            </a:pPr>
            <a:r>
              <a:rPr sz="1800" dirty="0">
                <a:latin typeface="Calibri"/>
                <a:cs typeface="Calibri"/>
              </a:rPr>
              <a:t>Transformador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conexión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Dyn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13" y="1624583"/>
              <a:ext cx="8467343" cy="47609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08857" y="768603"/>
            <a:ext cx="6063615" cy="80772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552700">
              <a:lnSpc>
                <a:spcPct val="100000"/>
              </a:lnSpc>
              <a:spcBef>
                <a:spcPts val="74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  <a:p>
            <a:pPr marL="126364" indent="-120650">
              <a:lnSpc>
                <a:spcPct val="100000"/>
              </a:lnSpc>
              <a:spcBef>
                <a:spcPts val="480"/>
              </a:spcBef>
              <a:buSzPct val="94444"/>
              <a:buChar char="•"/>
              <a:tabLst>
                <a:tab pos="126364" algn="l"/>
              </a:tabLst>
            </a:pPr>
            <a:r>
              <a:rPr sz="1800" dirty="0">
                <a:latin typeface="Calibri"/>
                <a:cs typeface="Calibri"/>
              </a:rPr>
              <a:t>Transformador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conexión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YD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95555" y="2766055"/>
              <a:ext cx="320040" cy="454659"/>
            </a:xfrm>
            <a:custGeom>
              <a:avLst/>
              <a:gdLst/>
              <a:ahLst/>
              <a:cxnLst/>
              <a:rect l="l" t="t" r="r" b="b"/>
              <a:pathLst>
                <a:path w="320039" h="454660">
                  <a:moveTo>
                    <a:pt x="167639" y="0"/>
                  </a:moveTo>
                  <a:lnTo>
                    <a:pt x="134120" y="16760"/>
                  </a:lnTo>
                  <a:lnTo>
                    <a:pt x="100586" y="16760"/>
                  </a:lnTo>
                  <a:lnTo>
                    <a:pt x="67068" y="33521"/>
                  </a:lnTo>
                  <a:lnTo>
                    <a:pt x="50301" y="50298"/>
                  </a:lnTo>
                  <a:lnTo>
                    <a:pt x="33534" y="67059"/>
                  </a:lnTo>
                  <a:lnTo>
                    <a:pt x="16767" y="100581"/>
                  </a:lnTo>
                  <a:lnTo>
                    <a:pt x="16767" y="134118"/>
                  </a:lnTo>
                  <a:lnTo>
                    <a:pt x="0" y="167640"/>
                  </a:lnTo>
                  <a:lnTo>
                    <a:pt x="16767" y="184401"/>
                  </a:lnTo>
                  <a:lnTo>
                    <a:pt x="16767" y="217938"/>
                  </a:lnTo>
                  <a:lnTo>
                    <a:pt x="33534" y="251460"/>
                  </a:lnTo>
                  <a:lnTo>
                    <a:pt x="50301" y="268221"/>
                  </a:lnTo>
                  <a:lnTo>
                    <a:pt x="67068" y="284982"/>
                  </a:lnTo>
                  <a:lnTo>
                    <a:pt x="100586" y="301758"/>
                  </a:lnTo>
                  <a:lnTo>
                    <a:pt x="134120" y="318519"/>
                  </a:lnTo>
                  <a:lnTo>
                    <a:pt x="185930" y="318519"/>
                  </a:lnTo>
                  <a:lnTo>
                    <a:pt x="219465" y="301758"/>
                  </a:lnTo>
                  <a:lnTo>
                    <a:pt x="252983" y="284982"/>
                  </a:lnTo>
                  <a:lnTo>
                    <a:pt x="269750" y="268221"/>
                  </a:lnTo>
                  <a:lnTo>
                    <a:pt x="286517" y="251460"/>
                  </a:lnTo>
                  <a:lnTo>
                    <a:pt x="303284" y="217938"/>
                  </a:lnTo>
                  <a:lnTo>
                    <a:pt x="320036" y="184401"/>
                  </a:lnTo>
                  <a:lnTo>
                    <a:pt x="320036" y="134118"/>
                  </a:lnTo>
                  <a:lnTo>
                    <a:pt x="303284" y="100581"/>
                  </a:lnTo>
                  <a:lnTo>
                    <a:pt x="286517" y="67059"/>
                  </a:lnTo>
                  <a:lnTo>
                    <a:pt x="269750" y="50298"/>
                  </a:lnTo>
                  <a:lnTo>
                    <a:pt x="252983" y="33521"/>
                  </a:lnTo>
                  <a:lnTo>
                    <a:pt x="219465" y="16760"/>
                  </a:lnTo>
                  <a:lnTo>
                    <a:pt x="185930" y="16760"/>
                  </a:lnTo>
                  <a:lnTo>
                    <a:pt x="167639" y="0"/>
                  </a:lnTo>
                </a:path>
                <a:path w="320039" h="454660">
                  <a:moveTo>
                    <a:pt x="167639" y="134118"/>
                  </a:moveTo>
                  <a:lnTo>
                    <a:pt x="134120" y="134118"/>
                  </a:lnTo>
                  <a:lnTo>
                    <a:pt x="100586" y="150879"/>
                  </a:lnTo>
                  <a:lnTo>
                    <a:pt x="83819" y="167640"/>
                  </a:lnTo>
                  <a:lnTo>
                    <a:pt x="50301" y="184401"/>
                  </a:lnTo>
                  <a:lnTo>
                    <a:pt x="33534" y="201162"/>
                  </a:lnTo>
                  <a:lnTo>
                    <a:pt x="16767" y="234699"/>
                  </a:lnTo>
                  <a:lnTo>
                    <a:pt x="16767" y="353564"/>
                  </a:lnTo>
                  <a:lnTo>
                    <a:pt x="33534" y="387102"/>
                  </a:lnTo>
                  <a:lnTo>
                    <a:pt x="50301" y="403863"/>
                  </a:lnTo>
                  <a:lnTo>
                    <a:pt x="83819" y="420624"/>
                  </a:lnTo>
                  <a:lnTo>
                    <a:pt x="100586" y="437385"/>
                  </a:lnTo>
                  <a:lnTo>
                    <a:pt x="134120" y="437385"/>
                  </a:lnTo>
                  <a:lnTo>
                    <a:pt x="167639" y="454145"/>
                  </a:lnTo>
                  <a:lnTo>
                    <a:pt x="202697" y="437385"/>
                  </a:lnTo>
                  <a:lnTo>
                    <a:pt x="236216" y="437385"/>
                  </a:lnTo>
                  <a:lnTo>
                    <a:pt x="252983" y="420624"/>
                  </a:lnTo>
                  <a:lnTo>
                    <a:pt x="286517" y="403863"/>
                  </a:lnTo>
                  <a:lnTo>
                    <a:pt x="303284" y="387102"/>
                  </a:lnTo>
                  <a:lnTo>
                    <a:pt x="320036" y="353564"/>
                  </a:lnTo>
                  <a:lnTo>
                    <a:pt x="320036" y="234699"/>
                  </a:lnTo>
                  <a:lnTo>
                    <a:pt x="303284" y="201162"/>
                  </a:lnTo>
                  <a:lnTo>
                    <a:pt x="286517" y="184401"/>
                  </a:lnTo>
                  <a:lnTo>
                    <a:pt x="252983" y="167640"/>
                  </a:lnTo>
                  <a:lnTo>
                    <a:pt x="236216" y="150879"/>
                  </a:lnTo>
                  <a:lnTo>
                    <a:pt x="202697" y="134118"/>
                  </a:lnTo>
                  <a:lnTo>
                    <a:pt x="167639" y="134118"/>
                  </a:lnTo>
                </a:path>
              </a:pathLst>
            </a:custGeom>
            <a:ln w="336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63195" y="1941568"/>
              <a:ext cx="0" cy="807720"/>
            </a:xfrm>
            <a:custGeom>
              <a:avLst/>
              <a:gdLst/>
              <a:ahLst/>
              <a:cxnLst/>
              <a:rect l="l" t="t" r="r" b="b"/>
              <a:pathLst>
                <a:path h="807719">
                  <a:moveTo>
                    <a:pt x="0" y="807726"/>
                  </a:moveTo>
                  <a:lnTo>
                    <a:pt x="0" y="0"/>
                  </a:lnTo>
                </a:path>
              </a:pathLst>
            </a:custGeom>
            <a:ln w="168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63195" y="3220201"/>
              <a:ext cx="0" cy="201295"/>
            </a:xfrm>
            <a:custGeom>
              <a:avLst/>
              <a:gdLst/>
              <a:ahLst/>
              <a:cxnLst/>
              <a:rect l="l" t="t" r="r" b="b"/>
              <a:pathLst>
                <a:path h="201295">
                  <a:moveTo>
                    <a:pt x="0" y="0"/>
                  </a:moveTo>
                  <a:lnTo>
                    <a:pt x="0" y="201177"/>
                  </a:lnTo>
                </a:path>
              </a:pathLst>
            </a:custGeom>
            <a:ln w="16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97468" y="3421378"/>
              <a:ext cx="3147060" cy="0"/>
            </a:xfrm>
            <a:custGeom>
              <a:avLst/>
              <a:gdLst/>
              <a:ahLst/>
              <a:cxnLst/>
              <a:rect l="l" t="t" r="r" b="b"/>
              <a:pathLst>
                <a:path w="3147060">
                  <a:moveTo>
                    <a:pt x="0" y="0"/>
                  </a:moveTo>
                  <a:lnTo>
                    <a:pt x="3147062" y="0"/>
                  </a:lnTo>
                </a:path>
              </a:pathLst>
            </a:custGeom>
            <a:ln w="33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40680" y="3421380"/>
              <a:ext cx="134620" cy="487680"/>
            </a:xfrm>
            <a:custGeom>
              <a:avLst/>
              <a:gdLst/>
              <a:ahLst/>
              <a:cxnLst/>
              <a:rect l="l" t="t" r="r" b="b"/>
              <a:pathLst>
                <a:path w="134620" h="487679">
                  <a:moveTo>
                    <a:pt x="134112" y="353568"/>
                  </a:moveTo>
                  <a:lnTo>
                    <a:pt x="0" y="353568"/>
                  </a:lnTo>
                  <a:lnTo>
                    <a:pt x="67056" y="487680"/>
                  </a:lnTo>
                  <a:lnTo>
                    <a:pt x="67056" y="387096"/>
                  </a:lnTo>
                  <a:lnTo>
                    <a:pt x="83820" y="387096"/>
                  </a:lnTo>
                  <a:lnTo>
                    <a:pt x="83820" y="454152"/>
                  </a:lnTo>
                  <a:lnTo>
                    <a:pt x="134112" y="353568"/>
                  </a:lnTo>
                  <a:close/>
                </a:path>
                <a:path w="134620" h="487679">
                  <a:moveTo>
                    <a:pt x="83820" y="353568"/>
                  </a:moveTo>
                  <a:lnTo>
                    <a:pt x="83820" y="0"/>
                  </a:lnTo>
                  <a:lnTo>
                    <a:pt x="67056" y="0"/>
                  </a:lnTo>
                  <a:lnTo>
                    <a:pt x="67056" y="353568"/>
                  </a:lnTo>
                  <a:lnTo>
                    <a:pt x="83820" y="353568"/>
                  </a:lnTo>
                  <a:close/>
                </a:path>
                <a:path w="134620" h="487679">
                  <a:moveTo>
                    <a:pt x="83820" y="454152"/>
                  </a:moveTo>
                  <a:lnTo>
                    <a:pt x="83820" y="387096"/>
                  </a:lnTo>
                  <a:lnTo>
                    <a:pt x="67056" y="387096"/>
                  </a:lnTo>
                  <a:lnTo>
                    <a:pt x="67056" y="487680"/>
                  </a:lnTo>
                  <a:lnTo>
                    <a:pt x="83820" y="4541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40679" y="3421379"/>
              <a:ext cx="134620" cy="487680"/>
            </a:xfrm>
            <a:custGeom>
              <a:avLst/>
              <a:gdLst/>
              <a:ahLst/>
              <a:cxnLst/>
              <a:rect l="l" t="t" r="r" b="b"/>
              <a:pathLst>
                <a:path w="134620" h="487679">
                  <a:moveTo>
                    <a:pt x="83819" y="0"/>
                  </a:moveTo>
                  <a:lnTo>
                    <a:pt x="83819" y="387095"/>
                  </a:lnTo>
                  <a:lnTo>
                    <a:pt x="67055" y="387095"/>
                  </a:lnTo>
                  <a:lnTo>
                    <a:pt x="67055" y="0"/>
                  </a:lnTo>
                  <a:lnTo>
                    <a:pt x="83819" y="0"/>
                  </a:lnTo>
                  <a:close/>
                </a:path>
                <a:path w="134620" h="487679">
                  <a:moveTo>
                    <a:pt x="134111" y="353567"/>
                  </a:moveTo>
                  <a:lnTo>
                    <a:pt x="67055" y="487679"/>
                  </a:lnTo>
                  <a:lnTo>
                    <a:pt x="0" y="353567"/>
                  </a:lnTo>
                  <a:lnTo>
                    <a:pt x="134111" y="3535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67071" y="3404616"/>
              <a:ext cx="119380" cy="487680"/>
            </a:xfrm>
            <a:custGeom>
              <a:avLst/>
              <a:gdLst/>
              <a:ahLst/>
              <a:cxnLst/>
              <a:rect l="l" t="t" r="r" b="b"/>
              <a:pathLst>
                <a:path w="119379" h="487679">
                  <a:moveTo>
                    <a:pt x="118872" y="370332"/>
                  </a:moveTo>
                  <a:lnTo>
                    <a:pt x="0" y="370332"/>
                  </a:lnTo>
                  <a:lnTo>
                    <a:pt x="51816" y="487680"/>
                  </a:lnTo>
                  <a:lnTo>
                    <a:pt x="51816" y="387096"/>
                  </a:lnTo>
                  <a:lnTo>
                    <a:pt x="68580" y="387096"/>
                  </a:lnTo>
                  <a:lnTo>
                    <a:pt x="68580" y="458343"/>
                  </a:lnTo>
                  <a:lnTo>
                    <a:pt x="118872" y="370332"/>
                  </a:lnTo>
                  <a:close/>
                </a:path>
                <a:path w="119379" h="487679">
                  <a:moveTo>
                    <a:pt x="68580" y="370332"/>
                  </a:moveTo>
                  <a:lnTo>
                    <a:pt x="68580" y="0"/>
                  </a:lnTo>
                  <a:lnTo>
                    <a:pt x="51816" y="0"/>
                  </a:lnTo>
                  <a:lnTo>
                    <a:pt x="51816" y="370332"/>
                  </a:lnTo>
                  <a:lnTo>
                    <a:pt x="68580" y="370332"/>
                  </a:lnTo>
                  <a:close/>
                </a:path>
                <a:path w="119379" h="487679">
                  <a:moveTo>
                    <a:pt x="68580" y="458343"/>
                  </a:moveTo>
                  <a:lnTo>
                    <a:pt x="68580" y="387096"/>
                  </a:lnTo>
                  <a:lnTo>
                    <a:pt x="51816" y="387096"/>
                  </a:lnTo>
                  <a:lnTo>
                    <a:pt x="51816" y="487680"/>
                  </a:lnTo>
                  <a:lnTo>
                    <a:pt x="68580" y="4583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67071" y="3404615"/>
              <a:ext cx="119380" cy="487680"/>
            </a:xfrm>
            <a:custGeom>
              <a:avLst/>
              <a:gdLst/>
              <a:ahLst/>
              <a:cxnLst/>
              <a:rect l="l" t="t" r="r" b="b"/>
              <a:pathLst>
                <a:path w="119379" h="487679">
                  <a:moveTo>
                    <a:pt x="68579" y="0"/>
                  </a:moveTo>
                  <a:lnTo>
                    <a:pt x="68579" y="387095"/>
                  </a:lnTo>
                  <a:lnTo>
                    <a:pt x="51815" y="387095"/>
                  </a:lnTo>
                  <a:lnTo>
                    <a:pt x="51815" y="0"/>
                  </a:lnTo>
                  <a:lnTo>
                    <a:pt x="68579" y="0"/>
                  </a:lnTo>
                  <a:close/>
                </a:path>
                <a:path w="119379" h="487679">
                  <a:moveTo>
                    <a:pt x="118871" y="370331"/>
                  </a:moveTo>
                  <a:lnTo>
                    <a:pt x="51815" y="487679"/>
                  </a:lnTo>
                  <a:lnTo>
                    <a:pt x="0" y="370331"/>
                  </a:lnTo>
                  <a:lnTo>
                    <a:pt x="118871" y="3703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94404" y="3421380"/>
              <a:ext cx="117475" cy="504825"/>
            </a:xfrm>
            <a:custGeom>
              <a:avLst/>
              <a:gdLst/>
              <a:ahLst/>
              <a:cxnLst/>
              <a:rect l="l" t="t" r="r" b="b"/>
              <a:pathLst>
                <a:path w="117475" h="504825">
                  <a:moveTo>
                    <a:pt x="117348" y="370332"/>
                  </a:moveTo>
                  <a:lnTo>
                    <a:pt x="0" y="370332"/>
                  </a:lnTo>
                  <a:lnTo>
                    <a:pt x="50292" y="470916"/>
                  </a:lnTo>
                  <a:lnTo>
                    <a:pt x="50292" y="387096"/>
                  </a:lnTo>
                  <a:lnTo>
                    <a:pt x="67056" y="387096"/>
                  </a:lnTo>
                  <a:lnTo>
                    <a:pt x="67056" y="504444"/>
                  </a:lnTo>
                  <a:lnTo>
                    <a:pt x="117348" y="370332"/>
                  </a:lnTo>
                  <a:close/>
                </a:path>
                <a:path w="117475" h="504825">
                  <a:moveTo>
                    <a:pt x="67056" y="370332"/>
                  </a:moveTo>
                  <a:lnTo>
                    <a:pt x="67056" y="0"/>
                  </a:lnTo>
                  <a:lnTo>
                    <a:pt x="50292" y="0"/>
                  </a:lnTo>
                  <a:lnTo>
                    <a:pt x="50292" y="370332"/>
                  </a:lnTo>
                  <a:lnTo>
                    <a:pt x="67056" y="370332"/>
                  </a:lnTo>
                  <a:close/>
                </a:path>
                <a:path w="117475" h="504825">
                  <a:moveTo>
                    <a:pt x="67056" y="504444"/>
                  </a:moveTo>
                  <a:lnTo>
                    <a:pt x="67056" y="387096"/>
                  </a:lnTo>
                  <a:lnTo>
                    <a:pt x="50292" y="387096"/>
                  </a:lnTo>
                  <a:lnTo>
                    <a:pt x="50292" y="470916"/>
                  </a:lnTo>
                  <a:lnTo>
                    <a:pt x="67056" y="5044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94403" y="3421379"/>
              <a:ext cx="117475" cy="504825"/>
            </a:xfrm>
            <a:custGeom>
              <a:avLst/>
              <a:gdLst/>
              <a:ahLst/>
              <a:cxnLst/>
              <a:rect l="l" t="t" r="r" b="b"/>
              <a:pathLst>
                <a:path w="117475" h="504825">
                  <a:moveTo>
                    <a:pt x="67055" y="0"/>
                  </a:moveTo>
                  <a:lnTo>
                    <a:pt x="67055" y="387095"/>
                  </a:lnTo>
                  <a:lnTo>
                    <a:pt x="50291" y="387095"/>
                  </a:lnTo>
                  <a:lnTo>
                    <a:pt x="50291" y="0"/>
                  </a:lnTo>
                  <a:lnTo>
                    <a:pt x="67055" y="0"/>
                  </a:lnTo>
                  <a:close/>
                </a:path>
                <a:path w="117475" h="504825">
                  <a:moveTo>
                    <a:pt x="117347" y="370331"/>
                  </a:moveTo>
                  <a:lnTo>
                    <a:pt x="67055" y="504443"/>
                  </a:lnTo>
                  <a:lnTo>
                    <a:pt x="0" y="370331"/>
                  </a:lnTo>
                  <a:lnTo>
                    <a:pt x="117347" y="3703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03436" y="3404617"/>
              <a:ext cx="0" cy="2741930"/>
            </a:xfrm>
            <a:custGeom>
              <a:avLst/>
              <a:gdLst/>
              <a:ahLst/>
              <a:cxnLst/>
              <a:rect l="l" t="t" r="r" b="b"/>
              <a:pathLst>
                <a:path h="2741929">
                  <a:moveTo>
                    <a:pt x="0" y="320038"/>
                  </a:moveTo>
                  <a:lnTo>
                    <a:pt x="0" y="2741667"/>
                  </a:lnTo>
                </a:path>
                <a:path h="2741929">
                  <a:moveTo>
                    <a:pt x="0" y="0"/>
                  </a:moveTo>
                  <a:lnTo>
                    <a:pt x="0" y="169162"/>
                  </a:lnTo>
                </a:path>
              </a:pathLst>
            </a:custGeom>
            <a:ln w="16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126225" y="1391873"/>
            <a:ext cx="2468245" cy="631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EQUIVALENTE</a:t>
            </a:r>
            <a:r>
              <a:rPr sz="13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Arial"/>
                <a:cs typeface="Arial"/>
              </a:rPr>
              <a:t>SUBESTACIÓN</a:t>
            </a:r>
            <a:endParaRPr sz="1300">
              <a:latin typeface="Arial"/>
              <a:cs typeface="Arial"/>
            </a:endParaRPr>
          </a:p>
          <a:p>
            <a:pPr marL="12700" marR="1384300">
              <a:lnSpc>
                <a:spcPts val="1600"/>
              </a:lnSpc>
              <a:spcBef>
                <a:spcPts val="40"/>
              </a:spcBef>
            </a:pP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Icc1</a:t>
            </a:r>
            <a:r>
              <a:rPr sz="130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300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3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r>
              <a:rPr sz="13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0000"/>
                </a:solidFill>
                <a:latin typeface="Arial"/>
                <a:cs typeface="Arial"/>
              </a:rPr>
              <a:t>kA </a:t>
            </a: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Icc3</a:t>
            </a:r>
            <a:r>
              <a:rPr sz="130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300" spc="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3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3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0000"/>
                </a:solidFill>
                <a:latin typeface="Arial"/>
                <a:cs typeface="Arial"/>
              </a:rPr>
              <a:t>kA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50082" y="3089609"/>
            <a:ext cx="593725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b="1" dirty="0">
                <a:latin typeface="Arial"/>
                <a:cs typeface="Arial"/>
              </a:rPr>
              <a:t>13,8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kV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80201" y="2668985"/>
            <a:ext cx="1622425" cy="5981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ts val="1510"/>
              </a:lnSpc>
              <a:spcBef>
                <a:spcPts val="125"/>
              </a:spcBef>
            </a:pPr>
            <a:r>
              <a:rPr sz="1300" b="1" dirty="0">
                <a:latin typeface="Arial"/>
                <a:cs typeface="Arial"/>
              </a:rPr>
              <a:t>50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MVA</a:t>
            </a:r>
            <a:endParaRPr sz="1300">
              <a:latin typeface="Arial"/>
              <a:cs typeface="Arial"/>
            </a:endParaRPr>
          </a:p>
          <a:p>
            <a:pPr marL="88265">
              <a:lnSpc>
                <a:spcPts val="1460"/>
              </a:lnSpc>
            </a:pPr>
            <a:r>
              <a:rPr sz="1300" b="1" spc="-10" dirty="0">
                <a:latin typeface="Arial"/>
                <a:cs typeface="Arial"/>
              </a:rPr>
              <a:t>YNyn0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ts val="1505"/>
              </a:lnSpc>
            </a:pPr>
            <a:r>
              <a:rPr sz="1300" b="1" dirty="0">
                <a:latin typeface="Arial"/>
                <a:cs typeface="Arial"/>
              </a:rPr>
              <a:t>Zcc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=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14%</a:t>
            </a:r>
            <a:r>
              <a:rPr sz="1300" b="1" spc="27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Z</a:t>
            </a:r>
            <a:r>
              <a:rPr sz="1200" b="1" baseline="-17361" dirty="0">
                <a:latin typeface="Arial"/>
                <a:cs typeface="Arial"/>
              </a:rPr>
              <a:t>0</a:t>
            </a:r>
            <a:r>
              <a:rPr sz="1300" b="1" dirty="0">
                <a:latin typeface="Arial"/>
                <a:cs typeface="Arial"/>
              </a:rPr>
              <a:t>=</a:t>
            </a:r>
            <a:r>
              <a:rPr sz="1300" b="1" spc="130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14%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sp>
          <p:nvSpPr>
            <p:cNvPr id="19" name="object 19"/>
            <p:cNvSpPr/>
            <p:nvPr/>
          </p:nvSpPr>
          <p:spPr>
            <a:xfrm>
              <a:off x="3573773" y="2546593"/>
              <a:ext cx="1666239" cy="0"/>
            </a:xfrm>
            <a:custGeom>
              <a:avLst/>
              <a:gdLst/>
              <a:ahLst/>
              <a:cxnLst/>
              <a:rect l="l" t="t" r="r" b="b"/>
              <a:pathLst>
                <a:path w="1666239">
                  <a:moveTo>
                    <a:pt x="0" y="0"/>
                  </a:moveTo>
                  <a:lnTo>
                    <a:pt x="1665726" y="0"/>
                  </a:lnTo>
                </a:path>
              </a:pathLst>
            </a:custGeom>
            <a:ln w="336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66643" y="4565904"/>
              <a:ext cx="337185" cy="117475"/>
            </a:xfrm>
            <a:custGeom>
              <a:avLst/>
              <a:gdLst/>
              <a:ahLst/>
              <a:cxnLst/>
              <a:rect l="l" t="t" r="r" b="b"/>
              <a:pathLst>
                <a:path w="337185" h="117475">
                  <a:moveTo>
                    <a:pt x="117348" y="50292"/>
                  </a:moveTo>
                  <a:lnTo>
                    <a:pt x="117348" y="0"/>
                  </a:lnTo>
                  <a:lnTo>
                    <a:pt x="0" y="67056"/>
                  </a:lnTo>
                  <a:lnTo>
                    <a:pt x="83820" y="102978"/>
                  </a:lnTo>
                  <a:lnTo>
                    <a:pt x="83820" y="50292"/>
                  </a:lnTo>
                  <a:lnTo>
                    <a:pt x="117348" y="50292"/>
                  </a:lnTo>
                  <a:close/>
                </a:path>
                <a:path w="337185" h="117475">
                  <a:moveTo>
                    <a:pt x="336804" y="67056"/>
                  </a:moveTo>
                  <a:lnTo>
                    <a:pt x="336804" y="50292"/>
                  </a:lnTo>
                  <a:lnTo>
                    <a:pt x="83820" y="50292"/>
                  </a:lnTo>
                  <a:lnTo>
                    <a:pt x="83820" y="67056"/>
                  </a:lnTo>
                  <a:lnTo>
                    <a:pt x="336804" y="67056"/>
                  </a:lnTo>
                  <a:close/>
                </a:path>
                <a:path w="337185" h="117475">
                  <a:moveTo>
                    <a:pt x="117348" y="117348"/>
                  </a:moveTo>
                  <a:lnTo>
                    <a:pt x="117348" y="67056"/>
                  </a:lnTo>
                  <a:lnTo>
                    <a:pt x="83820" y="67056"/>
                  </a:lnTo>
                  <a:lnTo>
                    <a:pt x="83820" y="102978"/>
                  </a:lnTo>
                  <a:lnTo>
                    <a:pt x="117348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66643" y="4565903"/>
              <a:ext cx="337185" cy="117475"/>
            </a:xfrm>
            <a:custGeom>
              <a:avLst/>
              <a:gdLst/>
              <a:ahLst/>
              <a:cxnLst/>
              <a:rect l="l" t="t" r="r" b="b"/>
              <a:pathLst>
                <a:path w="337185" h="117475">
                  <a:moveTo>
                    <a:pt x="320039" y="67055"/>
                  </a:moveTo>
                  <a:lnTo>
                    <a:pt x="83819" y="67055"/>
                  </a:lnTo>
                  <a:lnTo>
                    <a:pt x="83819" y="50291"/>
                  </a:lnTo>
                  <a:lnTo>
                    <a:pt x="336803" y="50291"/>
                  </a:lnTo>
                  <a:lnTo>
                    <a:pt x="336803" y="67055"/>
                  </a:lnTo>
                  <a:lnTo>
                    <a:pt x="320039" y="67055"/>
                  </a:lnTo>
                  <a:close/>
                </a:path>
                <a:path w="337185" h="117475">
                  <a:moveTo>
                    <a:pt x="117347" y="117347"/>
                  </a:moveTo>
                  <a:lnTo>
                    <a:pt x="0" y="67055"/>
                  </a:lnTo>
                  <a:lnTo>
                    <a:pt x="117347" y="0"/>
                  </a:lnTo>
                  <a:lnTo>
                    <a:pt x="117347" y="1173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03447" y="4078224"/>
              <a:ext cx="387350" cy="117475"/>
            </a:xfrm>
            <a:custGeom>
              <a:avLst/>
              <a:gdLst/>
              <a:ahLst/>
              <a:cxnLst/>
              <a:rect l="l" t="t" r="r" b="b"/>
              <a:pathLst>
                <a:path w="387350" h="117475">
                  <a:moveTo>
                    <a:pt x="301752" y="67056"/>
                  </a:moveTo>
                  <a:lnTo>
                    <a:pt x="284988" y="50292"/>
                  </a:lnTo>
                  <a:lnTo>
                    <a:pt x="0" y="50292"/>
                  </a:lnTo>
                  <a:lnTo>
                    <a:pt x="0" y="67056"/>
                  </a:lnTo>
                  <a:lnTo>
                    <a:pt x="301752" y="67056"/>
                  </a:lnTo>
                  <a:close/>
                </a:path>
                <a:path w="387350" h="117475">
                  <a:moveTo>
                    <a:pt x="387096" y="67056"/>
                  </a:moveTo>
                  <a:lnTo>
                    <a:pt x="268224" y="0"/>
                  </a:lnTo>
                  <a:lnTo>
                    <a:pt x="268224" y="50292"/>
                  </a:lnTo>
                  <a:lnTo>
                    <a:pt x="284988" y="50292"/>
                  </a:lnTo>
                  <a:lnTo>
                    <a:pt x="301752" y="67056"/>
                  </a:lnTo>
                  <a:lnTo>
                    <a:pt x="301752" y="103163"/>
                  </a:lnTo>
                  <a:lnTo>
                    <a:pt x="387096" y="67056"/>
                  </a:lnTo>
                  <a:close/>
                </a:path>
                <a:path w="387350" h="117475">
                  <a:moveTo>
                    <a:pt x="301752" y="103163"/>
                  </a:moveTo>
                  <a:lnTo>
                    <a:pt x="301752" y="67056"/>
                  </a:lnTo>
                  <a:lnTo>
                    <a:pt x="268224" y="67056"/>
                  </a:lnTo>
                  <a:lnTo>
                    <a:pt x="268224" y="117348"/>
                  </a:lnTo>
                  <a:lnTo>
                    <a:pt x="301752" y="1031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03447" y="4078223"/>
              <a:ext cx="387350" cy="117475"/>
            </a:xfrm>
            <a:custGeom>
              <a:avLst/>
              <a:gdLst/>
              <a:ahLst/>
              <a:cxnLst/>
              <a:rect l="l" t="t" r="r" b="b"/>
              <a:pathLst>
                <a:path w="387350" h="117475">
                  <a:moveTo>
                    <a:pt x="16763" y="50291"/>
                  </a:moveTo>
                  <a:lnTo>
                    <a:pt x="284987" y="50291"/>
                  </a:lnTo>
                  <a:lnTo>
                    <a:pt x="301751" y="67055"/>
                  </a:lnTo>
                  <a:lnTo>
                    <a:pt x="0" y="67055"/>
                  </a:lnTo>
                  <a:lnTo>
                    <a:pt x="0" y="50291"/>
                  </a:lnTo>
                  <a:lnTo>
                    <a:pt x="16763" y="50291"/>
                  </a:lnTo>
                  <a:close/>
                </a:path>
                <a:path w="387350" h="117475">
                  <a:moveTo>
                    <a:pt x="268223" y="0"/>
                  </a:moveTo>
                  <a:lnTo>
                    <a:pt x="387095" y="67055"/>
                  </a:lnTo>
                  <a:lnTo>
                    <a:pt x="268223" y="117347"/>
                  </a:lnTo>
                  <a:lnTo>
                    <a:pt x="26822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00171" y="5558028"/>
              <a:ext cx="287020" cy="117475"/>
            </a:xfrm>
            <a:custGeom>
              <a:avLst/>
              <a:gdLst/>
              <a:ahLst/>
              <a:cxnLst/>
              <a:rect l="l" t="t" r="r" b="b"/>
              <a:pathLst>
                <a:path w="287019" h="117475">
                  <a:moveTo>
                    <a:pt x="134112" y="50292"/>
                  </a:moveTo>
                  <a:lnTo>
                    <a:pt x="134112" y="0"/>
                  </a:lnTo>
                  <a:lnTo>
                    <a:pt x="0" y="67056"/>
                  </a:lnTo>
                  <a:lnTo>
                    <a:pt x="100584" y="104775"/>
                  </a:lnTo>
                  <a:lnTo>
                    <a:pt x="100584" y="50292"/>
                  </a:lnTo>
                  <a:lnTo>
                    <a:pt x="134112" y="50292"/>
                  </a:lnTo>
                  <a:close/>
                </a:path>
                <a:path w="287019" h="117475">
                  <a:moveTo>
                    <a:pt x="286512" y="67056"/>
                  </a:moveTo>
                  <a:lnTo>
                    <a:pt x="286512" y="50292"/>
                  </a:lnTo>
                  <a:lnTo>
                    <a:pt x="100584" y="50292"/>
                  </a:lnTo>
                  <a:lnTo>
                    <a:pt x="100584" y="67056"/>
                  </a:lnTo>
                  <a:lnTo>
                    <a:pt x="286512" y="67056"/>
                  </a:lnTo>
                  <a:close/>
                </a:path>
                <a:path w="287019" h="117475">
                  <a:moveTo>
                    <a:pt x="134112" y="117348"/>
                  </a:moveTo>
                  <a:lnTo>
                    <a:pt x="134112" y="67056"/>
                  </a:lnTo>
                  <a:lnTo>
                    <a:pt x="100584" y="67056"/>
                  </a:lnTo>
                  <a:lnTo>
                    <a:pt x="100584" y="104775"/>
                  </a:lnTo>
                  <a:lnTo>
                    <a:pt x="134112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00171" y="5558027"/>
              <a:ext cx="287020" cy="117475"/>
            </a:xfrm>
            <a:custGeom>
              <a:avLst/>
              <a:gdLst/>
              <a:ahLst/>
              <a:cxnLst/>
              <a:rect l="l" t="t" r="r" b="b"/>
              <a:pathLst>
                <a:path w="287019" h="117475">
                  <a:moveTo>
                    <a:pt x="286511" y="67055"/>
                  </a:moveTo>
                  <a:lnTo>
                    <a:pt x="100583" y="67055"/>
                  </a:lnTo>
                  <a:lnTo>
                    <a:pt x="100583" y="50291"/>
                  </a:lnTo>
                  <a:lnTo>
                    <a:pt x="286511" y="50291"/>
                  </a:lnTo>
                  <a:lnTo>
                    <a:pt x="286511" y="67055"/>
                  </a:lnTo>
                  <a:close/>
                </a:path>
                <a:path w="287019" h="117475">
                  <a:moveTo>
                    <a:pt x="134111" y="117347"/>
                  </a:moveTo>
                  <a:lnTo>
                    <a:pt x="0" y="67055"/>
                  </a:lnTo>
                  <a:lnTo>
                    <a:pt x="134111" y="0"/>
                  </a:lnTo>
                  <a:lnTo>
                    <a:pt x="134111" y="1173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18103" y="3573779"/>
              <a:ext cx="169545" cy="151130"/>
            </a:xfrm>
            <a:custGeom>
              <a:avLst/>
              <a:gdLst/>
              <a:ahLst/>
              <a:cxnLst/>
              <a:rect l="l" t="t" r="r" b="b"/>
              <a:pathLst>
                <a:path w="169545" h="151129">
                  <a:moveTo>
                    <a:pt x="169163" y="150875"/>
                  </a:moveTo>
                  <a:lnTo>
                    <a:pt x="169163" y="0"/>
                  </a:lnTo>
                  <a:lnTo>
                    <a:pt x="0" y="0"/>
                  </a:lnTo>
                  <a:lnTo>
                    <a:pt x="0" y="150875"/>
                  </a:lnTo>
                  <a:lnTo>
                    <a:pt x="169163" y="1508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18091" y="3573781"/>
              <a:ext cx="169545" cy="151130"/>
            </a:xfrm>
            <a:custGeom>
              <a:avLst/>
              <a:gdLst/>
              <a:ahLst/>
              <a:cxnLst/>
              <a:rect l="l" t="t" r="r" b="b"/>
              <a:pathLst>
                <a:path w="169545" h="151129">
                  <a:moveTo>
                    <a:pt x="0" y="0"/>
                  </a:moveTo>
                  <a:lnTo>
                    <a:pt x="0" y="150863"/>
                  </a:lnTo>
                  <a:lnTo>
                    <a:pt x="169163" y="150863"/>
                  </a:lnTo>
                  <a:lnTo>
                    <a:pt x="169163" y="0"/>
                  </a:lnTo>
                  <a:lnTo>
                    <a:pt x="0" y="0"/>
                  </a:lnTo>
                  <a:close/>
                </a:path>
              </a:pathLst>
            </a:custGeom>
            <a:ln w="16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60875" y="3521964"/>
              <a:ext cx="167640" cy="169545"/>
            </a:xfrm>
            <a:custGeom>
              <a:avLst/>
              <a:gdLst/>
              <a:ahLst/>
              <a:cxnLst/>
              <a:rect l="l" t="t" r="r" b="b"/>
              <a:pathLst>
                <a:path w="167639" h="169545">
                  <a:moveTo>
                    <a:pt x="167639" y="169163"/>
                  </a:moveTo>
                  <a:lnTo>
                    <a:pt x="167639" y="0"/>
                  </a:lnTo>
                  <a:lnTo>
                    <a:pt x="0" y="0"/>
                  </a:lnTo>
                  <a:lnTo>
                    <a:pt x="0" y="169163"/>
                  </a:lnTo>
                  <a:lnTo>
                    <a:pt x="167639" y="1691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60863" y="3521959"/>
              <a:ext cx="167640" cy="169545"/>
            </a:xfrm>
            <a:custGeom>
              <a:avLst/>
              <a:gdLst/>
              <a:ahLst/>
              <a:cxnLst/>
              <a:rect l="l" t="t" r="r" b="b"/>
              <a:pathLst>
                <a:path w="167639" h="169545">
                  <a:moveTo>
                    <a:pt x="0" y="0"/>
                  </a:moveTo>
                  <a:lnTo>
                    <a:pt x="0" y="169163"/>
                  </a:lnTo>
                  <a:lnTo>
                    <a:pt x="167639" y="169163"/>
                  </a:lnTo>
                  <a:lnTo>
                    <a:pt x="167639" y="0"/>
                  </a:lnTo>
                  <a:lnTo>
                    <a:pt x="0" y="0"/>
                  </a:lnTo>
                  <a:close/>
                </a:path>
              </a:pathLst>
            </a:custGeom>
            <a:ln w="16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33543" y="3505199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5">
                  <a:moveTo>
                    <a:pt x="169163" y="169163"/>
                  </a:moveTo>
                  <a:lnTo>
                    <a:pt x="169163" y="0"/>
                  </a:lnTo>
                  <a:lnTo>
                    <a:pt x="0" y="0"/>
                  </a:lnTo>
                  <a:lnTo>
                    <a:pt x="0" y="169163"/>
                  </a:lnTo>
                  <a:lnTo>
                    <a:pt x="169163" y="1691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33533" y="3505198"/>
              <a:ext cx="169545" cy="169545"/>
            </a:xfrm>
            <a:custGeom>
              <a:avLst/>
              <a:gdLst/>
              <a:ahLst/>
              <a:cxnLst/>
              <a:rect l="l" t="t" r="r" b="b"/>
              <a:pathLst>
                <a:path w="169545" h="169545">
                  <a:moveTo>
                    <a:pt x="0" y="0"/>
                  </a:moveTo>
                  <a:lnTo>
                    <a:pt x="0" y="169163"/>
                  </a:lnTo>
                  <a:lnTo>
                    <a:pt x="169163" y="169163"/>
                  </a:lnTo>
                  <a:lnTo>
                    <a:pt x="169163" y="0"/>
                  </a:lnTo>
                  <a:lnTo>
                    <a:pt x="0" y="0"/>
                  </a:lnTo>
                  <a:close/>
                </a:path>
              </a:pathLst>
            </a:custGeom>
            <a:ln w="16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40679" y="3521964"/>
              <a:ext cx="151130" cy="169545"/>
            </a:xfrm>
            <a:custGeom>
              <a:avLst/>
              <a:gdLst/>
              <a:ahLst/>
              <a:cxnLst/>
              <a:rect l="l" t="t" r="r" b="b"/>
              <a:pathLst>
                <a:path w="151129" h="169545">
                  <a:moveTo>
                    <a:pt x="150875" y="169163"/>
                  </a:moveTo>
                  <a:lnTo>
                    <a:pt x="150875" y="0"/>
                  </a:lnTo>
                  <a:lnTo>
                    <a:pt x="0" y="0"/>
                  </a:lnTo>
                  <a:lnTo>
                    <a:pt x="0" y="169163"/>
                  </a:lnTo>
                  <a:lnTo>
                    <a:pt x="150875" y="1691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40658" y="3521959"/>
              <a:ext cx="151130" cy="169545"/>
            </a:xfrm>
            <a:custGeom>
              <a:avLst/>
              <a:gdLst/>
              <a:ahLst/>
              <a:cxnLst/>
              <a:rect l="l" t="t" r="r" b="b"/>
              <a:pathLst>
                <a:path w="151129" h="169545">
                  <a:moveTo>
                    <a:pt x="0" y="0"/>
                  </a:moveTo>
                  <a:lnTo>
                    <a:pt x="0" y="169163"/>
                  </a:lnTo>
                  <a:lnTo>
                    <a:pt x="150887" y="169163"/>
                  </a:lnTo>
                  <a:lnTo>
                    <a:pt x="150887" y="0"/>
                  </a:lnTo>
                  <a:lnTo>
                    <a:pt x="0" y="0"/>
                  </a:lnTo>
                  <a:close/>
                </a:path>
              </a:pathLst>
            </a:custGeom>
            <a:ln w="16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09052" y="5020055"/>
              <a:ext cx="437515" cy="318770"/>
            </a:xfrm>
            <a:custGeom>
              <a:avLst/>
              <a:gdLst/>
              <a:ahLst/>
              <a:cxnLst/>
              <a:rect l="l" t="t" r="r" b="b"/>
              <a:pathLst>
                <a:path w="437514" h="318770">
                  <a:moveTo>
                    <a:pt x="0" y="150879"/>
                  </a:moveTo>
                  <a:lnTo>
                    <a:pt x="0" y="117341"/>
                  </a:lnTo>
                  <a:lnTo>
                    <a:pt x="16767" y="100581"/>
                  </a:lnTo>
                  <a:lnTo>
                    <a:pt x="16767" y="67059"/>
                  </a:lnTo>
                  <a:lnTo>
                    <a:pt x="51810" y="50282"/>
                  </a:lnTo>
                  <a:lnTo>
                    <a:pt x="68577" y="33521"/>
                  </a:lnTo>
                  <a:lnTo>
                    <a:pt x="102095" y="16760"/>
                  </a:lnTo>
                  <a:lnTo>
                    <a:pt x="118862" y="0"/>
                  </a:lnTo>
                  <a:lnTo>
                    <a:pt x="185915" y="0"/>
                  </a:lnTo>
                  <a:lnTo>
                    <a:pt x="219449" y="16760"/>
                  </a:lnTo>
                  <a:lnTo>
                    <a:pt x="236216" y="33521"/>
                  </a:lnTo>
                  <a:lnTo>
                    <a:pt x="269735" y="50282"/>
                  </a:lnTo>
                  <a:lnTo>
                    <a:pt x="286502" y="67059"/>
                  </a:lnTo>
                  <a:lnTo>
                    <a:pt x="303269" y="100581"/>
                  </a:lnTo>
                  <a:lnTo>
                    <a:pt x="303269" y="217923"/>
                  </a:lnTo>
                  <a:lnTo>
                    <a:pt x="286502" y="251460"/>
                  </a:lnTo>
                  <a:lnTo>
                    <a:pt x="269735" y="268221"/>
                  </a:lnTo>
                  <a:lnTo>
                    <a:pt x="236216" y="284982"/>
                  </a:lnTo>
                  <a:lnTo>
                    <a:pt x="219449" y="301743"/>
                  </a:lnTo>
                  <a:lnTo>
                    <a:pt x="185915" y="301743"/>
                  </a:lnTo>
                  <a:lnTo>
                    <a:pt x="152396" y="318519"/>
                  </a:lnTo>
                  <a:lnTo>
                    <a:pt x="118862" y="301743"/>
                  </a:lnTo>
                  <a:lnTo>
                    <a:pt x="102095" y="301743"/>
                  </a:lnTo>
                  <a:lnTo>
                    <a:pt x="68577" y="284982"/>
                  </a:lnTo>
                  <a:lnTo>
                    <a:pt x="51810" y="268221"/>
                  </a:lnTo>
                  <a:lnTo>
                    <a:pt x="16767" y="251460"/>
                  </a:lnTo>
                  <a:lnTo>
                    <a:pt x="16767" y="217923"/>
                  </a:lnTo>
                  <a:lnTo>
                    <a:pt x="0" y="184401"/>
                  </a:lnTo>
                  <a:lnTo>
                    <a:pt x="0" y="150879"/>
                  </a:lnTo>
                </a:path>
                <a:path w="437514" h="318770">
                  <a:moveTo>
                    <a:pt x="135629" y="150879"/>
                  </a:moveTo>
                  <a:lnTo>
                    <a:pt x="135629" y="217923"/>
                  </a:lnTo>
                  <a:lnTo>
                    <a:pt x="152396" y="234699"/>
                  </a:lnTo>
                  <a:lnTo>
                    <a:pt x="169163" y="268221"/>
                  </a:lnTo>
                  <a:lnTo>
                    <a:pt x="202682" y="284982"/>
                  </a:lnTo>
                  <a:lnTo>
                    <a:pt x="219449" y="301743"/>
                  </a:lnTo>
                  <a:lnTo>
                    <a:pt x="353570" y="301743"/>
                  </a:lnTo>
                  <a:lnTo>
                    <a:pt x="370322" y="284982"/>
                  </a:lnTo>
                  <a:lnTo>
                    <a:pt x="387089" y="268221"/>
                  </a:lnTo>
                  <a:lnTo>
                    <a:pt x="420623" y="234699"/>
                  </a:lnTo>
                  <a:lnTo>
                    <a:pt x="420623" y="217923"/>
                  </a:lnTo>
                  <a:lnTo>
                    <a:pt x="437390" y="184401"/>
                  </a:lnTo>
                  <a:lnTo>
                    <a:pt x="437390" y="117341"/>
                  </a:lnTo>
                  <a:lnTo>
                    <a:pt x="420623" y="83820"/>
                  </a:lnTo>
                  <a:lnTo>
                    <a:pt x="420623" y="67059"/>
                  </a:lnTo>
                  <a:lnTo>
                    <a:pt x="387089" y="33521"/>
                  </a:lnTo>
                  <a:lnTo>
                    <a:pt x="370322" y="16760"/>
                  </a:lnTo>
                  <a:lnTo>
                    <a:pt x="353570" y="0"/>
                  </a:lnTo>
                  <a:lnTo>
                    <a:pt x="219449" y="0"/>
                  </a:lnTo>
                  <a:lnTo>
                    <a:pt x="202682" y="16760"/>
                  </a:lnTo>
                  <a:lnTo>
                    <a:pt x="169163" y="33521"/>
                  </a:lnTo>
                  <a:lnTo>
                    <a:pt x="152396" y="67059"/>
                  </a:lnTo>
                  <a:lnTo>
                    <a:pt x="135629" y="83820"/>
                  </a:lnTo>
                  <a:lnTo>
                    <a:pt x="135629" y="150879"/>
                  </a:lnTo>
                </a:path>
              </a:pathLst>
            </a:custGeom>
            <a:ln w="3364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03435" y="5154157"/>
              <a:ext cx="2186940" cy="17145"/>
            </a:xfrm>
            <a:custGeom>
              <a:avLst/>
              <a:gdLst/>
              <a:ahLst/>
              <a:cxnLst/>
              <a:rect l="l" t="t" r="r" b="b"/>
              <a:pathLst>
                <a:path w="2186940" h="17145">
                  <a:moveTo>
                    <a:pt x="0" y="16776"/>
                  </a:moveTo>
                  <a:lnTo>
                    <a:pt x="705617" y="16776"/>
                  </a:lnTo>
                </a:path>
                <a:path w="2186940" h="17145">
                  <a:moveTo>
                    <a:pt x="1143007" y="0"/>
                  </a:moveTo>
                  <a:lnTo>
                    <a:pt x="2186937" y="0"/>
                  </a:lnTo>
                </a:path>
              </a:pathLst>
            </a:custGeom>
            <a:ln w="1682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73606" y="4582669"/>
              <a:ext cx="0" cy="1143000"/>
            </a:xfrm>
            <a:custGeom>
              <a:avLst/>
              <a:gdLst/>
              <a:ahLst/>
              <a:cxnLst/>
              <a:rect l="l" t="t" r="r" b="b"/>
              <a:pathLst>
                <a:path h="1143000">
                  <a:moveTo>
                    <a:pt x="0" y="0"/>
                  </a:moveTo>
                  <a:lnTo>
                    <a:pt x="0" y="1142991"/>
                  </a:lnTo>
                </a:path>
              </a:pathLst>
            </a:custGeom>
            <a:ln w="33646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56860" y="4632960"/>
              <a:ext cx="471170" cy="134620"/>
            </a:xfrm>
            <a:custGeom>
              <a:avLst/>
              <a:gdLst/>
              <a:ahLst/>
              <a:cxnLst/>
              <a:rect l="l" t="t" r="r" b="b"/>
              <a:pathLst>
                <a:path w="471170" h="134620">
                  <a:moveTo>
                    <a:pt x="387096" y="67056"/>
                  </a:moveTo>
                  <a:lnTo>
                    <a:pt x="0" y="67056"/>
                  </a:lnTo>
                  <a:lnTo>
                    <a:pt x="0" y="83820"/>
                  </a:lnTo>
                  <a:lnTo>
                    <a:pt x="370332" y="83820"/>
                  </a:lnTo>
                  <a:lnTo>
                    <a:pt x="387096" y="67056"/>
                  </a:lnTo>
                  <a:close/>
                </a:path>
                <a:path w="471170" h="134620">
                  <a:moveTo>
                    <a:pt x="470916" y="67056"/>
                  </a:moveTo>
                  <a:lnTo>
                    <a:pt x="353568" y="0"/>
                  </a:lnTo>
                  <a:lnTo>
                    <a:pt x="353568" y="67056"/>
                  </a:lnTo>
                  <a:lnTo>
                    <a:pt x="387096" y="67056"/>
                  </a:lnTo>
                  <a:lnTo>
                    <a:pt x="387096" y="114953"/>
                  </a:lnTo>
                  <a:lnTo>
                    <a:pt x="470916" y="67056"/>
                  </a:lnTo>
                  <a:close/>
                </a:path>
                <a:path w="471170" h="134620">
                  <a:moveTo>
                    <a:pt x="387096" y="114953"/>
                  </a:moveTo>
                  <a:lnTo>
                    <a:pt x="387096" y="67056"/>
                  </a:lnTo>
                  <a:lnTo>
                    <a:pt x="370332" y="83820"/>
                  </a:lnTo>
                  <a:lnTo>
                    <a:pt x="353568" y="83820"/>
                  </a:lnTo>
                  <a:lnTo>
                    <a:pt x="353568" y="134112"/>
                  </a:lnTo>
                  <a:lnTo>
                    <a:pt x="387096" y="11495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56859" y="4632959"/>
              <a:ext cx="471170" cy="134620"/>
            </a:xfrm>
            <a:custGeom>
              <a:avLst/>
              <a:gdLst/>
              <a:ahLst/>
              <a:cxnLst/>
              <a:rect l="l" t="t" r="r" b="b"/>
              <a:pathLst>
                <a:path w="471170" h="134620">
                  <a:moveTo>
                    <a:pt x="16763" y="67055"/>
                  </a:moveTo>
                  <a:lnTo>
                    <a:pt x="387095" y="67055"/>
                  </a:lnTo>
                  <a:lnTo>
                    <a:pt x="370331" y="83819"/>
                  </a:lnTo>
                  <a:lnTo>
                    <a:pt x="0" y="83819"/>
                  </a:lnTo>
                  <a:lnTo>
                    <a:pt x="0" y="67055"/>
                  </a:lnTo>
                  <a:lnTo>
                    <a:pt x="16763" y="67055"/>
                  </a:lnTo>
                  <a:close/>
                </a:path>
                <a:path w="471170" h="134620">
                  <a:moveTo>
                    <a:pt x="353567" y="0"/>
                  </a:moveTo>
                  <a:lnTo>
                    <a:pt x="470915" y="67055"/>
                  </a:lnTo>
                  <a:lnTo>
                    <a:pt x="353567" y="134111"/>
                  </a:lnTo>
                  <a:lnTo>
                    <a:pt x="353567" y="0"/>
                  </a:lnTo>
                  <a:close/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56860" y="4884420"/>
              <a:ext cx="471170" cy="135890"/>
            </a:xfrm>
            <a:custGeom>
              <a:avLst/>
              <a:gdLst/>
              <a:ahLst/>
              <a:cxnLst/>
              <a:rect l="l" t="t" r="r" b="b"/>
              <a:pathLst>
                <a:path w="471170" h="135889">
                  <a:moveTo>
                    <a:pt x="370332" y="85344"/>
                  </a:moveTo>
                  <a:lnTo>
                    <a:pt x="370332" y="51816"/>
                  </a:lnTo>
                  <a:lnTo>
                    <a:pt x="16764" y="51816"/>
                  </a:lnTo>
                  <a:lnTo>
                    <a:pt x="0" y="68580"/>
                  </a:lnTo>
                  <a:lnTo>
                    <a:pt x="16764" y="85344"/>
                  </a:lnTo>
                  <a:lnTo>
                    <a:pt x="370332" y="85344"/>
                  </a:lnTo>
                  <a:close/>
                </a:path>
                <a:path w="471170" h="135889">
                  <a:moveTo>
                    <a:pt x="470916" y="68580"/>
                  </a:moveTo>
                  <a:lnTo>
                    <a:pt x="353568" y="0"/>
                  </a:lnTo>
                  <a:lnTo>
                    <a:pt x="353568" y="51816"/>
                  </a:lnTo>
                  <a:lnTo>
                    <a:pt x="370332" y="51816"/>
                  </a:lnTo>
                  <a:lnTo>
                    <a:pt x="370332" y="68580"/>
                  </a:lnTo>
                  <a:lnTo>
                    <a:pt x="387096" y="68580"/>
                  </a:lnTo>
                  <a:lnTo>
                    <a:pt x="387096" y="116477"/>
                  </a:lnTo>
                  <a:lnTo>
                    <a:pt x="470916" y="68580"/>
                  </a:lnTo>
                  <a:close/>
                </a:path>
                <a:path w="471170" h="135889">
                  <a:moveTo>
                    <a:pt x="387096" y="116477"/>
                  </a:moveTo>
                  <a:lnTo>
                    <a:pt x="387096" y="68580"/>
                  </a:lnTo>
                  <a:lnTo>
                    <a:pt x="370332" y="68580"/>
                  </a:lnTo>
                  <a:lnTo>
                    <a:pt x="370332" y="85344"/>
                  </a:lnTo>
                  <a:lnTo>
                    <a:pt x="353568" y="85344"/>
                  </a:lnTo>
                  <a:lnTo>
                    <a:pt x="353568" y="135636"/>
                  </a:lnTo>
                  <a:lnTo>
                    <a:pt x="387096" y="11647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56859" y="4884420"/>
              <a:ext cx="471170" cy="135890"/>
            </a:xfrm>
            <a:custGeom>
              <a:avLst/>
              <a:gdLst/>
              <a:ahLst/>
              <a:cxnLst/>
              <a:rect l="l" t="t" r="r" b="b"/>
              <a:pathLst>
                <a:path w="471170" h="135889">
                  <a:moveTo>
                    <a:pt x="16763" y="51815"/>
                  </a:moveTo>
                  <a:lnTo>
                    <a:pt x="370331" y="51815"/>
                  </a:lnTo>
                  <a:lnTo>
                    <a:pt x="370331" y="68579"/>
                  </a:lnTo>
                  <a:lnTo>
                    <a:pt x="387095" y="68579"/>
                  </a:lnTo>
                  <a:lnTo>
                    <a:pt x="370331" y="68579"/>
                  </a:lnTo>
                  <a:lnTo>
                    <a:pt x="370331" y="85343"/>
                  </a:lnTo>
                  <a:lnTo>
                    <a:pt x="16763" y="85343"/>
                  </a:lnTo>
                  <a:lnTo>
                    <a:pt x="0" y="68579"/>
                  </a:lnTo>
                  <a:lnTo>
                    <a:pt x="16763" y="51815"/>
                  </a:lnTo>
                  <a:close/>
                </a:path>
                <a:path w="471170" h="135889">
                  <a:moveTo>
                    <a:pt x="353567" y="0"/>
                  </a:moveTo>
                  <a:lnTo>
                    <a:pt x="470915" y="68579"/>
                  </a:lnTo>
                  <a:lnTo>
                    <a:pt x="353567" y="135635"/>
                  </a:lnTo>
                  <a:lnTo>
                    <a:pt x="353567" y="0"/>
                  </a:lnTo>
                  <a:close/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56860" y="5170931"/>
              <a:ext cx="471170" cy="117475"/>
            </a:xfrm>
            <a:custGeom>
              <a:avLst/>
              <a:gdLst/>
              <a:ahLst/>
              <a:cxnLst/>
              <a:rect l="l" t="t" r="r" b="b"/>
              <a:pathLst>
                <a:path w="471170" h="117475">
                  <a:moveTo>
                    <a:pt x="387096" y="67056"/>
                  </a:moveTo>
                  <a:lnTo>
                    <a:pt x="370332" y="50292"/>
                  </a:lnTo>
                  <a:lnTo>
                    <a:pt x="0" y="50292"/>
                  </a:lnTo>
                  <a:lnTo>
                    <a:pt x="0" y="67056"/>
                  </a:lnTo>
                  <a:lnTo>
                    <a:pt x="387096" y="67056"/>
                  </a:lnTo>
                  <a:close/>
                </a:path>
                <a:path w="471170" h="117475">
                  <a:moveTo>
                    <a:pt x="470916" y="67056"/>
                  </a:moveTo>
                  <a:lnTo>
                    <a:pt x="353568" y="0"/>
                  </a:lnTo>
                  <a:lnTo>
                    <a:pt x="353568" y="50292"/>
                  </a:lnTo>
                  <a:lnTo>
                    <a:pt x="370332" y="50292"/>
                  </a:lnTo>
                  <a:lnTo>
                    <a:pt x="387096" y="67056"/>
                  </a:lnTo>
                  <a:lnTo>
                    <a:pt x="387096" y="102978"/>
                  </a:lnTo>
                  <a:lnTo>
                    <a:pt x="470916" y="67056"/>
                  </a:lnTo>
                  <a:close/>
                </a:path>
                <a:path w="471170" h="117475">
                  <a:moveTo>
                    <a:pt x="387096" y="102978"/>
                  </a:moveTo>
                  <a:lnTo>
                    <a:pt x="387096" y="67056"/>
                  </a:lnTo>
                  <a:lnTo>
                    <a:pt x="353568" y="67056"/>
                  </a:lnTo>
                  <a:lnTo>
                    <a:pt x="353568" y="117348"/>
                  </a:lnTo>
                  <a:lnTo>
                    <a:pt x="387096" y="10297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56859" y="5170931"/>
              <a:ext cx="471170" cy="117475"/>
            </a:xfrm>
            <a:custGeom>
              <a:avLst/>
              <a:gdLst/>
              <a:ahLst/>
              <a:cxnLst/>
              <a:rect l="l" t="t" r="r" b="b"/>
              <a:pathLst>
                <a:path w="471170" h="117475">
                  <a:moveTo>
                    <a:pt x="16763" y="50291"/>
                  </a:moveTo>
                  <a:lnTo>
                    <a:pt x="370331" y="50291"/>
                  </a:lnTo>
                  <a:lnTo>
                    <a:pt x="387095" y="67055"/>
                  </a:lnTo>
                  <a:lnTo>
                    <a:pt x="0" y="67055"/>
                  </a:lnTo>
                  <a:lnTo>
                    <a:pt x="0" y="50291"/>
                  </a:lnTo>
                  <a:lnTo>
                    <a:pt x="16763" y="50291"/>
                  </a:lnTo>
                  <a:close/>
                </a:path>
                <a:path w="471170" h="117475">
                  <a:moveTo>
                    <a:pt x="353567" y="0"/>
                  </a:moveTo>
                  <a:lnTo>
                    <a:pt x="470915" y="67055"/>
                  </a:lnTo>
                  <a:lnTo>
                    <a:pt x="353567" y="117347"/>
                  </a:lnTo>
                  <a:lnTo>
                    <a:pt x="353567" y="0"/>
                  </a:lnTo>
                  <a:close/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2295" y="1437131"/>
              <a:ext cx="943355" cy="50444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892285" y="1437124"/>
              <a:ext cx="943610" cy="504825"/>
            </a:xfrm>
            <a:custGeom>
              <a:avLst/>
              <a:gdLst/>
              <a:ahLst/>
              <a:cxnLst/>
              <a:rect l="l" t="t" r="r" b="b"/>
              <a:pathLst>
                <a:path w="943610" h="504825">
                  <a:moveTo>
                    <a:pt x="0" y="0"/>
                  </a:moveTo>
                  <a:lnTo>
                    <a:pt x="0" y="504444"/>
                  </a:lnTo>
                  <a:lnTo>
                    <a:pt x="943358" y="504444"/>
                  </a:lnTo>
                  <a:lnTo>
                    <a:pt x="943358" y="0"/>
                  </a:lnTo>
                  <a:lnTo>
                    <a:pt x="0" y="0"/>
                  </a:lnTo>
                  <a:close/>
                </a:path>
              </a:pathLst>
            </a:custGeom>
            <a:ln w="168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56860" y="5490972"/>
              <a:ext cx="471170" cy="134620"/>
            </a:xfrm>
            <a:custGeom>
              <a:avLst/>
              <a:gdLst/>
              <a:ahLst/>
              <a:cxnLst/>
              <a:rect l="l" t="t" r="r" b="b"/>
              <a:pathLst>
                <a:path w="471170" h="134620">
                  <a:moveTo>
                    <a:pt x="387096" y="67056"/>
                  </a:moveTo>
                  <a:lnTo>
                    <a:pt x="370332" y="67056"/>
                  </a:lnTo>
                  <a:lnTo>
                    <a:pt x="370332" y="50292"/>
                  </a:lnTo>
                  <a:lnTo>
                    <a:pt x="16764" y="50292"/>
                  </a:lnTo>
                  <a:lnTo>
                    <a:pt x="0" y="67056"/>
                  </a:lnTo>
                  <a:lnTo>
                    <a:pt x="0" y="83820"/>
                  </a:lnTo>
                  <a:lnTo>
                    <a:pt x="370332" y="83820"/>
                  </a:lnTo>
                  <a:lnTo>
                    <a:pt x="387096" y="67056"/>
                  </a:lnTo>
                  <a:close/>
                </a:path>
                <a:path w="471170" h="134620">
                  <a:moveTo>
                    <a:pt x="470916" y="67056"/>
                  </a:moveTo>
                  <a:lnTo>
                    <a:pt x="353568" y="0"/>
                  </a:lnTo>
                  <a:lnTo>
                    <a:pt x="353568" y="50292"/>
                  </a:lnTo>
                  <a:lnTo>
                    <a:pt x="370332" y="50292"/>
                  </a:lnTo>
                  <a:lnTo>
                    <a:pt x="370332" y="67056"/>
                  </a:lnTo>
                  <a:lnTo>
                    <a:pt x="387096" y="67056"/>
                  </a:lnTo>
                  <a:lnTo>
                    <a:pt x="387096" y="114953"/>
                  </a:lnTo>
                  <a:lnTo>
                    <a:pt x="470916" y="67056"/>
                  </a:lnTo>
                  <a:close/>
                </a:path>
                <a:path w="471170" h="134620">
                  <a:moveTo>
                    <a:pt x="387096" y="114953"/>
                  </a:moveTo>
                  <a:lnTo>
                    <a:pt x="387096" y="67056"/>
                  </a:lnTo>
                  <a:lnTo>
                    <a:pt x="370332" y="83820"/>
                  </a:lnTo>
                  <a:lnTo>
                    <a:pt x="353568" y="83820"/>
                  </a:lnTo>
                  <a:lnTo>
                    <a:pt x="353568" y="134112"/>
                  </a:lnTo>
                  <a:lnTo>
                    <a:pt x="387096" y="11495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56859" y="5490971"/>
              <a:ext cx="471170" cy="134620"/>
            </a:xfrm>
            <a:custGeom>
              <a:avLst/>
              <a:gdLst/>
              <a:ahLst/>
              <a:cxnLst/>
              <a:rect l="l" t="t" r="r" b="b"/>
              <a:pathLst>
                <a:path w="471170" h="134620">
                  <a:moveTo>
                    <a:pt x="16763" y="50291"/>
                  </a:moveTo>
                  <a:lnTo>
                    <a:pt x="370331" y="50291"/>
                  </a:lnTo>
                  <a:lnTo>
                    <a:pt x="370331" y="67055"/>
                  </a:lnTo>
                  <a:lnTo>
                    <a:pt x="387095" y="67055"/>
                  </a:lnTo>
                  <a:lnTo>
                    <a:pt x="370331" y="83819"/>
                  </a:lnTo>
                  <a:lnTo>
                    <a:pt x="0" y="83819"/>
                  </a:lnTo>
                  <a:lnTo>
                    <a:pt x="0" y="67055"/>
                  </a:lnTo>
                  <a:lnTo>
                    <a:pt x="16763" y="50291"/>
                  </a:lnTo>
                  <a:close/>
                </a:path>
                <a:path w="471170" h="134620">
                  <a:moveTo>
                    <a:pt x="353567" y="0"/>
                  </a:moveTo>
                  <a:lnTo>
                    <a:pt x="470915" y="67055"/>
                  </a:lnTo>
                  <a:lnTo>
                    <a:pt x="353567" y="134111"/>
                  </a:lnTo>
                  <a:lnTo>
                    <a:pt x="353567" y="0"/>
                  </a:lnTo>
                  <a:close/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90387" y="5658612"/>
              <a:ext cx="487680" cy="253365"/>
            </a:xfrm>
            <a:custGeom>
              <a:avLst/>
              <a:gdLst/>
              <a:ahLst/>
              <a:cxnLst/>
              <a:rect l="l" t="t" r="r" b="b"/>
              <a:pathLst>
                <a:path w="487679" h="253364">
                  <a:moveTo>
                    <a:pt x="207494" y="158941"/>
                  </a:moveTo>
                  <a:lnTo>
                    <a:pt x="16764" y="0"/>
                  </a:lnTo>
                  <a:lnTo>
                    <a:pt x="0" y="16764"/>
                  </a:lnTo>
                  <a:lnTo>
                    <a:pt x="201168" y="185928"/>
                  </a:lnTo>
                  <a:lnTo>
                    <a:pt x="201168" y="167640"/>
                  </a:lnTo>
                  <a:lnTo>
                    <a:pt x="207494" y="158941"/>
                  </a:lnTo>
                  <a:close/>
                </a:path>
                <a:path w="487679" h="253364">
                  <a:moveTo>
                    <a:pt x="217932" y="167640"/>
                  </a:moveTo>
                  <a:lnTo>
                    <a:pt x="207494" y="158941"/>
                  </a:lnTo>
                  <a:lnTo>
                    <a:pt x="201168" y="167640"/>
                  </a:lnTo>
                  <a:lnTo>
                    <a:pt x="217932" y="167640"/>
                  </a:lnTo>
                  <a:close/>
                </a:path>
                <a:path w="487679" h="253364">
                  <a:moveTo>
                    <a:pt x="217932" y="185928"/>
                  </a:moveTo>
                  <a:lnTo>
                    <a:pt x="217932" y="167640"/>
                  </a:lnTo>
                  <a:lnTo>
                    <a:pt x="201168" y="167640"/>
                  </a:lnTo>
                  <a:lnTo>
                    <a:pt x="201168" y="185928"/>
                  </a:lnTo>
                  <a:lnTo>
                    <a:pt x="217932" y="185928"/>
                  </a:lnTo>
                  <a:close/>
                </a:path>
                <a:path w="487679" h="253364">
                  <a:moveTo>
                    <a:pt x="448630" y="213884"/>
                  </a:moveTo>
                  <a:lnTo>
                    <a:pt x="443021" y="191192"/>
                  </a:lnTo>
                  <a:lnTo>
                    <a:pt x="303276" y="50292"/>
                  </a:lnTo>
                  <a:lnTo>
                    <a:pt x="286512" y="50292"/>
                  </a:lnTo>
                  <a:lnTo>
                    <a:pt x="207494" y="158941"/>
                  </a:lnTo>
                  <a:lnTo>
                    <a:pt x="217932" y="167640"/>
                  </a:lnTo>
                  <a:lnTo>
                    <a:pt x="217932" y="185928"/>
                  </a:lnTo>
                  <a:lnTo>
                    <a:pt x="286512" y="90405"/>
                  </a:lnTo>
                  <a:lnTo>
                    <a:pt x="286512" y="67056"/>
                  </a:lnTo>
                  <a:lnTo>
                    <a:pt x="303276" y="67056"/>
                  </a:lnTo>
                  <a:lnTo>
                    <a:pt x="303276" y="83958"/>
                  </a:lnTo>
                  <a:lnTo>
                    <a:pt x="426699" y="208401"/>
                  </a:lnTo>
                  <a:lnTo>
                    <a:pt x="448630" y="213884"/>
                  </a:lnTo>
                  <a:close/>
                </a:path>
                <a:path w="487679" h="253364">
                  <a:moveTo>
                    <a:pt x="303276" y="67056"/>
                  </a:moveTo>
                  <a:lnTo>
                    <a:pt x="286512" y="67056"/>
                  </a:lnTo>
                  <a:lnTo>
                    <a:pt x="296236" y="76860"/>
                  </a:lnTo>
                  <a:lnTo>
                    <a:pt x="303276" y="67056"/>
                  </a:lnTo>
                  <a:close/>
                </a:path>
                <a:path w="487679" h="253364">
                  <a:moveTo>
                    <a:pt x="296236" y="76860"/>
                  </a:moveTo>
                  <a:lnTo>
                    <a:pt x="286512" y="67056"/>
                  </a:lnTo>
                  <a:lnTo>
                    <a:pt x="286512" y="90405"/>
                  </a:lnTo>
                  <a:lnTo>
                    <a:pt x="296236" y="76860"/>
                  </a:lnTo>
                  <a:close/>
                </a:path>
                <a:path w="487679" h="253364">
                  <a:moveTo>
                    <a:pt x="303276" y="83958"/>
                  </a:moveTo>
                  <a:lnTo>
                    <a:pt x="303276" y="67056"/>
                  </a:lnTo>
                  <a:lnTo>
                    <a:pt x="296236" y="76860"/>
                  </a:lnTo>
                  <a:lnTo>
                    <a:pt x="303276" y="83958"/>
                  </a:lnTo>
                  <a:close/>
                </a:path>
                <a:path w="487679" h="253364">
                  <a:moveTo>
                    <a:pt x="466176" y="248205"/>
                  </a:moveTo>
                  <a:lnTo>
                    <a:pt x="454221" y="236151"/>
                  </a:lnTo>
                  <a:lnTo>
                    <a:pt x="426699" y="208401"/>
                  </a:lnTo>
                  <a:lnTo>
                    <a:pt x="336804" y="185928"/>
                  </a:lnTo>
                  <a:lnTo>
                    <a:pt x="320040" y="185928"/>
                  </a:lnTo>
                  <a:lnTo>
                    <a:pt x="320040" y="202692"/>
                  </a:lnTo>
                  <a:lnTo>
                    <a:pt x="336804" y="219456"/>
                  </a:lnTo>
                  <a:lnTo>
                    <a:pt x="466176" y="248205"/>
                  </a:lnTo>
                  <a:close/>
                </a:path>
                <a:path w="487679" h="253364">
                  <a:moveTo>
                    <a:pt x="482940" y="231441"/>
                  </a:moveTo>
                  <a:lnTo>
                    <a:pt x="454152" y="100584"/>
                  </a:lnTo>
                  <a:lnTo>
                    <a:pt x="437388" y="83820"/>
                  </a:lnTo>
                  <a:lnTo>
                    <a:pt x="420624" y="83820"/>
                  </a:lnTo>
                  <a:lnTo>
                    <a:pt x="420624" y="100584"/>
                  </a:lnTo>
                  <a:lnTo>
                    <a:pt x="443021" y="191192"/>
                  </a:lnTo>
                  <a:lnTo>
                    <a:pt x="482940" y="231441"/>
                  </a:lnTo>
                  <a:close/>
                </a:path>
                <a:path w="487679" h="253364">
                  <a:moveTo>
                    <a:pt x="454106" y="236035"/>
                  </a:moveTo>
                  <a:lnTo>
                    <a:pt x="448630" y="213884"/>
                  </a:lnTo>
                  <a:lnTo>
                    <a:pt x="426699" y="208401"/>
                  </a:lnTo>
                  <a:lnTo>
                    <a:pt x="454106" y="236035"/>
                  </a:lnTo>
                  <a:close/>
                </a:path>
                <a:path w="487679" h="253364">
                  <a:moveTo>
                    <a:pt x="484656" y="239243"/>
                  </a:moveTo>
                  <a:lnTo>
                    <a:pt x="482940" y="231441"/>
                  </a:lnTo>
                  <a:lnTo>
                    <a:pt x="443021" y="191192"/>
                  </a:lnTo>
                  <a:lnTo>
                    <a:pt x="448630" y="213884"/>
                  </a:lnTo>
                  <a:lnTo>
                    <a:pt x="470916" y="219456"/>
                  </a:lnTo>
                  <a:lnTo>
                    <a:pt x="470916" y="249258"/>
                  </a:lnTo>
                  <a:lnTo>
                    <a:pt x="473964" y="249936"/>
                  </a:lnTo>
                  <a:lnTo>
                    <a:pt x="484656" y="239243"/>
                  </a:lnTo>
                  <a:close/>
                </a:path>
                <a:path w="487679" h="253364">
                  <a:moveTo>
                    <a:pt x="470916" y="219456"/>
                  </a:moveTo>
                  <a:lnTo>
                    <a:pt x="448630" y="213884"/>
                  </a:lnTo>
                  <a:lnTo>
                    <a:pt x="454106" y="236035"/>
                  </a:lnTo>
                  <a:lnTo>
                    <a:pt x="470916" y="219456"/>
                  </a:lnTo>
                  <a:close/>
                </a:path>
                <a:path w="487679" h="253364">
                  <a:moveTo>
                    <a:pt x="470916" y="249258"/>
                  </a:moveTo>
                  <a:lnTo>
                    <a:pt x="470916" y="219456"/>
                  </a:lnTo>
                  <a:lnTo>
                    <a:pt x="454221" y="236151"/>
                  </a:lnTo>
                  <a:lnTo>
                    <a:pt x="466176" y="248205"/>
                  </a:lnTo>
                  <a:lnTo>
                    <a:pt x="470916" y="249258"/>
                  </a:lnTo>
                  <a:close/>
                </a:path>
                <a:path w="487679" h="253364">
                  <a:moveTo>
                    <a:pt x="473964" y="249936"/>
                  </a:moveTo>
                  <a:lnTo>
                    <a:pt x="466176" y="248205"/>
                  </a:lnTo>
                  <a:lnTo>
                    <a:pt x="470916" y="252984"/>
                  </a:lnTo>
                  <a:lnTo>
                    <a:pt x="473964" y="249936"/>
                  </a:lnTo>
                  <a:close/>
                </a:path>
                <a:path w="487679" h="253364">
                  <a:moveTo>
                    <a:pt x="487680" y="252984"/>
                  </a:moveTo>
                  <a:lnTo>
                    <a:pt x="484656" y="239243"/>
                  </a:lnTo>
                  <a:lnTo>
                    <a:pt x="473964" y="249936"/>
                  </a:lnTo>
                  <a:lnTo>
                    <a:pt x="487680" y="252984"/>
                  </a:lnTo>
                  <a:close/>
                </a:path>
                <a:path w="487679" h="253364">
                  <a:moveTo>
                    <a:pt x="487680" y="236220"/>
                  </a:moveTo>
                  <a:lnTo>
                    <a:pt x="482940" y="231441"/>
                  </a:lnTo>
                  <a:lnTo>
                    <a:pt x="484656" y="239243"/>
                  </a:lnTo>
                  <a:lnTo>
                    <a:pt x="487680" y="23622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90387" y="5658611"/>
              <a:ext cx="487680" cy="253365"/>
            </a:xfrm>
            <a:custGeom>
              <a:avLst/>
              <a:gdLst/>
              <a:ahLst/>
              <a:cxnLst/>
              <a:rect l="l" t="t" r="r" b="b"/>
              <a:pathLst>
                <a:path w="487679" h="253364">
                  <a:moveTo>
                    <a:pt x="16763" y="0"/>
                  </a:moveTo>
                  <a:lnTo>
                    <a:pt x="217931" y="167639"/>
                  </a:lnTo>
                  <a:lnTo>
                    <a:pt x="286511" y="50291"/>
                  </a:lnTo>
                  <a:lnTo>
                    <a:pt x="487679" y="236219"/>
                  </a:lnTo>
                  <a:lnTo>
                    <a:pt x="470915" y="252983"/>
                  </a:lnTo>
                  <a:lnTo>
                    <a:pt x="286511" y="67055"/>
                  </a:lnTo>
                  <a:lnTo>
                    <a:pt x="217931" y="185927"/>
                  </a:lnTo>
                  <a:lnTo>
                    <a:pt x="0" y="16763"/>
                  </a:lnTo>
                  <a:lnTo>
                    <a:pt x="16763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9665" y="5741670"/>
              <a:ext cx="169163" cy="17068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418331" y="5393895"/>
            <a:ext cx="1471295" cy="6146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3175" algn="ctr">
              <a:lnSpc>
                <a:spcPts val="1510"/>
              </a:lnSpc>
              <a:spcBef>
                <a:spcPts val="125"/>
              </a:spcBef>
            </a:pPr>
            <a:r>
              <a:rPr sz="1300" b="1" dirty="0">
                <a:solidFill>
                  <a:srgbClr val="00FF00"/>
                </a:solidFill>
                <a:latin typeface="Arial"/>
                <a:cs typeface="Arial"/>
              </a:rPr>
              <a:t>1</a:t>
            </a:r>
            <a:r>
              <a:rPr sz="1300" b="1" spc="-4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00FF00"/>
                </a:solidFill>
                <a:latin typeface="Arial"/>
                <a:cs typeface="Arial"/>
              </a:rPr>
              <a:t>MVA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510"/>
              </a:lnSpc>
            </a:pPr>
            <a:r>
              <a:rPr sz="1300" b="1" spc="-20" dirty="0">
                <a:solidFill>
                  <a:srgbClr val="00FF00"/>
                </a:solidFill>
                <a:latin typeface="Arial"/>
                <a:cs typeface="Arial"/>
              </a:rPr>
              <a:t>Dyn5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300" b="1" dirty="0">
                <a:solidFill>
                  <a:srgbClr val="00FF00"/>
                </a:solidFill>
                <a:latin typeface="Arial"/>
                <a:cs typeface="Arial"/>
              </a:rPr>
              <a:t>Zcc</a:t>
            </a:r>
            <a:r>
              <a:rPr sz="1300" b="1" spc="-1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00FF00"/>
                </a:solidFill>
                <a:latin typeface="Arial"/>
                <a:cs typeface="Arial"/>
              </a:rPr>
              <a:t>=</a:t>
            </a:r>
            <a:r>
              <a:rPr sz="1300" b="1" spc="-6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00FF00"/>
                </a:solidFill>
                <a:latin typeface="Arial"/>
                <a:cs typeface="Arial"/>
              </a:rPr>
              <a:t>6%</a:t>
            </a:r>
            <a:r>
              <a:rPr sz="1300" b="1" spc="375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300" b="1" spc="50" dirty="0">
                <a:solidFill>
                  <a:srgbClr val="00FF00"/>
                </a:solidFill>
                <a:latin typeface="Arial"/>
                <a:cs typeface="Arial"/>
              </a:rPr>
              <a:t>Z</a:t>
            </a:r>
            <a:r>
              <a:rPr sz="1200" b="1" spc="75" baseline="-10416" dirty="0">
                <a:solidFill>
                  <a:srgbClr val="00FF00"/>
                </a:solidFill>
                <a:latin typeface="Arial"/>
                <a:cs typeface="Arial"/>
              </a:rPr>
              <a:t>0</a:t>
            </a:r>
            <a:r>
              <a:rPr sz="1200" b="1" spc="22" baseline="-10416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00FF00"/>
                </a:solidFill>
                <a:latin typeface="Arial"/>
                <a:cs typeface="Arial"/>
              </a:rPr>
              <a:t>=</a:t>
            </a:r>
            <a:r>
              <a:rPr sz="1300" b="1" spc="-45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00FF00"/>
                </a:solidFill>
                <a:latin typeface="Arial"/>
                <a:cs typeface="Arial"/>
              </a:rPr>
              <a:t>6%</a:t>
            </a:r>
            <a:endParaRPr sz="1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78426" y="4452064"/>
            <a:ext cx="921385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b="1" spc="-10" dirty="0">
                <a:solidFill>
                  <a:srgbClr val="00FF00"/>
                </a:solidFill>
                <a:latin typeface="Arial"/>
                <a:cs typeface="Arial"/>
              </a:rPr>
              <a:t>INDUSTRIA</a:t>
            </a:r>
            <a:endParaRPr sz="13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084821" y="5058616"/>
            <a:ext cx="590550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b="1" spc="-10" dirty="0">
                <a:solidFill>
                  <a:srgbClr val="00FF00"/>
                </a:solidFill>
                <a:latin typeface="Arial"/>
                <a:cs typeface="Arial"/>
              </a:rPr>
              <a:t>Cargas</a:t>
            </a:r>
            <a:endParaRPr sz="13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274566" y="2233121"/>
            <a:ext cx="558800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115</a:t>
            </a:r>
            <a:r>
              <a:rPr sz="13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0000"/>
                </a:solidFill>
                <a:latin typeface="Arial"/>
                <a:cs typeface="Arial"/>
              </a:rPr>
              <a:t>kV</a:t>
            </a:r>
            <a:endParaRPr sz="13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19275" y="4150312"/>
            <a:ext cx="1420495" cy="88963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50800" marR="30480">
              <a:lnSpc>
                <a:spcPct val="94400"/>
              </a:lnSpc>
              <a:spcBef>
                <a:spcPts val="210"/>
              </a:spcBef>
              <a:tabLst>
                <a:tab pos="318770" algn="l"/>
                <a:tab pos="756285" algn="l"/>
                <a:tab pos="1126490" algn="l"/>
              </a:tabLst>
            </a:pPr>
            <a:r>
              <a:rPr sz="1300" b="1" spc="-50" dirty="0">
                <a:latin typeface="Arial"/>
                <a:cs typeface="Arial"/>
              </a:rPr>
              <a:t>5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-25" dirty="0">
                <a:latin typeface="Arial"/>
                <a:cs typeface="Arial"/>
              </a:rPr>
              <a:t>km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-25" dirty="0">
                <a:latin typeface="Arial"/>
                <a:cs typeface="Arial"/>
              </a:rPr>
              <a:t>de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-25" dirty="0">
                <a:latin typeface="Arial"/>
                <a:cs typeface="Arial"/>
              </a:rPr>
              <a:t>red </a:t>
            </a:r>
            <a:r>
              <a:rPr sz="1300" b="1" dirty="0">
                <a:latin typeface="Arial"/>
                <a:cs typeface="Arial"/>
              </a:rPr>
              <a:t>hasta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la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planta </a:t>
            </a:r>
            <a:r>
              <a:rPr sz="1300" b="1" dirty="0">
                <a:latin typeface="Arial"/>
                <a:cs typeface="Arial"/>
              </a:rPr>
              <a:t>X</a:t>
            </a:r>
            <a:r>
              <a:rPr sz="1200" b="1" baseline="-10416" dirty="0">
                <a:latin typeface="Arial"/>
                <a:cs typeface="Arial"/>
              </a:rPr>
              <a:t>0</a:t>
            </a:r>
            <a:r>
              <a:rPr sz="1200" b="1" spc="44" baseline="-10416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=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0.5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spc="-20" dirty="0">
                <a:latin typeface="Symbol"/>
                <a:cs typeface="Symbol"/>
              </a:rPr>
              <a:t></a:t>
            </a:r>
            <a:r>
              <a:rPr sz="1550" spc="-20" dirty="0">
                <a:latin typeface="Arial MT"/>
                <a:cs typeface="Arial MT"/>
              </a:rPr>
              <a:t>/</a:t>
            </a:r>
            <a:r>
              <a:rPr sz="1300" b="1" spc="-20" dirty="0">
                <a:latin typeface="Arial"/>
                <a:cs typeface="Arial"/>
              </a:rPr>
              <a:t>km</a:t>
            </a:r>
            <a:endParaRPr sz="13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20"/>
              </a:spcBef>
            </a:pPr>
            <a:r>
              <a:rPr sz="1300" b="1" dirty="0">
                <a:latin typeface="Arial"/>
                <a:cs typeface="Arial"/>
              </a:rPr>
              <a:t>X</a:t>
            </a:r>
            <a:r>
              <a:rPr sz="1200" b="1" baseline="-10416" dirty="0">
                <a:latin typeface="Arial"/>
                <a:cs typeface="Arial"/>
              </a:rPr>
              <a:t>1</a:t>
            </a:r>
            <a:r>
              <a:rPr sz="1200" b="1" spc="195" baseline="-10416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=</a:t>
            </a:r>
            <a:r>
              <a:rPr sz="1300" b="1" spc="-7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0.3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spc="-20" dirty="0">
                <a:latin typeface="Symbol"/>
                <a:cs typeface="Symbol"/>
              </a:rPr>
              <a:t></a:t>
            </a:r>
            <a:r>
              <a:rPr sz="1550" spc="-20" dirty="0">
                <a:latin typeface="Arial MT"/>
                <a:cs typeface="Arial MT"/>
              </a:rPr>
              <a:t>/</a:t>
            </a:r>
            <a:r>
              <a:rPr sz="1300" b="1" spc="-20" dirty="0">
                <a:latin typeface="Arial"/>
                <a:cs typeface="Arial"/>
              </a:rPr>
              <a:t>km</a:t>
            </a:r>
            <a:endParaRPr sz="13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957061" y="4250896"/>
            <a:ext cx="441325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b="1" spc="-45" dirty="0">
                <a:solidFill>
                  <a:srgbClr val="00FF00"/>
                </a:solidFill>
                <a:latin typeface="Arial"/>
                <a:cs typeface="Arial"/>
              </a:rPr>
              <a:t>480</a:t>
            </a:r>
            <a:r>
              <a:rPr sz="1300" b="1" spc="-4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1300" b="1" spc="-60" dirty="0">
                <a:solidFill>
                  <a:srgbClr val="00FF00"/>
                </a:solidFill>
                <a:latin typeface="Arial"/>
                <a:cs typeface="Arial"/>
              </a:rPr>
              <a:t>V</a:t>
            </a:r>
            <a:endParaRPr sz="13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017765" y="5797755"/>
            <a:ext cx="733425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Icc1</a:t>
            </a:r>
            <a:r>
              <a:rPr sz="130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1300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3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b="1" spc="-5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1300">
              <a:latin typeface="Arial"/>
              <a:cs typeface="Arial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59" name="object 59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2847846" y="849883"/>
            <a:ext cx="35229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5145" y="1263396"/>
              <a:ext cx="7536180" cy="52334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CORTO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CIRCUITO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849370" y="849883"/>
            <a:ext cx="35229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2400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Cortocircuito</a:t>
            </a:r>
            <a:r>
              <a:rPr sz="24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9149" y="735583"/>
            <a:ext cx="8392160" cy="1021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9625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2700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línea-línea</a:t>
            </a:r>
            <a:r>
              <a:rPr sz="3500" i="1" spc="1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6109970"/>
            <a:chOff x="36569" y="163061"/>
            <a:chExt cx="9002395" cy="610997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3057" y="1845563"/>
              <a:ext cx="7208519" cy="442722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9149" y="735583"/>
            <a:ext cx="8392160" cy="1729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9625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2700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línea-línea</a:t>
            </a:r>
            <a:r>
              <a:rPr sz="3500" i="1" spc="1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  <a:spcBef>
                <a:spcPts val="2700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Condiciones</a:t>
            </a:r>
            <a:r>
              <a:rPr sz="2400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5931535"/>
            <a:chOff x="36569" y="163061"/>
            <a:chExt cx="9002395" cy="59315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93007" y="2133599"/>
              <a:ext cx="2304288" cy="24993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20339" y="5317236"/>
              <a:ext cx="3867911" cy="77724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10025" y="4717793"/>
            <a:ext cx="4124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que: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10025" y="4717793"/>
            <a:ext cx="36944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Vb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9149" y="735583"/>
            <a:ext cx="8392160" cy="149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9625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2700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línea-línea</a:t>
            </a:r>
            <a:r>
              <a:rPr sz="3500" i="1" spc="1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542925" indent="-342900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54292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Vb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Vc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0011" y="2350007"/>
            <a:ext cx="6265164" cy="60198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46601" y="3205986"/>
            <a:ext cx="3279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Si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simplifica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3833" y="3589020"/>
            <a:ext cx="8722360" cy="2360930"/>
            <a:chOff x="243833" y="3589020"/>
            <a:chExt cx="8722360" cy="236093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6263" y="3589020"/>
              <a:ext cx="2232660" cy="7772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833" y="5329427"/>
              <a:ext cx="8721852" cy="62026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10025" y="4717793"/>
            <a:ext cx="80035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5080" indent="-34036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Lo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mismo</a:t>
            </a:r>
            <a:r>
              <a:rPr sz="2400" spc="5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casos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anteriores,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general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manera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simultánea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deben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satisfacer</a:t>
            </a:r>
            <a:r>
              <a:rPr sz="2400" spc="3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2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ecuaciones 	</a:t>
            </a:r>
            <a:r>
              <a:rPr sz="2400" dirty="0">
                <a:latin typeface="Calibri"/>
                <a:cs typeface="Calibri"/>
              </a:rPr>
              <a:t>planteada</a:t>
            </a:r>
            <a:r>
              <a:rPr sz="2400" spc="3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mediante</a:t>
            </a:r>
            <a:r>
              <a:rPr sz="2400" spc="3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3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interconexión</a:t>
            </a:r>
            <a:r>
              <a:rPr sz="2400" spc="3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3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34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spc="-10" dirty="0">
                <a:latin typeface="Calibri"/>
                <a:cs typeface="Calibri"/>
              </a:rPr>
              <a:t>secuencia: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9149" y="735583"/>
            <a:ext cx="8392160" cy="149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9625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2700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3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línea-línea</a:t>
            </a:r>
            <a:r>
              <a:rPr sz="3500" i="1" spc="1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542925" indent="-342900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542925" algn="l"/>
              </a:tabLst>
            </a:pPr>
            <a:r>
              <a:rPr sz="2400" dirty="0">
                <a:latin typeface="Calibri"/>
                <a:cs typeface="Calibri"/>
              </a:rPr>
              <a:t>Que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simplifica: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5191" y="2276855"/>
            <a:ext cx="6873240" cy="187299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6207" y="753871"/>
            <a:ext cx="661352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28524" y="3947781"/>
            <a:ext cx="3333750" cy="1513840"/>
            <a:chOff x="5428524" y="3947781"/>
            <a:chExt cx="3333750" cy="1513840"/>
          </a:xfrm>
        </p:grpSpPr>
        <p:sp>
          <p:nvSpPr>
            <p:cNvPr id="5" name="object 5"/>
            <p:cNvSpPr/>
            <p:nvPr/>
          </p:nvSpPr>
          <p:spPr>
            <a:xfrm>
              <a:off x="5434556" y="3954766"/>
              <a:ext cx="2976880" cy="1499870"/>
            </a:xfrm>
            <a:custGeom>
              <a:avLst/>
              <a:gdLst/>
              <a:ahLst/>
              <a:cxnLst/>
              <a:rect l="l" t="t" r="r" b="b"/>
              <a:pathLst>
                <a:path w="2976879" h="1499870">
                  <a:moveTo>
                    <a:pt x="0" y="0"/>
                  </a:moveTo>
                  <a:lnTo>
                    <a:pt x="2976357" y="0"/>
                  </a:lnTo>
                </a:path>
                <a:path w="2976879" h="1499870">
                  <a:moveTo>
                    <a:pt x="1543812" y="569978"/>
                  </a:moveTo>
                  <a:lnTo>
                    <a:pt x="1543812" y="0"/>
                  </a:lnTo>
                </a:path>
                <a:path w="2976879" h="1499870">
                  <a:moveTo>
                    <a:pt x="1557518" y="1499618"/>
                  </a:moveTo>
                  <a:lnTo>
                    <a:pt x="1557518" y="871732"/>
                  </a:lnTo>
                </a:path>
                <a:path w="2976879" h="1499870">
                  <a:moveTo>
                    <a:pt x="0" y="1499618"/>
                  </a:moveTo>
                  <a:lnTo>
                    <a:pt x="2976357" y="1499618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31083" y="4803640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>
                  <a:moveTo>
                    <a:pt x="0" y="0"/>
                  </a:moveTo>
                  <a:lnTo>
                    <a:pt x="371862" y="0"/>
                  </a:lnTo>
                </a:path>
              </a:pathLst>
            </a:custGeom>
            <a:ln w="23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69675" y="4338820"/>
              <a:ext cx="1186180" cy="628015"/>
            </a:xfrm>
            <a:custGeom>
              <a:avLst/>
              <a:gdLst/>
              <a:ahLst/>
              <a:cxnLst/>
              <a:rect l="l" t="t" r="r" b="b"/>
              <a:pathLst>
                <a:path w="1186179" h="628014">
                  <a:moveTo>
                    <a:pt x="0" y="0"/>
                  </a:moveTo>
                  <a:lnTo>
                    <a:pt x="0" y="627886"/>
                  </a:lnTo>
                  <a:lnTo>
                    <a:pt x="1185672" y="627886"/>
                  </a:lnTo>
                  <a:lnTo>
                    <a:pt x="1185672" y="0"/>
                  </a:lnTo>
                  <a:lnTo>
                    <a:pt x="0" y="0"/>
                  </a:lnTo>
                  <a:close/>
                </a:path>
              </a:pathLst>
            </a:custGeom>
            <a:ln w="120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695688" y="4570865"/>
            <a:ext cx="537210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b="1" dirty="0">
                <a:latin typeface="Arial"/>
                <a:cs typeface="Arial"/>
              </a:rPr>
              <a:t>S</a:t>
            </a:r>
            <a:r>
              <a:rPr sz="1350" b="1" spc="-204" dirty="0">
                <a:latin typeface="Arial"/>
                <a:cs typeface="Arial"/>
              </a:rPr>
              <a:t> </a:t>
            </a:r>
            <a:r>
              <a:rPr sz="1350" b="1" spc="55" dirty="0">
                <a:latin typeface="Arial"/>
                <a:cs typeface="Arial"/>
              </a:rPr>
              <a:t>ec</a:t>
            </a:r>
            <a:r>
              <a:rPr sz="1350" b="1" spc="170" dirty="0">
                <a:latin typeface="Arial"/>
                <a:cs typeface="Arial"/>
              </a:rPr>
              <a:t> </a:t>
            </a:r>
            <a:r>
              <a:rPr sz="1350" b="1" spc="-60" dirty="0">
                <a:latin typeface="Arial"/>
                <a:cs typeface="Arial"/>
              </a:rPr>
              <a:t>0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47339" y="4343139"/>
            <a:ext cx="4026535" cy="652780"/>
            <a:chOff x="4547339" y="4343139"/>
            <a:chExt cx="4026535" cy="652780"/>
          </a:xfrm>
        </p:grpSpPr>
        <p:sp>
          <p:nvSpPr>
            <p:cNvPr id="10" name="object 10"/>
            <p:cNvSpPr/>
            <p:nvPr/>
          </p:nvSpPr>
          <p:spPr>
            <a:xfrm>
              <a:off x="5215096" y="4512555"/>
              <a:ext cx="3347085" cy="303530"/>
            </a:xfrm>
            <a:custGeom>
              <a:avLst/>
              <a:gdLst/>
              <a:ahLst/>
              <a:cxnLst/>
              <a:rect l="l" t="t" r="r" b="b"/>
              <a:pathLst>
                <a:path w="3347084" h="303529">
                  <a:moveTo>
                    <a:pt x="3002281" y="0"/>
                  </a:moveTo>
                  <a:lnTo>
                    <a:pt x="3346699" y="0"/>
                  </a:lnTo>
                </a:path>
                <a:path w="3347084" h="303529">
                  <a:moveTo>
                    <a:pt x="0" y="303273"/>
                  </a:moveTo>
                  <a:lnTo>
                    <a:pt x="371862" y="303273"/>
                  </a:lnTo>
                </a:path>
              </a:pathLst>
            </a:custGeom>
            <a:ln w="253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53689" y="4349489"/>
              <a:ext cx="1184275" cy="640080"/>
            </a:xfrm>
            <a:custGeom>
              <a:avLst/>
              <a:gdLst/>
              <a:ahLst/>
              <a:cxnLst/>
              <a:rect l="l" t="t" r="r" b="b"/>
              <a:pathLst>
                <a:path w="1184275" h="640079">
                  <a:moveTo>
                    <a:pt x="0" y="0"/>
                  </a:moveTo>
                  <a:lnTo>
                    <a:pt x="0" y="640075"/>
                  </a:lnTo>
                  <a:lnTo>
                    <a:pt x="1184151" y="640075"/>
                  </a:lnTo>
                  <a:lnTo>
                    <a:pt x="1184151" y="0"/>
                  </a:lnTo>
                  <a:lnTo>
                    <a:pt x="0" y="0"/>
                  </a:lnTo>
                  <a:close/>
                </a:path>
              </a:pathLst>
            </a:custGeom>
            <a:ln w="12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679693" y="4593725"/>
            <a:ext cx="541020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b="1" spc="90" dirty="0">
                <a:latin typeface="Arial"/>
                <a:cs typeface="Arial"/>
              </a:rPr>
              <a:t>Sec</a:t>
            </a:r>
            <a:r>
              <a:rPr sz="1350" b="1" spc="170" dirty="0">
                <a:latin typeface="Arial"/>
                <a:cs typeface="Arial"/>
              </a:rPr>
              <a:t> </a:t>
            </a:r>
            <a:r>
              <a:rPr sz="1350" b="1" spc="-50" dirty="0">
                <a:latin typeface="Arial"/>
                <a:cs typeface="Arial"/>
              </a:rPr>
              <a:t>+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217071" y="4355329"/>
            <a:ext cx="2112645" cy="640715"/>
            <a:chOff x="5217071" y="4355329"/>
            <a:chExt cx="2112645" cy="640715"/>
          </a:xfrm>
        </p:grpSpPr>
        <p:sp>
          <p:nvSpPr>
            <p:cNvPr id="14" name="object 14"/>
            <p:cNvSpPr/>
            <p:nvPr/>
          </p:nvSpPr>
          <p:spPr>
            <a:xfrm>
              <a:off x="5228818" y="4547604"/>
              <a:ext cx="1927860" cy="279400"/>
            </a:xfrm>
            <a:custGeom>
              <a:avLst/>
              <a:gdLst/>
              <a:ahLst/>
              <a:cxnLst/>
              <a:rect l="l" t="t" r="r" b="b"/>
              <a:pathLst>
                <a:path w="1927859" h="279400">
                  <a:moveTo>
                    <a:pt x="0" y="0"/>
                  </a:moveTo>
                  <a:lnTo>
                    <a:pt x="344417" y="0"/>
                  </a:lnTo>
                </a:path>
                <a:path w="1927859" h="279400">
                  <a:moveTo>
                    <a:pt x="1555997" y="278894"/>
                  </a:moveTo>
                  <a:lnTo>
                    <a:pt x="1927860" y="278894"/>
                  </a:lnTo>
                </a:path>
              </a:pathLst>
            </a:custGeom>
            <a:ln w="253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23408" y="4361679"/>
              <a:ext cx="1199515" cy="628015"/>
            </a:xfrm>
            <a:custGeom>
              <a:avLst/>
              <a:gdLst/>
              <a:ahLst/>
              <a:cxnLst/>
              <a:rect l="l" t="t" r="r" b="b"/>
              <a:pathLst>
                <a:path w="1199515" h="628014">
                  <a:moveTo>
                    <a:pt x="0" y="0"/>
                  </a:moveTo>
                  <a:lnTo>
                    <a:pt x="0" y="627886"/>
                  </a:lnTo>
                  <a:lnTo>
                    <a:pt x="1199378" y="627886"/>
                  </a:lnTo>
                  <a:lnTo>
                    <a:pt x="1199378" y="0"/>
                  </a:lnTo>
                  <a:lnTo>
                    <a:pt x="0" y="0"/>
                  </a:lnTo>
                  <a:close/>
                </a:path>
              </a:pathLst>
            </a:custGeom>
            <a:ln w="12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249413" y="4605917"/>
            <a:ext cx="510540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b="1" dirty="0">
                <a:latin typeface="Arial"/>
                <a:cs typeface="Arial"/>
              </a:rPr>
              <a:t>S</a:t>
            </a:r>
            <a:r>
              <a:rPr sz="1350" b="1" spc="-204" dirty="0">
                <a:latin typeface="Arial"/>
                <a:cs typeface="Arial"/>
              </a:rPr>
              <a:t> </a:t>
            </a:r>
            <a:r>
              <a:rPr sz="1350" b="1" spc="55" dirty="0">
                <a:latin typeface="Arial"/>
                <a:cs typeface="Arial"/>
              </a:rPr>
              <a:t>ec</a:t>
            </a:r>
            <a:r>
              <a:rPr sz="1350" b="1" spc="265" dirty="0">
                <a:latin typeface="Arial"/>
                <a:cs typeface="Arial"/>
              </a:rPr>
              <a:t> </a:t>
            </a:r>
            <a:r>
              <a:rPr sz="1350" b="1" spc="-50" dirty="0">
                <a:latin typeface="Arial"/>
                <a:cs typeface="Arial"/>
              </a:rPr>
              <a:t>-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sp>
          <p:nvSpPr>
            <p:cNvPr id="18" name="object 18"/>
            <p:cNvSpPr/>
            <p:nvPr/>
          </p:nvSpPr>
          <p:spPr>
            <a:xfrm>
              <a:off x="6798538" y="4524745"/>
              <a:ext cx="344805" cy="0"/>
            </a:xfrm>
            <a:custGeom>
              <a:avLst/>
              <a:gdLst/>
              <a:ahLst/>
              <a:cxnLst/>
              <a:rect l="l" t="t" r="r" b="b"/>
              <a:pathLst>
                <a:path w="344804">
                  <a:moveTo>
                    <a:pt x="0" y="0"/>
                  </a:moveTo>
                  <a:lnTo>
                    <a:pt x="344417" y="0"/>
                  </a:lnTo>
                </a:path>
              </a:pathLst>
            </a:custGeom>
            <a:ln w="23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20850" y="3966969"/>
              <a:ext cx="3004185" cy="1487805"/>
            </a:xfrm>
            <a:custGeom>
              <a:avLst/>
              <a:gdLst/>
              <a:ahLst/>
              <a:cxnLst/>
              <a:rect l="l" t="t" r="r" b="b"/>
              <a:pathLst>
                <a:path w="3004184" h="1487804">
                  <a:moveTo>
                    <a:pt x="0" y="568444"/>
                  </a:moveTo>
                  <a:lnTo>
                    <a:pt x="0" y="0"/>
                  </a:lnTo>
                </a:path>
                <a:path w="3004184" h="1487804">
                  <a:moveTo>
                    <a:pt x="13705" y="1475225"/>
                  </a:moveTo>
                  <a:lnTo>
                    <a:pt x="27428" y="848859"/>
                  </a:lnTo>
                </a:path>
                <a:path w="3004184" h="1487804">
                  <a:moveTo>
                    <a:pt x="2990063" y="534916"/>
                  </a:moveTo>
                  <a:lnTo>
                    <a:pt x="2990063" y="0"/>
                  </a:lnTo>
                </a:path>
                <a:path w="3004184" h="1487804">
                  <a:moveTo>
                    <a:pt x="3003785" y="1487414"/>
                  </a:moveTo>
                  <a:lnTo>
                    <a:pt x="3003785" y="836670"/>
                  </a:lnTo>
                </a:path>
              </a:pathLst>
            </a:custGeom>
            <a:ln w="12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22" name="object 22"/>
          <p:cNvGrpSpPr/>
          <p:nvPr/>
        </p:nvGrpSpPr>
        <p:grpSpPr>
          <a:xfrm>
            <a:off x="36569" y="163061"/>
            <a:ext cx="9002395" cy="6172200"/>
            <a:chOff x="36569" y="163061"/>
            <a:chExt cx="9002395" cy="6172200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017" y="1269491"/>
              <a:ext cx="3710940" cy="5065776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3723" y="735583"/>
            <a:ext cx="6922770" cy="1021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30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12700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5858510"/>
            <a:chOff x="36569" y="163061"/>
            <a:chExt cx="9002395" cy="58585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4647" y="1935480"/>
              <a:ext cx="6582156" cy="408584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39" y="35057"/>
            <a:ext cx="9036050" cy="6720840"/>
          </a:xfrm>
          <a:custGeom>
            <a:avLst/>
            <a:gdLst/>
            <a:ahLst/>
            <a:cxnLst/>
            <a:rect l="l" t="t" r="r" b="b"/>
            <a:pathLst>
              <a:path w="9036050" h="6720840">
                <a:moveTo>
                  <a:pt x="9035796" y="140208"/>
                </a:moveTo>
                <a:lnTo>
                  <a:pt x="9028684" y="95770"/>
                </a:lnTo>
                <a:lnTo>
                  <a:pt x="9008834" y="57277"/>
                </a:lnTo>
                <a:lnTo>
                  <a:pt x="8978519" y="26962"/>
                </a:lnTo>
                <a:lnTo>
                  <a:pt x="8940025" y="7112"/>
                </a:lnTo>
                <a:lnTo>
                  <a:pt x="8895588" y="0"/>
                </a:lnTo>
                <a:lnTo>
                  <a:pt x="140208" y="0"/>
                </a:lnTo>
                <a:lnTo>
                  <a:pt x="95783" y="7112"/>
                </a:lnTo>
                <a:lnTo>
                  <a:pt x="57277" y="26962"/>
                </a:lnTo>
                <a:lnTo>
                  <a:pt x="26974" y="57277"/>
                </a:lnTo>
                <a:lnTo>
                  <a:pt x="7124" y="95770"/>
                </a:lnTo>
                <a:lnTo>
                  <a:pt x="0" y="140208"/>
                </a:lnTo>
                <a:lnTo>
                  <a:pt x="0" y="6580632"/>
                </a:lnTo>
                <a:lnTo>
                  <a:pt x="7124" y="6625056"/>
                </a:lnTo>
                <a:lnTo>
                  <a:pt x="26974" y="6663563"/>
                </a:lnTo>
                <a:lnTo>
                  <a:pt x="57277" y="6693865"/>
                </a:lnTo>
                <a:lnTo>
                  <a:pt x="95783" y="6713715"/>
                </a:lnTo>
                <a:lnTo>
                  <a:pt x="140208" y="6720840"/>
                </a:lnTo>
                <a:lnTo>
                  <a:pt x="8895588" y="6720840"/>
                </a:lnTo>
                <a:lnTo>
                  <a:pt x="8940025" y="6713715"/>
                </a:lnTo>
                <a:lnTo>
                  <a:pt x="8978519" y="6693865"/>
                </a:lnTo>
                <a:lnTo>
                  <a:pt x="9008834" y="6663563"/>
                </a:lnTo>
                <a:lnTo>
                  <a:pt x="9028684" y="6625056"/>
                </a:lnTo>
                <a:lnTo>
                  <a:pt x="9035796" y="6580632"/>
                </a:lnTo>
                <a:lnTo>
                  <a:pt x="9035796" y="140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856" y="735583"/>
            <a:ext cx="7326630" cy="187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790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416559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endParaRPr sz="3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40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Condiciones</a:t>
            </a:r>
            <a:r>
              <a:rPr sz="2400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u="heavy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99" y="91445"/>
            <a:ext cx="8425180" cy="6621780"/>
          </a:xfrm>
          <a:custGeom>
            <a:avLst/>
            <a:gdLst/>
            <a:ahLst/>
            <a:cxnLst/>
            <a:rect l="l" t="t" r="r" b="b"/>
            <a:pathLst>
              <a:path w="8425180" h="6621780">
                <a:moveTo>
                  <a:pt x="8382000" y="6288024"/>
                </a:moveTo>
                <a:lnTo>
                  <a:pt x="0" y="6288024"/>
                </a:lnTo>
                <a:lnTo>
                  <a:pt x="0" y="6621780"/>
                </a:lnTo>
                <a:lnTo>
                  <a:pt x="8382000" y="6621780"/>
                </a:lnTo>
                <a:lnTo>
                  <a:pt x="8382000" y="6288024"/>
                </a:lnTo>
                <a:close/>
              </a:path>
              <a:path w="8425180" h="6621780">
                <a:moveTo>
                  <a:pt x="8424672" y="0"/>
                </a:moveTo>
                <a:lnTo>
                  <a:pt x="8397240" y="0"/>
                </a:lnTo>
                <a:lnTo>
                  <a:pt x="42672" y="0"/>
                </a:lnTo>
                <a:lnTo>
                  <a:pt x="42672" y="505968"/>
                </a:lnTo>
                <a:lnTo>
                  <a:pt x="42672" y="522732"/>
                </a:lnTo>
                <a:lnTo>
                  <a:pt x="8397240" y="522732"/>
                </a:lnTo>
                <a:lnTo>
                  <a:pt x="8397240" y="505968"/>
                </a:lnTo>
                <a:lnTo>
                  <a:pt x="8424672" y="505968"/>
                </a:lnTo>
                <a:lnTo>
                  <a:pt x="8424672" y="0"/>
                </a:lnTo>
                <a:close/>
              </a:path>
            </a:pathLst>
          </a:custGeom>
          <a:solidFill>
            <a:srgbClr val="650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5910580"/>
            <a:chOff x="36569" y="163061"/>
            <a:chExt cx="9002395" cy="59105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1983" y="2022348"/>
              <a:ext cx="2403348" cy="26090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6183" y="5445251"/>
              <a:ext cx="3448811" cy="62788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21277" y="4882385"/>
            <a:ext cx="4124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tiene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que: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3842385"/>
            <a:chOff x="36569" y="163061"/>
            <a:chExt cx="9002395" cy="38423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6755" y="2421636"/>
              <a:ext cx="6284976" cy="48158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0927" y="3461004"/>
              <a:ext cx="4858511" cy="54406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21277" y="735583"/>
            <a:ext cx="7395209" cy="4949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7370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485140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endParaRPr sz="3500">
              <a:latin typeface="Calibri"/>
              <a:cs typeface="Calibri"/>
            </a:endParaRPr>
          </a:p>
          <a:p>
            <a:pPr marL="423545" indent="-342900">
              <a:lnSpc>
                <a:spcPct val="100000"/>
              </a:lnSpc>
              <a:spcBef>
                <a:spcPts val="1570"/>
              </a:spcBef>
              <a:buFont typeface="Arial MT"/>
              <a:buChar char="•"/>
              <a:tabLst>
                <a:tab pos="423545" algn="l"/>
              </a:tabLst>
            </a:pPr>
            <a:r>
              <a:rPr sz="2400" dirty="0">
                <a:latin typeface="Calibri"/>
                <a:cs typeface="Calibri"/>
              </a:rPr>
              <a:t>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Ib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Ic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30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423545" indent="-342900">
              <a:lnSpc>
                <a:spcPct val="100000"/>
              </a:lnSpc>
              <a:buFont typeface="Arial MT"/>
              <a:buChar char="•"/>
              <a:tabLst>
                <a:tab pos="423545" algn="l"/>
              </a:tabLst>
            </a:pPr>
            <a:r>
              <a:rPr sz="2400" dirty="0">
                <a:latin typeface="Calibri"/>
                <a:cs typeface="Calibri"/>
              </a:rPr>
              <a:t>Al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manipular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anterior: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94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423545" indent="-342900">
              <a:lnSpc>
                <a:spcPct val="100000"/>
              </a:lnSpc>
              <a:buFont typeface="Arial MT"/>
              <a:buChar char="•"/>
              <a:tabLst>
                <a:tab pos="423545" algn="l"/>
              </a:tabLst>
            </a:pPr>
            <a:r>
              <a:rPr sz="2400" dirty="0">
                <a:latin typeface="Calibri"/>
                <a:cs typeface="Calibri"/>
              </a:rPr>
              <a:t>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reemplazar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anterior: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00"/>
              </a:spcBef>
            </a:pP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Entonces: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416807" y="4570476"/>
            <a:ext cx="1731645" cy="1640205"/>
            <a:chOff x="3416807" y="4570476"/>
            <a:chExt cx="1731645" cy="164020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6807" y="4570476"/>
              <a:ext cx="1731264" cy="5867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2087" y="5661660"/>
              <a:ext cx="1234439" cy="54864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735583"/>
            <a:ext cx="8004809" cy="3082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790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416559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endParaRPr sz="35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57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puede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simplificar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Ia+Ib+Ic=0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así: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1558925" algn="l"/>
                <a:tab pos="1979930" algn="l"/>
                <a:tab pos="2912110" algn="l"/>
                <a:tab pos="4533900" algn="l"/>
                <a:tab pos="4896485" algn="l"/>
                <a:tab pos="6150610" algn="l"/>
                <a:tab pos="6686550" algn="l"/>
                <a:tab pos="7132955" algn="l"/>
                <a:tab pos="7593330" algn="l"/>
              </a:tabLst>
            </a:pPr>
            <a:r>
              <a:rPr sz="2400" spc="-10" dirty="0">
                <a:latin typeface="Calibri"/>
                <a:cs typeface="Calibri"/>
              </a:rPr>
              <a:t>También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se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puede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transformar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la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ecuación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Ib=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spc="-25" dirty="0">
                <a:latin typeface="Calibri"/>
                <a:cs typeface="Calibri"/>
              </a:rPr>
              <a:t>Ic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sus </a:t>
            </a:r>
            <a:r>
              <a:rPr sz="2400" spc="-10" dirty="0">
                <a:latin typeface="Calibri"/>
                <a:cs typeface="Calibri"/>
              </a:rPr>
              <a:t>componentes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secuencia: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9856" y="4717793"/>
            <a:ext cx="6804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Si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simplifica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ecuación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manipula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tiene: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15333" y="2350007"/>
            <a:ext cx="8077200" cy="3599815"/>
            <a:chOff x="815333" y="2350007"/>
            <a:chExt cx="8077200" cy="359981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53383" y="2350007"/>
              <a:ext cx="1932432" cy="5288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5333" y="3861815"/>
              <a:ext cx="8077200" cy="6614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91639" y="5301995"/>
              <a:ext cx="6481571" cy="6477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9856" y="735583"/>
            <a:ext cx="8004175" cy="3448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790">
              <a:lnSpc>
                <a:spcPts val="392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4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A</a:t>
            </a:r>
            <a:r>
              <a:rPr sz="3500" i="1" spc="4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TIERRA</a:t>
            </a:r>
            <a:endParaRPr sz="3500">
              <a:latin typeface="Calibri"/>
              <a:cs typeface="Calibri"/>
            </a:endParaRPr>
          </a:p>
          <a:p>
            <a:pPr marL="416559">
              <a:lnSpc>
                <a:spcPts val="3920"/>
              </a:lnSpc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Redes</a:t>
            </a:r>
            <a:r>
              <a:rPr sz="3500" i="1" spc="13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de</a:t>
            </a:r>
            <a:r>
              <a:rPr sz="3500" i="1" spc="125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secuencia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–</a:t>
            </a:r>
            <a:r>
              <a:rPr sz="3500" i="1" spc="12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Falla</a:t>
            </a:r>
            <a:r>
              <a:rPr sz="3500" i="1" spc="114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línea-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línea</a:t>
            </a:r>
            <a:endParaRPr sz="35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57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25" dirty="0">
                <a:latin typeface="Calibri"/>
                <a:cs typeface="Calibri"/>
              </a:rPr>
              <a:t>o: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2425" marR="5080" indent="-340360" algn="just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general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manera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simultánea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deben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satisfacer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las 	</a:t>
            </a:r>
            <a:r>
              <a:rPr sz="2400" dirty="0">
                <a:latin typeface="Calibri"/>
                <a:cs typeface="Calibri"/>
              </a:rPr>
              <a:t>ecuaciones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anteriores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mediante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conexión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19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spc="-10" dirty="0">
                <a:latin typeface="Calibri"/>
                <a:cs typeface="Calibri"/>
              </a:rPr>
              <a:t>secuencia: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28899" y="2098548"/>
            <a:ext cx="3095244" cy="56845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45" y="35045"/>
            <a:ext cx="9036050" cy="6720840"/>
            <a:chOff x="73145" y="35045"/>
            <a:chExt cx="9036050" cy="6720840"/>
          </a:xfrm>
        </p:grpSpPr>
        <p:sp>
          <p:nvSpPr>
            <p:cNvPr id="3" name="object 3"/>
            <p:cNvSpPr/>
            <p:nvPr/>
          </p:nvSpPr>
          <p:spPr>
            <a:xfrm>
              <a:off x="73139" y="35057"/>
              <a:ext cx="9036050" cy="6720840"/>
            </a:xfrm>
            <a:custGeom>
              <a:avLst/>
              <a:gdLst/>
              <a:ahLst/>
              <a:cxnLst/>
              <a:rect l="l" t="t" r="r" b="b"/>
              <a:pathLst>
                <a:path w="9036050" h="6720840">
                  <a:moveTo>
                    <a:pt x="9035796" y="140208"/>
                  </a:moveTo>
                  <a:lnTo>
                    <a:pt x="9028684" y="95770"/>
                  </a:lnTo>
                  <a:lnTo>
                    <a:pt x="9008834" y="57277"/>
                  </a:lnTo>
                  <a:lnTo>
                    <a:pt x="8978519" y="26962"/>
                  </a:lnTo>
                  <a:lnTo>
                    <a:pt x="8940025" y="7112"/>
                  </a:lnTo>
                  <a:lnTo>
                    <a:pt x="8895588" y="0"/>
                  </a:lnTo>
                  <a:lnTo>
                    <a:pt x="140208" y="0"/>
                  </a:lnTo>
                  <a:lnTo>
                    <a:pt x="95783" y="7112"/>
                  </a:lnTo>
                  <a:lnTo>
                    <a:pt x="57277" y="26962"/>
                  </a:lnTo>
                  <a:lnTo>
                    <a:pt x="26974" y="57277"/>
                  </a:lnTo>
                  <a:lnTo>
                    <a:pt x="7124" y="95770"/>
                  </a:lnTo>
                  <a:lnTo>
                    <a:pt x="0" y="140208"/>
                  </a:lnTo>
                  <a:lnTo>
                    <a:pt x="0" y="6580632"/>
                  </a:lnTo>
                  <a:lnTo>
                    <a:pt x="7124" y="6625056"/>
                  </a:lnTo>
                  <a:lnTo>
                    <a:pt x="26974" y="6663563"/>
                  </a:lnTo>
                  <a:lnTo>
                    <a:pt x="57277" y="6693865"/>
                  </a:lnTo>
                  <a:lnTo>
                    <a:pt x="95783" y="6713715"/>
                  </a:lnTo>
                  <a:lnTo>
                    <a:pt x="140208" y="6720840"/>
                  </a:lnTo>
                  <a:lnTo>
                    <a:pt x="8895588" y="6720840"/>
                  </a:lnTo>
                  <a:lnTo>
                    <a:pt x="8940025" y="6713715"/>
                  </a:lnTo>
                  <a:lnTo>
                    <a:pt x="8978519" y="6693865"/>
                  </a:lnTo>
                  <a:lnTo>
                    <a:pt x="9008834" y="6663563"/>
                  </a:lnTo>
                  <a:lnTo>
                    <a:pt x="9028684" y="6625056"/>
                  </a:lnTo>
                  <a:lnTo>
                    <a:pt x="9035796" y="6580632"/>
                  </a:lnTo>
                  <a:lnTo>
                    <a:pt x="9035796" y="1402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36928" y="3838952"/>
              <a:ext cx="1407160" cy="1430020"/>
            </a:xfrm>
            <a:custGeom>
              <a:avLst/>
              <a:gdLst/>
              <a:ahLst/>
              <a:cxnLst/>
              <a:rect l="l" t="t" r="r" b="b"/>
              <a:pathLst>
                <a:path w="1407159" h="1430020">
                  <a:moveTo>
                    <a:pt x="0" y="0"/>
                  </a:moveTo>
                  <a:lnTo>
                    <a:pt x="1382267" y="0"/>
                  </a:lnTo>
                </a:path>
                <a:path w="1407159" h="1430020">
                  <a:moveTo>
                    <a:pt x="1394459" y="542548"/>
                  </a:moveTo>
                  <a:lnTo>
                    <a:pt x="1394459" y="0"/>
                  </a:lnTo>
                </a:path>
                <a:path w="1407159" h="1430020">
                  <a:moveTo>
                    <a:pt x="1406650" y="1429510"/>
                  </a:moveTo>
                  <a:lnTo>
                    <a:pt x="1406650" y="830580"/>
                  </a:lnTo>
                </a:path>
                <a:path w="1407159" h="1430020">
                  <a:moveTo>
                    <a:pt x="0" y="1429510"/>
                  </a:moveTo>
                  <a:lnTo>
                    <a:pt x="1406650" y="1429510"/>
                  </a:lnTo>
                </a:path>
              </a:pathLst>
            </a:custGeom>
            <a:ln w="11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63726" y="4646667"/>
              <a:ext cx="337185" cy="0"/>
            </a:xfrm>
            <a:custGeom>
              <a:avLst/>
              <a:gdLst/>
              <a:ahLst/>
              <a:cxnLst/>
              <a:rect l="l" t="t" r="r" b="b"/>
              <a:pathLst>
                <a:path w="337184">
                  <a:moveTo>
                    <a:pt x="0" y="0"/>
                  </a:moveTo>
                  <a:lnTo>
                    <a:pt x="336802" y="0"/>
                  </a:lnTo>
                </a:path>
              </a:pathLst>
            </a:custGeom>
            <a:ln w="2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6304" y="4204708"/>
              <a:ext cx="1071880" cy="597535"/>
            </a:xfrm>
            <a:custGeom>
              <a:avLst/>
              <a:gdLst/>
              <a:ahLst/>
              <a:cxnLst/>
              <a:rect l="l" t="t" r="r" b="b"/>
              <a:pathLst>
                <a:path w="1071879" h="597535">
                  <a:moveTo>
                    <a:pt x="0" y="0"/>
                  </a:moveTo>
                  <a:lnTo>
                    <a:pt x="0" y="597407"/>
                  </a:lnTo>
                  <a:lnTo>
                    <a:pt x="1071380" y="597407"/>
                  </a:lnTo>
                  <a:lnTo>
                    <a:pt x="1071380" y="0"/>
                  </a:lnTo>
                  <a:lnTo>
                    <a:pt x="0" y="0"/>
                  </a:lnTo>
                  <a:close/>
                </a:path>
              </a:pathLst>
            </a:custGeom>
            <a:ln w="114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80092" y="4425085"/>
            <a:ext cx="491490" cy="225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50" dirty="0">
                <a:latin typeface="Arial"/>
                <a:cs typeface="Arial"/>
              </a:rPr>
              <a:t>Sec</a:t>
            </a:r>
            <a:r>
              <a:rPr sz="1300" b="1" spc="95" dirty="0">
                <a:latin typeface="Arial"/>
                <a:cs typeface="Arial"/>
              </a:rPr>
              <a:t> </a:t>
            </a:r>
            <a:r>
              <a:rPr sz="1300" b="1" spc="-50" dirty="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035358" y="4209340"/>
            <a:ext cx="3638550" cy="622300"/>
            <a:chOff x="5035358" y="4209340"/>
            <a:chExt cx="3638550" cy="622300"/>
          </a:xfrm>
        </p:grpSpPr>
        <p:sp>
          <p:nvSpPr>
            <p:cNvPr id="9" name="object 9"/>
            <p:cNvSpPr/>
            <p:nvPr/>
          </p:nvSpPr>
          <p:spPr>
            <a:xfrm>
              <a:off x="5638798" y="4370821"/>
              <a:ext cx="3023870" cy="288290"/>
            </a:xfrm>
            <a:custGeom>
              <a:avLst/>
              <a:gdLst/>
              <a:ahLst/>
              <a:cxnLst/>
              <a:rect l="l" t="t" r="r" b="b"/>
              <a:pathLst>
                <a:path w="3023870" h="288289">
                  <a:moveTo>
                    <a:pt x="2712737" y="0"/>
                  </a:moveTo>
                  <a:lnTo>
                    <a:pt x="3023623" y="0"/>
                  </a:lnTo>
                </a:path>
                <a:path w="3023870" h="288289">
                  <a:moveTo>
                    <a:pt x="0" y="288046"/>
                  </a:moveTo>
                  <a:lnTo>
                    <a:pt x="335286" y="288046"/>
                  </a:lnTo>
                </a:path>
              </a:pathLst>
            </a:custGeom>
            <a:ln w="2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41391" y="4215372"/>
              <a:ext cx="1069975" cy="610235"/>
            </a:xfrm>
            <a:custGeom>
              <a:avLst/>
              <a:gdLst/>
              <a:ahLst/>
              <a:cxnLst/>
              <a:rect l="l" t="t" r="r" b="b"/>
              <a:pathLst>
                <a:path w="1069975" h="610235">
                  <a:moveTo>
                    <a:pt x="0" y="0"/>
                  </a:moveTo>
                  <a:lnTo>
                    <a:pt x="0" y="609608"/>
                  </a:lnTo>
                  <a:lnTo>
                    <a:pt x="1069848" y="609608"/>
                  </a:lnTo>
                  <a:lnTo>
                    <a:pt x="1069848" y="0"/>
                  </a:lnTo>
                  <a:lnTo>
                    <a:pt x="0" y="0"/>
                  </a:lnTo>
                  <a:close/>
                </a:path>
              </a:pathLst>
            </a:custGeom>
            <a:ln w="11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153657" y="4446421"/>
            <a:ext cx="496570" cy="225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50" dirty="0">
                <a:latin typeface="Arial"/>
                <a:cs typeface="Arial"/>
              </a:rPr>
              <a:t>Sec</a:t>
            </a:r>
            <a:r>
              <a:rPr sz="1300" b="1" spc="95" dirty="0">
                <a:latin typeface="Arial"/>
                <a:cs typeface="Arial"/>
              </a:rPr>
              <a:t> </a:t>
            </a:r>
            <a:r>
              <a:rPr sz="1300" b="1" spc="-50" dirty="0">
                <a:latin typeface="Arial"/>
                <a:cs typeface="Arial"/>
              </a:rPr>
              <a:t>+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639877" y="4220019"/>
            <a:ext cx="1908810" cy="611505"/>
            <a:chOff x="5639877" y="4220019"/>
            <a:chExt cx="1908810" cy="611505"/>
          </a:xfrm>
        </p:grpSpPr>
        <p:sp>
          <p:nvSpPr>
            <p:cNvPr id="13" name="object 13"/>
            <p:cNvSpPr/>
            <p:nvPr/>
          </p:nvSpPr>
          <p:spPr>
            <a:xfrm>
              <a:off x="5650989" y="4402829"/>
              <a:ext cx="1742439" cy="266700"/>
            </a:xfrm>
            <a:custGeom>
              <a:avLst/>
              <a:gdLst/>
              <a:ahLst/>
              <a:cxnLst/>
              <a:rect l="l" t="t" r="r" b="b"/>
              <a:pathLst>
                <a:path w="1742440" h="266700">
                  <a:moveTo>
                    <a:pt x="0" y="0"/>
                  </a:moveTo>
                  <a:lnTo>
                    <a:pt x="310902" y="0"/>
                  </a:lnTo>
                </a:path>
                <a:path w="1742440" h="266700">
                  <a:moveTo>
                    <a:pt x="1406667" y="266702"/>
                  </a:moveTo>
                  <a:lnTo>
                    <a:pt x="1741937" y="266702"/>
                  </a:lnTo>
                </a:path>
              </a:pathLst>
            </a:custGeom>
            <a:ln w="23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60233" y="4226052"/>
              <a:ext cx="1082675" cy="599440"/>
            </a:xfrm>
            <a:custGeom>
              <a:avLst/>
              <a:gdLst/>
              <a:ahLst/>
              <a:cxnLst/>
              <a:rect l="l" t="t" r="r" b="b"/>
              <a:pathLst>
                <a:path w="1082675" h="599439">
                  <a:moveTo>
                    <a:pt x="0" y="0"/>
                  </a:moveTo>
                  <a:lnTo>
                    <a:pt x="0" y="598929"/>
                  </a:lnTo>
                  <a:lnTo>
                    <a:pt x="1082056" y="598929"/>
                  </a:lnTo>
                  <a:lnTo>
                    <a:pt x="1082056" y="0"/>
                  </a:lnTo>
                  <a:lnTo>
                    <a:pt x="0" y="0"/>
                  </a:lnTo>
                  <a:close/>
                </a:path>
              </a:pathLst>
            </a:custGeom>
            <a:ln w="11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572501" y="4458613"/>
            <a:ext cx="466725" cy="225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50" dirty="0">
                <a:latin typeface="Arial"/>
                <a:cs typeface="Arial"/>
              </a:rPr>
              <a:t>Sec</a:t>
            </a:r>
            <a:r>
              <a:rPr sz="1300" b="1" spc="190" dirty="0">
                <a:latin typeface="Arial"/>
                <a:cs typeface="Arial"/>
              </a:rPr>
              <a:t> </a:t>
            </a:r>
            <a:r>
              <a:rPr sz="1300" b="1" spc="-50" dirty="0">
                <a:latin typeface="Arial"/>
                <a:cs typeface="Arial"/>
              </a:rPr>
              <a:t>-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24605" y="91433"/>
            <a:ext cx="8425180" cy="6621780"/>
            <a:chOff x="324605" y="91433"/>
            <a:chExt cx="8425180" cy="6621780"/>
          </a:xfrm>
        </p:grpSpPr>
        <p:sp>
          <p:nvSpPr>
            <p:cNvPr id="17" name="object 17"/>
            <p:cNvSpPr/>
            <p:nvPr/>
          </p:nvSpPr>
          <p:spPr>
            <a:xfrm>
              <a:off x="7069848" y="4381500"/>
              <a:ext cx="311150" cy="0"/>
            </a:xfrm>
            <a:custGeom>
              <a:avLst/>
              <a:gdLst/>
              <a:ahLst/>
              <a:cxnLst/>
              <a:rect l="l" t="t" r="r" b="b"/>
              <a:pathLst>
                <a:path w="311150">
                  <a:moveTo>
                    <a:pt x="0" y="0"/>
                  </a:moveTo>
                  <a:lnTo>
                    <a:pt x="310886" y="0"/>
                  </a:lnTo>
                </a:path>
              </a:pathLst>
            </a:custGeom>
            <a:ln w="2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24736" y="3849616"/>
              <a:ext cx="2714625" cy="1419225"/>
            </a:xfrm>
            <a:custGeom>
              <a:avLst/>
              <a:gdLst/>
              <a:ahLst/>
              <a:cxnLst/>
              <a:rect l="l" t="t" r="r" b="b"/>
              <a:pathLst>
                <a:path w="2714625" h="1419225">
                  <a:moveTo>
                    <a:pt x="0" y="542548"/>
                  </a:moveTo>
                  <a:lnTo>
                    <a:pt x="0" y="0"/>
                  </a:lnTo>
                </a:path>
                <a:path w="2714625" h="1419225">
                  <a:moveTo>
                    <a:pt x="12191" y="1406659"/>
                  </a:moveTo>
                  <a:lnTo>
                    <a:pt x="24383" y="809251"/>
                  </a:lnTo>
                </a:path>
                <a:path w="2714625" h="1419225">
                  <a:moveTo>
                    <a:pt x="2702045" y="509018"/>
                  </a:moveTo>
                  <a:lnTo>
                    <a:pt x="2702045" y="0"/>
                  </a:lnTo>
                </a:path>
                <a:path w="2714625" h="1419225">
                  <a:moveTo>
                    <a:pt x="2714236" y="1418845"/>
                  </a:moveTo>
                  <a:lnTo>
                    <a:pt x="2714236" y="797050"/>
                  </a:lnTo>
                </a:path>
              </a:pathLst>
            </a:custGeom>
            <a:ln w="11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4599" y="91445"/>
              <a:ext cx="8425180" cy="6621780"/>
            </a:xfrm>
            <a:custGeom>
              <a:avLst/>
              <a:gdLst/>
              <a:ahLst/>
              <a:cxnLst/>
              <a:rect l="l" t="t" r="r" b="b"/>
              <a:pathLst>
                <a:path w="8425180" h="6621780">
                  <a:moveTo>
                    <a:pt x="8382000" y="6288024"/>
                  </a:moveTo>
                  <a:lnTo>
                    <a:pt x="0" y="6288024"/>
                  </a:lnTo>
                  <a:lnTo>
                    <a:pt x="0" y="6621780"/>
                  </a:lnTo>
                  <a:lnTo>
                    <a:pt x="8382000" y="6621780"/>
                  </a:lnTo>
                  <a:lnTo>
                    <a:pt x="8382000" y="6288024"/>
                  </a:lnTo>
                  <a:close/>
                </a:path>
                <a:path w="8425180" h="6621780">
                  <a:moveTo>
                    <a:pt x="8424672" y="0"/>
                  </a:moveTo>
                  <a:lnTo>
                    <a:pt x="8397240" y="0"/>
                  </a:lnTo>
                  <a:lnTo>
                    <a:pt x="42672" y="0"/>
                  </a:lnTo>
                  <a:lnTo>
                    <a:pt x="42672" y="505968"/>
                  </a:lnTo>
                  <a:lnTo>
                    <a:pt x="42672" y="522732"/>
                  </a:lnTo>
                  <a:lnTo>
                    <a:pt x="8397240" y="522732"/>
                  </a:lnTo>
                  <a:lnTo>
                    <a:pt x="8397240" y="505968"/>
                  </a:lnTo>
                  <a:lnTo>
                    <a:pt x="8424672" y="505968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650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197098" y="101593"/>
            <a:ext cx="4693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ANÁLISIS</a:t>
            </a:r>
            <a:r>
              <a:rPr spc="-6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dirty="0"/>
              <a:t>CORTO</a:t>
            </a:r>
            <a:r>
              <a:rPr spc="-80" dirty="0"/>
              <a:t> </a:t>
            </a:r>
            <a:r>
              <a:rPr spc="-10" dirty="0"/>
              <a:t>CIRCUITO</a:t>
            </a:r>
          </a:p>
        </p:txBody>
      </p:sp>
      <p:grpSp>
        <p:nvGrpSpPr>
          <p:cNvPr id="21" name="object 21"/>
          <p:cNvGrpSpPr/>
          <p:nvPr/>
        </p:nvGrpSpPr>
        <p:grpSpPr>
          <a:xfrm>
            <a:off x="36569" y="163061"/>
            <a:ext cx="9002395" cy="739140"/>
            <a:chOff x="36569" y="163061"/>
            <a:chExt cx="9002395" cy="73914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9" y="178301"/>
              <a:ext cx="838200" cy="7239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723" y="163061"/>
              <a:ext cx="579119" cy="73914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46601" y="735583"/>
            <a:ext cx="8004175" cy="1304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0820" algn="ctr">
              <a:lnSpc>
                <a:spcPct val="100000"/>
              </a:lnSpc>
              <a:spcBef>
                <a:spcPts val="100"/>
              </a:spcBef>
            </a:pPr>
            <a:r>
              <a:rPr sz="3500" i="1" dirty="0">
                <a:solidFill>
                  <a:srgbClr val="993200"/>
                </a:solidFill>
                <a:latin typeface="Calibri"/>
                <a:cs typeface="Calibri"/>
              </a:rPr>
              <a:t>CORTOCIRCUITO</a:t>
            </a:r>
            <a:r>
              <a:rPr sz="3500" i="1" spc="80" dirty="0">
                <a:solidFill>
                  <a:srgbClr val="993200"/>
                </a:solidFill>
                <a:latin typeface="Calibri"/>
                <a:cs typeface="Calibri"/>
              </a:rPr>
              <a:t> </a:t>
            </a:r>
            <a:r>
              <a:rPr sz="3500" i="1" spc="-10" dirty="0">
                <a:solidFill>
                  <a:srgbClr val="993200"/>
                </a:solidFill>
                <a:latin typeface="Calibri"/>
                <a:cs typeface="Calibri"/>
              </a:rPr>
              <a:t>BIFÁSICO</a:t>
            </a:r>
            <a:endParaRPr sz="35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Interconexión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redes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secuencia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falla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línea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línea: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7923" y="1773936"/>
            <a:ext cx="3038855" cy="4562855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4675121" y="6439151"/>
            <a:ext cx="38950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Cortocircuito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Jorge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Jaimes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Báez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34101" y="2799078"/>
            <a:ext cx="1179195" cy="1046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700" spc="-25" dirty="0">
                <a:solidFill>
                  <a:srgbClr val="FFFFFF"/>
                </a:solidFill>
                <a:latin typeface="Calibri"/>
                <a:cs typeface="Calibri"/>
              </a:rPr>
              <a:t>FIN</a:t>
            </a:r>
            <a:endParaRPr sz="6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12861</Words>
  <Application>Microsoft Office PowerPoint</Application>
  <PresentationFormat>Presentación en pantalla (4:3)</PresentationFormat>
  <Paragraphs>1380</Paragraphs>
  <Slides>206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206</vt:i4>
      </vt:variant>
    </vt:vector>
  </HeadingPairs>
  <TitlesOfParts>
    <vt:vector size="213" baseType="lpstr">
      <vt:lpstr>Arial</vt:lpstr>
      <vt:lpstr>Arial MT</vt:lpstr>
      <vt:lpstr>Calibri</vt:lpstr>
      <vt:lpstr>Segoe UI Symbol</vt:lpstr>
      <vt:lpstr>Symbol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Presentación de PowerPoint</vt:lpstr>
      <vt:lpstr>Presentación de PowerPoint</vt:lpstr>
      <vt:lpstr>Presentación de PowerPoint</vt:lpstr>
      <vt:lpstr>Presentación de PowerPoint</vt:lpstr>
      <vt:lpstr>1. Conceptos fundamentales y modelamiento de elementos de los Sistemas de Potencia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1. Conceptos fundamentales y modelamiento de elemetos de los Sistemas de Potencia</vt:lpstr>
      <vt:lpstr>1. Conceptos fundamentales y modelamiento de elementos de los Sistemas de Potencia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Presentación de PowerPoint</vt:lpstr>
      <vt:lpstr>Presentación de PowerPoint</vt:lpstr>
      <vt:lpstr>Presentación de PowerPoint</vt:lpstr>
      <vt:lpstr>Presentación de PowerPoint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Presentación de PowerPoint</vt:lpstr>
      <vt:lpstr>Presentación de PowerPoint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Presentación de PowerPoint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1. Conceptos fundamentales y modelamiento de elementos de los Sistemas de Potencia</vt:lpstr>
      <vt:lpstr>Presentación de PowerPoint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Presentación de PowerPoint</vt:lpstr>
      <vt:lpstr>Presentación de PowerPoint</vt:lpstr>
      <vt:lpstr>Presentación de PowerPoint</vt:lpstr>
      <vt:lpstr>Presentación de PowerPoint</vt:lpstr>
      <vt:lpstr>2. ANÁLISIS DE FLUJOS DE CARGA</vt:lpstr>
      <vt:lpstr>Presentación de PowerPoint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Presentación de PowerPoint</vt:lpstr>
      <vt:lpstr>Presentación de PowerPoint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2. ANÁLISIS DE FLUJOS DE CARGA</vt:lpstr>
      <vt:lpstr>Presentación de PowerPoint</vt:lpstr>
      <vt:lpstr>Presentación de PowerPoint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Presentación de PowerPoint</vt:lpstr>
      <vt:lpstr>3. ANÁLISIS DE CORTO CIRCUITO</vt:lpstr>
      <vt:lpstr>3. ANÁLISIS DE CORTO CIRCUITO</vt:lpstr>
      <vt:lpstr>Presentación de PowerPoint</vt:lpstr>
      <vt:lpstr>3. ANÁLISIS DE CORTO CIRCUITO</vt:lpstr>
      <vt:lpstr>3. ANÁLISIS DE CORTO CIRCUITO</vt:lpstr>
      <vt:lpstr>Presentación de PowerPoint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Presentación de PowerPoint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3. ANÁLISIS DE CORTO CIRCUITO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(Microsoft PowerPoint - C\341lculo de flujos de Carga y Cortocircuito.pptx)</dc:title>
  <dc:creator>ISA3270</dc:creator>
  <cp:lastModifiedBy>User</cp:lastModifiedBy>
  <cp:revision>6</cp:revision>
  <dcterms:created xsi:type="dcterms:W3CDTF">2024-08-01T20:26:31Z</dcterms:created>
  <dcterms:modified xsi:type="dcterms:W3CDTF">2024-08-01T20:46:02Z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2013-09-22T00:00:00Z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2024-08-01T00:00:00Z</vt:filetime>
  </property>
  <property fmtid="{D5CDD505-2E9C-101B-9397-08002B2CF9AE}" pid="5" name="Producer">
    <vt:lpwstr>GPL Ghostscript 8.15</vt:lpwstr>
  </property>
</Properties>
</file>